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449" r:id="rId2"/>
    <p:sldId id="511" r:id="rId3"/>
    <p:sldId id="512" r:id="rId4"/>
    <p:sldId id="513" r:id="rId5"/>
    <p:sldId id="514" r:id="rId6"/>
    <p:sldId id="515" r:id="rId7"/>
    <p:sldId id="516" r:id="rId8"/>
    <p:sldId id="517" r:id="rId9"/>
    <p:sldId id="518" r:id="rId10"/>
    <p:sldId id="519" r:id="rId11"/>
    <p:sldId id="520" r:id="rId12"/>
    <p:sldId id="521" r:id="rId13"/>
    <p:sldId id="522" r:id="rId14"/>
    <p:sldId id="523" r:id="rId15"/>
    <p:sldId id="524" r:id="rId16"/>
    <p:sldId id="525" r:id="rId17"/>
    <p:sldId id="526" r:id="rId18"/>
    <p:sldId id="528" r:id="rId19"/>
    <p:sldId id="530" r:id="rId20"/>
    <p:sldId id="531" r:id="rId21"/>
    <p:sldId id="408" r:id="rId22"/>
    <p:sldId id="404" r:id="rId23"/>
    <p:sldId id="403" r:id="rId24"/>
    <p:sldId id="488" r:id="rId25"/>
    <p:sldId id="410" r:id="rId26"/>
    <p:sldId id="257" r:id="rId27"/>
    <p:sldId id="414" r:id="rId28"/>
    <p:sldId id="258" r:id="rId29"/>
    <p:sldId id="297" r:id="rId30"/>
    <p:sldId id="298" r:id="rId31"/>
    <p:sldId id="299" r:id="rId32"/>
    <p:sldId id="358" r:id="rId33"/>
    <p:sldId id="300" r:id="rId34"/>
    <p:sldId id="417" r:id="rId35"/>
    <p:sldId id="368" r:id="rId36"/>
    <p:sldId id="369" r:id="rId37"/>
    <p:sldId id="347" r:id="rId38"/>
    <p:sldId id="370" r:id="rId39"/>
    <p:sldId id="302" r:id="rId40"/>
    <p:sldId id="303" r:id="rId41"/>
    <p:sldId id="319" r:id="rId42"/>
    <p:sldId id="320" r:id="rId43"/>
    <p:sldId id="371" r:id="rId44"/>
    <p:sldId id="373" r:id="rId45"/>
    <p:sldId id="472" r:id="rId46"/>
    <p:sldId id="308" r:id="rId47"/>
    <p:sldId id="309" r:id="rId48"/>
    <p:sldId id="375" r:id="rId49"/>
    <p:sldId id="376" r:id="rId50"/>
    <p:sldId id="470" r:id="rId51"/>
    <p:sldId id="532" r:id="rId52"/>
    <p:sldId id="437" r:id="rId53"/>
    <p:sldId id="423" r:id="rId54"/>
    <p:sldId id="439" r:id="rId55"/>
    <p:sldId id="441" r:id="rId56"/>
    <p:sldId id="383" r:id="rId57"/>
    <p:sldId id="266" r:id="rId58"/>
    <p:sldId id="304" r:id="rId59"/>
    <p:sldId id="384" r:id="rId60"/>
    <p:sldId id="386" r:id="rId61"/>
    <p:sldId id="533" r:id="rId62"/>
    <p:sldId id="498" r:id="rId63"/>
    <p:sldId id="400" r:id="rId64"/>
    <p:sldId id="415" r:id="rId65"/>
    <p:sldId id="399" r:id="rId66"/>
    <p:sldId id="397" r:id="rId67"/>
    <p:sldId id="344" r:id="rId68"/>
    <p:sldId id="345" r:id="rId69"/>
    <p:sldId id="346" r:id="rId70"/>
    <p:sldId id="401" r:id="rId71"/>
    <p:sldId id="450" r:id="rId72"/>
    <p:sldId id="451" r:id="rId73"/>
    <p:sldId id="508" r:id="rId74"/>
    <p:sldId id="457" r:id="rId75"/>
    <p:sldId id="535" r:id="rId76"/>
    <p:sldId id="534" r:id="rId7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6F9"/>
    <a:srgbClr val="FFFFCC"/>
    <a:srgbClr val="386294"/>
    <a:srgbClr val="FFFFFF"/>
    <a:srgbClr val="5887C0"/>
    <a:srgbClr val="4F81BD"/>
    <a:srgbClr val="4C7FBC"/>
    <a:srgbClr val="3D6AA1"/>
    <a:srgbClr val="4070AA"/>
    <a:srgbClr val="D9F1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051" autoAdjust="0"/>
    <p:restoredTop sz="99087" autoAdjust="0"/>
  </p:normalViewPr>
  <p:slideViewPr>
    <p:cSldViewPr>
      <p:cViewPr>
        <p:scale>
          <a:sx n="96" d="100"/>
          <a:sy n="96" d="100"/>
        </p:scale>
        <p:origin x="-93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68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1411CD-0615-40E5-BB07-F470CD1A42B4}" type="datetimeFigureOut">
              <a:rPr lang="de-DE" smtClean="0"/>
              <a:pPr/>
              <a:t>21.06.2018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C74154-5CFB-4DED-A3E8-57190FAD0982}"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a:ln/>
        </p:spPr>
      </p:sp>
      <p:sp>
        <p:nvSpPr>
          <p:cNvPr id="70659" name="Notizenplatzhalt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
        <p:nvSpPr>
          <p:cNvPr id="70660" name="Foliennummernplatzhalt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492D8B2-B49F-4016-879E-CC79A600720D}" type="slidenum">
              <a:rPr lang="de-DE" smtClean="0"/>
              <a:pPr eaLnBrk="1" hangingPunct="1"/>
              <a:t>7</a:t>
            </a:fld>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C2C74154-5CFB-4DED-A3E8-57190FAD0982}" type="slidenum">
              <a:rPr lang="de-DE" smtClean="0"/>
              <a:pPr/>
              <a:t>37</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lienbildplatzhalter 1"/>
          <p:cNvSpPr>
            <a:spLocks noGrp="1" noRot="1" noChangeAspect="1" noTextEdit="1"/>
          </p:cNvSpPr>
          <p:nvPr>
            <p:ph type="sldImg"/>
          </p:nvPr>
        </p:nvSpPr>
        <p:spPr>
          <a:ln/>
        </p:spPr>
      </p:sp>
      <p:sp>
        <p:nvSpPr>
          <p:cNvPr id="112643" name="Notizenplatzhalter 2"/>
          <p:cNvSpPr>
            <a:spLocks noGrp="1"/>
          </p:cNvSpPr>
          <p:nvPr>
            <p:ph type="body" idx="1"/>
          </p:nvPr>
        </p:nvSpPr>
        <p:spPr>
          <a:noFill/>
          <a:ln/>
        </p:spPr>
        <p:txBody>
          <a:bodyPr/>
          <a:lstStyle/>
          <a:p>
            <a:endParaRPr lang="de-DE" smtClean="0">
              <a:latin typeface="Arial" pitchFamily="34" charset="0"/>
            </a:endParaRPr>
          </a:p>
        </p:txBody>
      </p:sp>
      <p:sp>
        <p:nvSpPr>
          <p:cNvPr id="112644" name="Foliennummernplatzhalter 3"/>
          <p:cNvSpPr>
            <a:spLocks noGrp="1"/>
          </p:cNvSpPr>
          <p:nvPr>
            <p:ph type="sldNum" sz="quarter" idx="5"/>
          </p:nvPr>
        </p:nvSpPr>
        <p:spPr>
          <a:noFill/>
        </p:spPr>
        <p:txBody>
          <a:bodyPr/>
          <a:lstStyle/>
          <a:p>
            <a:fld id="{82403626-EB3B-4730-B136-968CD1C0FB81}" type="slidenum">
              <a:rPr lang="de-DE" smtClean="0">
                <a:latin typeface="Arial" pitchFamily="34" charset="0"/>
              </a:rPr>
              <a:pPr/>
              <a:t>56</a:t>
            </a:fld>
            <a:endParaRPr lang="de-DE"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C2C74154-5CFB-4DED-A3E8-57190FAD0982}" type="slidenum">
              <a:rPr lang="de-DE" smtClean="0"/>
              <a:pPr/>
              <a:t>58</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p:cNvSpPr>
            <a:spLocks noGrp="1" noRot="1" noChangeAspect="1" noTextEdit="1"/>
          </p:cNvSpPr>
          <p:nvPr>
            <p:ph type="sldImg"/>
          </p:nvPr>
        </p:nvSpPr>
        <p:spPr>
          <a:ln/>
        </p:spPr>
      </p:sp>
      <p:sp>
        <p:nvSpPr>
          <p:cNvPr id="80899" name="Notizenplatzhalter 2"/>
          <p:cNvSpPr>
            <a:spLocks noGrp="1"/>
          </p:cNvSpPr>
          <p:nvPr>
            <p:ph type="body" idx="1"/>
          </p:nvPr>
        </p:nvSpPr>
        <p:spPr>
          <a:noFill/>
          <a:ln/>
        </p:spPr>
        <p:txBody>
          <a:bodyPr/>
          <a:lstStyle/>
          <a:p>
            <a:endParaRPr lang="de-DE" smtClean="0">
              <a:latin typeface="Arial" pitchFamily="34" charset="0"/>
            </a:endParaRPr>
          </a:p>
        </p:txBody>
      </p:sp>
      <p:sp>
        <p:nvSpPr>
          <p:cNvPr id="80900" name="Foliennummernplatzhalter 3"/>
          <p:cNvSpPr>
            <a:spLocks noGrp="1"/>
          </p:cNvSpPr>
          <p:nvPr>
            <p:ph type="sldNum" sz="quarter" idx="5"/>
          </p:nvPr>
        </p:nvSpPr>
        <p:spPr>
          <a:noFill/>
        </p:spPr>
        <p:txBody>
          <a:bodyPr/>
          <a:lstStyle/>
          <a:p>
            <a:fld id="{38B4FB2C-2A6E-442E-B3F8-1C5640EED1FF}" type="slidenum">
              <a:rPr lang="de-DE" smtClean="0">
                <a:latin typeface="Arial" pitchFamily="34" charset="0"/>
              </a:rPr>
              <a:pPr/>
              <a:t>62</a:t>
            </a:fld>
            <a:endParaRPr lang="de-DE"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lienbildplatzhalter 1"/>
          <p:cNvSpPr>
            <a:spLocks noGrp="1" noRot="1" noChangeAspect="1" noTextEdit="1"/>
          </p:cNvSpPr>
          <p:nvPr>
            <p:ph type="sldImg"/>
          </p:nvPr>
        </p:nvSpPr>
        <p:spPr>
          <a:ln/>
        </p:spPr>
      </p:sp>
      <p:sp>
        <p:nvSpPr>
          <p:cNvPr id="81923" name="Notizenplatzhalt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
        <p:nvSpPr>
          <p:cNvPr id="81924" name="Foliennummernplatzhalt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B4E0E9E-0B52-4C29-8381-7BF655BA91A2}" type="slidenum">
              <a:rPr lang="de-DE" smtClean="0"/>
              <a:pPr eaLnBrk="1" hangingPunct="1"/>
              <a:t>63</a:t>
            </a:fld>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a:ln/>
        </p:spPr>
      </p:sp>
      <p:sp>
        <p:nvSpPr>
          <p:cNvPr id="62467" name="Notizenplatzhalter 2"/>
          <p:cNvSpPr>
            <a:spLocks noGrp="1"/>
          </p:cNvSpPr>
          <p:nvPr>
            <p:ph type="body" idx="1"/>
          </p:nvPr>
        </p:nvSpPr>
        <p:spPr>
          <a:noFill/>
          <a:ln/>
        </p:spPr>
        <p:txBody>
          <a:bodyPr/>
          <a:lstStyle/>
          <a:p>
            <a:endParaRPr lang="de-DE" smtClean="0">
              <a:latin typeface="Arial" pitchFamily="34" charset="0"/>
            </a:endParaRPr>
          </a:p>
        </p:txBody>
      </p:sp>
      <p:sp>
        <p:nvSpPr>
          <p:cNvPr id="62468" name="Foliennummernplatzhalter 3"/>
          <p:cNvSpPr>
            <a:spLocks noGrp="1"/>
          </p:cNvSpPr>
          <p:nvPr>
            <p:ph type="sldNum" sz="quarter" idx="5"/>
          </p:nvPr>
        </p:nvSpPr>
        <p:spPr>
          <a:noFill/>
        </p:spPr>
        <p:txBody>
          <a:bodyPr/>
          <a:lstStyle/>
          <a:p>
            <a:fld id="{CEB64A4C-BB82-469B-91AE-D3632AA94F6C}" type="slidenum">
              <a:rPr lang="de-DE" smtClean="0">
                <a:latin typeface="Arial" pitchFamily="34" charset="0"/>
              </a:rPr>
              <a:pPr/>
              <a:t>67</a:t>
            </a:fld>
            <a:endParaRPr lang="de-DE"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ln/>
        </p:spPr>
      </p:sp>
      <p:sp>
        <p:nvSpPr>
          <p:cNvPr id="63491" name="Notizenplatzhalter 2"/>
          <p:cNvSpPr>
            <a:spLocks noGrp="1"/>
          </p:cNvSpPr>
          <p:nvPr>
            <p:ph type="body" idx="1"/>
          </p:nvPr>
        </p:nvSpPr>
        <p:spPr>
          <a:noFill/>
          <a:ln/>
        </p:spPr>
        <p:txBody>
          <a:bodyPr/>
          <a:lstStyle/>
          <a:p>
            <a:endParaRPr lang="de-DE" smtClean="0">
              <a:latin typeface="Arial" pitchFamily="34" charset="0"/>
            </a:endParaRPr>
          </a:p>
        </p:txBody>
      </p:sp>
      <p:sp>
        <p:nvSpPr>
          <p:cNvPr id="63492" name="Foliennummernplatzhalter 3"/>
          <p:cNvSpPr>
            <a:spLocks noGrp="1"/>
          </p:cNvSpPr>
          <p:nvPr>
            <p:ph type="sldNum" sz="quarter" idx="5"/>
          </p:nvPr>
        </p:nvSpPr>
        <p:spPr>
          <a:noFill/>
        </p:spPr>
        <p:txBody>
          <a:bodyPr/>
          <a:lstStyle/>
          <a:p>
            <a:fld id="{FD30939F-D818-40F6-AAD9-752F854E69ED}" type="slidenum">
              <a:rPr lang="de-DE" smtClean="0">
                <a:latin typeface="Arial" pitchFamily="34" charset="0"/>
              </a:rPr>
              <a:pPr/>
              <a:t>69</a:t>
            </a:fld>
            <a:endParaRPr lang="de-DE"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a:ln/>
        </p:spPr>
      </p:sp>
      <p:sp>
        <p:nvSpPr>
          <p:cNvPr id="66563" name="Notizenplatzhalt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
        <p:nvSpPr>
          <p:cNvPr id="66564" name="Foliennummernplatzhalt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E7408C8-FBF5-41CA-96F2-CA29E234E6B3}" type="slidenum">
              <a:rPr lang="de-DE" smtClean="0"/>
              <a:pPr eaLnBrk="1" hangingPunct="1"/>
              <a:t>8</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a:ln/>
        </p:spPr>
      </p:sp>
      <p:sp>
        <p:nvSpPr>
          <p:cNvPr id="65539" name="Notizenplatzhalter 2"/>
          <p:cNvSpPr>
            <a:spLocks noGrp="1"/>
          </p:cNvSpPr>
          <p:nvPr>
            <p:ph type="body" idx="1"/>
          </p:nvPr>
        </p:nvSpPr>
        <p:spPr>
          <a:noFill/>
          <a:ln/>
        </p:spPr>
        <p:txBody>
          <a:bodyPr/>
          <a:lstStyle/>
          <a:p>
            <a:endParaRPr lang="de-DE" smtClean="0">
              <a:latin typeface="Arial" pitchFamily="34" charset="0"/>
            </a:endParaRPr>
          </a:p>
        </p:txBody>
      </p:sp>
      <p:sp>
        <p:nvSpPr>
          <p:cNvPr id="65540" name="Foliennummernplatzhalter 3"/>
          <p:cNvSpPr>
            <a:spLocks noGrp="1"/>
          </p:cNvSpPr>
          <p:nvPr>
            <p:ph type="sldNum" sz="quarter" idx="5"/>
          </p:nvPr>
        </p:nvSpPr>
        <p:spPr>
          <a:noFill/>
        </p:spPr>
        <p:txBody>
          <a:bodyPr/>
          <a:lstStyle/>
          <a:p>
            <a:fld id="{1F4C7C60-D72B-4EBE-900A-8F99197A440C}" type="slidenum">
              <a:rPr lang="de-DE" smtClean="0">
                <a:latin typeface="Arial" pitchFamily="34" charset="0"/>
              </a:rPr>
              <a:pPr/>
              <a:t>9</a:t>
            </a:fld>
            <a:endParaRPr lang="de-DE"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ln/>
        </p:spPr>
      </p:sp>
      <p:sp>
        <p:nvSpPr>
          <p:cNvPr id="55299" name="Notizenplatzhalter 2"/>
          <p:cNvSpPr>
            <a:spLocks noGrp="1"/>
          </p:cNvSpPr>
          <p:nvPr>
            <p:ph type="body" idx="1"/>
          </p:nvPr>
        </p:nvSpPr>
        <p:spPr>
          <a:noFill/>
          <a:ln/>
        </p:spPr>
        <p:txBody>
          <a:bodyPr/>
          <a:lstStyle/>
          <a:p>
            <a:endParaRPr lang="de-DE" smtClean="0">
              <a:latin typeface="Arial" pitchFamily="34" charset="0"/>
            </a:endParaRPr>
          </a:p>
        </p:txBody>
      </p:sp>
      <p:sp>
        <p:nvSpPr>
          <p:cNvPr id="55300" name="Foliennummernplatzhalter 3"/>
          <p:cNvSpPr>
            <a:spLocks noGrp="1"/>
          </p:cNvSpPr>
          <p:nvPr>
            <p:ph type="sldNum" sz="quarter" idx="5"/>
          </p:nvPr>
        </p:nvSpPr>
        <p:spPr>
          <a:noFill/>
        </p:spPr>
        <p:txBody>
          <a:bodyPr/>
          <a:lstStyle/>
          <a:p>
            <a:fld id="{3433B4D0-A8C4-4A7A-BC56-4A740022478E}" type="slidenum">
              <a:rPr lang="de-DE" smtClean="0">
                <a:latin typeface="Arial" pitchFamily="34" charset="0"/>
              </a:rPr>
              <a:pPr/>
              <a:t>14</a:t>
            </a:fld>
            <a:endParaRPr lang="de-DE"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a:ln/>
        </p:spPr>
      </p:sp>
      <p:sp>
        <p:nvSpPr>
          <p:cNvPr id="75779" name="Notizenplatzhalter 2"/>
          <p:cNvSpPr>
            <a:spLocks noGrp="1"/>
          </p:cNvSpPr>
          <p:nvPr>
            <p:ph type="body" idx="1"/>
          </p:nvPr>
        </p:nvSpPr>
        <p:spPr>
          <a:noFill/>
          <a:ln/>
        </p:spPr>
        <p:txBody>
          <a:bodyPr/>
          <a:lstStyle/>
          <a:p>
            <a:endParaRPr lang="de-DE" smtClean="0">
              <a:latin typeface="Arial" pitchFamily="34" charset="0"/>
            </a:endParaRPr>
          </a:p>
        </p:txBody>
      </p:sp>
      <p:sp>
        <p:nvSpPr>
          <p:cNvPr id="75780" name="Foliennummernplatzhalter 3"/>
          <p:cNvSpPr>
            <a:spLocks noGrp="1"/>
          </p:cNvSpPr>
          <p:nvPr>
            <p:ph type="sldNum" sz="quarter" idx="5"/>
          </p:nvPr>
        </p:nvSpPr>
        <p:spPr>
          <a:noFill/>
        </p:spPr>
        <p:txBody>
          <a:bodyPr/>
          <a:lstStyle/>
          <a:p>
            <a:fld id="{CA8556E9-0DCB-4ED9-B27C-A8B31ACC99D8}" type="slidenum">
              <a:rPr lang="de-DE" smtClean="0">
                <a:latin typeface="Arial" pitchFamily="34" charset="0"/>
              </a:rPr>
              <a:pPr/>
              <a:t>17</a:t>
            </a:fld>
            <a:endParaRPr lang="de-DE"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lienbildplatzhalter 1"/>
          <p:cNvSpPr>
            <a:spLocks noGrp="1" noRot="1" noChangeAspect="1" noTextEdit="1"/>
          </p:cNvSpPr>
          <p:nvPr>
            <p:ph type="sldImg"/>
          </p:nvPr>
        </p:nvSpPr>
        <p:spPr>
          <a:ln/>
        </p:spPr>
      </p:sp>
      <p:sp>
        <p:nvSpPr>
          <p:cNvPr id="109571" name="Notizenplatzhalter 2"/>
          <p:cNvSpPr>
            <a:spLocks noGrp="1"/>
          </p:cNvSpPr>
          <p:nvPr>
            <p:ph type="body" idx="1"/>
          </p:nvPr>
        </p:nvSpPr>
        <p:spPr>
          <a:noFill/>
          <a:ln/>
        </p:spPr>
        <p:txBody>
          <a:bodyPr/>
          <a:lstStyle/>
          <a:p>
            <a:endParaRPr lang="de-DE" smtClean="0">
              <a:latin typeface="Arial" pitchFamily="34" charset="0"/>
            </a:endParaRPr>
          </a:p>
        </p:txBody>
      </p:sp>
      <p:sp>
        <p:nvSpPr>
          <p:cNvPr id="109572" name="Foliennummernplatzhalter 3"/>
          <p:cNvSpPr>
            <a:spLocks noGrp="1"/>
          </p:cNvSpPr>
          <p:nvPr>
            <p:ph type="sldNum" sz="quarter" idx="5"/>
          </p:nvPr>
        </p:nvSpPr>
        <p:spPr>
          <a:noFill/>
        </p:spPr>
        <p:txBody>
          <a:bodyPr/>
          <a:lstStyle/>
          <a:p>
            <a:fld id="{99E58E77-DBA3-4775-8E87-76A9297E8F5E}" type="slidenum">
              <a:rPr lang="de-DE" smtClean="0">
                <a:latin typeface="Arial" pitchFamily="34" charset="0"/>
              </a:rPr>
              <a:pPr/>
              <a:t>29</a:t>
            </a:fld>
            <a:endParaRPr lang="de-DE"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lienbildplatzhalter 1"/>
          <p:cNvSpPr>
            <a:spLocks noGrp="1" noRot="1" noChangeAspect="1" noTextEdit="1"/>
          </p:cNvSpPr>
          <p:nvPr>
            <p:ph type="sldImg"/>
          </p:nvPr>
        </p:nvSpPr>
        <p:spPr>
          <a:ln/>
        </p:spPr>
      </p:sp>
      <p:sp>
        <p:nvSpPr>
          <p:cNvPr id="110595" name="Notizenplatzhalter 2"/>
          <p:cNvSpPr>
            <a:spLocks noGrp="1"/>
          </p:cNvSpPr>
          <p:nvPr>
            <p:ph type="body" idx="1"/>
          </p:nvPr>
        </p:nvSpPr>
        <p:spPr>
          <a:noFill/>
          <a:ln/>
        </p:spPr>
        <p:txBody>
          <a:bodyPr/>
          <a:lstStyle/>
          <a:p>
            <a:endParaRPr lang="de-DE" smtClean="0">
              <a:latin typeface="Arial" pitchFamily="34" charset="0"/>
            </a:endParaRPr>
          </a:p>
        </p:txBody>
      </p:sp>
      <p:sp>
        <p:nvSpPr>
          <p:cNvPr id="110596" name="Foliennummernplatzhalter 3"/>
          <p:cNvSpPr>
            <a:spLocks noGrp="1"/>
          </p:cNvSpPr>
          <p:nvPr>
            <p:ph type="sldNum" sz="quarter" idx="5"/>
          </p:nvPr>
        </p:nvSpPr>
        <p:spPr>
          <a:noFill/>
        </p:spPr>
        <p:txBody>
          <a:bodyPr/>
          <a:lstStyle/>
          <a:p>
            <a:fld id="{B327BD0C-17CA-4B9B-808E-22278DF1F30E}" type="slidenum">
              <a:rPr lang="de-DE" smtClean="0">
                <a:latin typeface="Arial" pitchFamily="34" charset="0"/>
              </a:rPr>
              <a:pPr/>
              <a:t>30</a:t>
            </a:fld>
            <a:endParaRPr lang="de-DE"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lienbildplatzhalter 1"/>
          <p:cNvSpPr>
            <a:spLocks noGrp="1" noRot="1" noChangeAspect="1" noTextEdit="1"/>
          </p:cNvSpPr>
          <p:nvPr>
            <p:ph type="sldImg"/>
          </p:nvPr>
        </p:nvSpPr>
        <p:spPr>
          <a:ln/>
        </p:spPr>
      </p:sp>
      <p:sp>
        <p:nvSpPr>
          <p:cNvPr id="111619" name="Notizenplatzhalter 2"/>
          <p:cNvSpPr>
            <a:spLocks noGrp="1"/>
          </p:cNvSpPr>
          <p:nvPr>
            <p:ph type="body" idx="1"/>
          </p:nvPr>
        </p:nvSpPr>
        <p:spPr>
          <a:noFill/>
          <a:ln/>
        </p:spPr>
        <p:txBody>
          <a:bodyPr/>
          <a:lstStyle/>
          <a:p>
            <a:endParaRPr lang="de-DE" smtClean="0">
              <a:latin typeface="Arial" pitchFamily="34" charset="0"/>
            </a:endParaRPr>
          </a:p>
        </p:txBody>
      </p:sp>
      <p:sp>
        <p:nvSpPr>
          <p:cNvPr id="111620" name="Foliennummernplatzhalter 3"/>
          <p:cNvSpPr>
            <a:spLocks noGrp="1"/>
          </p:cNvSpPr>
          <p:nvPr>
            <p:ph type="sldNum" sz="quarter" idx="5"/>
          </p:nvPr>
        </p:nvSpPr>
        <p:spPr>
          <a:noFill/>
        </p:spPr>
        <p:txBody>
          <a:bodyPr/>
          <a:lstStyle/>
          <a:p>
            <a:fld id="{7B36033E-27D5-4CF1-9217-EBEA385F7C15}" type="slidenum">
              <a:rPr lang="de-DE" smtClean="0">
                <a:latin typeface="Arial" pitchFamily="34" charset="0"/>
              </a:rPr>
              <a:pPr/>
              <a:t>32</a:t>
            </a:fld>
            <a:endParaRPr lang="de-DE"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lienbildplatzhalter 1"/>
          <p:cNvSpPr>
            <a:spLocks noGrp="1" noRot="1" noChangeAspect="1" noTextEdit="1"/>
          </p:cNvSpPr>
          <p:nvPr>
            <p:ph type="sldImg"/>
          </p:nvPr>
        </p:nvSpPr>
        <p:spPr>
          <a:ln/>
        </p:spPr>
      </p:sp>
      <p:sp>
        <p:nvSpPr>
          <p:cNvPr id="111619" name="Notizenplatzhalter 2"/>
          <p:cNvSpPr>
            <a:spLocks noGrp="1"/>
          </p:cNvSpPr>
          <p:nvPr>
            <p:ph type="body" idx="1"/>
          </p:nvPr>
        </p:nvSpPr>
        <p:spPr>
          <a:noFill/>
          <a:ln/>
        </p:spPr>
        <p:txBody>
          <a:bodyPr/>
          <a:lstStyle/>
          <a:p>
            <a:endParaRPr lang="de-DE" smtClean="0">
              <a:latin typeface="Arial" pitchFamily="34" charset="0"/>
            </a:endParaRPr>
          </a:p>
        </p:txBody>
      </p:sp>
      <p:sp>
        <p:nvSpPr>
          <p:cNvPr id="111620" name="Foliennummernplatzhalter 3"/>
          <p:cNvSpPr>
            <a:spLocks noGrp="1"/>
          </p:cNvSpPr>
          <p:nvPr>
            <p:ph type="sldNum" sz="quarter" idx="5"/>
          </p:nvPr>
        </p:nvSpPr>
        <p:spPr>
          <a:noFill/>
        </p:spPr>
        <p:txBody>
          <a:bodyPr/>
          <a:lstStyle/>
          <a:p>
            <a:fld id="{7B36033E-27D5-4CF1-9217-EBEA385F7C15}" type="slidenum">
              <a:rPr lang="de-DE" smtClean="0">
                <a:latin typeface="Arial" pitchFamily="34" charset="0"/>
              </a:rPr>
              <a:pPr/>
              <a:t>33</a:t>
            </a:fld>
            <a:endParaRPr lang="de-DE"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4F71CB31-7B55-4D1C-9D97-E3747306F6B2}" type="datetimeFigureOut">
              <a:rPr lang="de-DE" smtClean="0"/>
              <a:pPr/>
              <a:t>21.06.2018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FD33F12-EA39-4BF3-9234-2F7332ED3008}"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F71CB31-7B55-4D1C-9D97-E3747306F6B2}" type="datetimeFigureOut">
              <a:rPr lang="de-DE" smtClean="0"/>
              <a:pPr/>
              <a:t>21.06.2018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FD33F12-EA39-4BF3-9234-2F7332ED3008}"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F71CB31-7B55-4D1C-9D97-E3747306F6B2}" type="datetimeFigureOut">
              <a:rPr lang="de-DE" smtClean="0"/>
              <a:pPr/>
              <a:t>21.06.2018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FD33F12-EA39-4BF3-9234-2F7332ED3008}"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F71CB31-7B55-4D1C-9D97-E3747306F6B2}" type="datetimeFigureOut">
              <a:rPr lang="de-DE" smtClean="0"/>
              <a:pPr/>
              <a:t>21.06.2018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FD33F12-EA39-4BF3-9234-2F7332ED3008}"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4F71CB31-7B55-4D1C-9D97-E3747306F6B2}" type="datetimeFigureOut">
              <a:rPr lang="de-DE" smtClean="0"/>
              <a:pPr/>
              <a:t>21.06.2018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FD33F12-EA39-4BF3-9234-2F7332ED3008}"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4F71CB31-7B55-4D1C-9D97-E3747306F6B2}" type="datetimeFigureOut">
              <a:rPr lang="de-DE" smtClean="0"/>
              <a:pPr/>
              <a:t>21.06.2018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FD33F12-EA39-4BF3-9234-2F7332ED3008}"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4F71CB31-7B55-4D1C-9D97-E3747306F6B2}" type="datetimeFigureOut">
              <a:rPr lang="de-DE" smtClean="0"/>
              <a:pPr/>
              <a:t>21.06.2018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FD33F12-EA39-4BF3-9234-2F7332ED3008}"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4F71CB31-7B55-4D1C-9D97-E3747306F6B2}" type="datetimeFigureOut">
              <a:rPr lang="de-DE" smtClean="0"/>
              <a:pPr/>
              <a:t>21.06.2018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FD33F12-EA39-4BF3-9234-2F7332ED3008}"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F71CB31-7B55-4D1C-9D97-E3747306F6B2}" type="datetimeFigureOut">
              <a:rPr lang="de-DE" smtClean="0"/>
              <a:pPr/>
              <a:t>21.06.2018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FD33F12-EA39-4BF3-9234-2F7332ED3008}"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4F71CB31-7B55-4D1C-9D97-E3747306F6B2}" type="datetimeFigureOut">
              <a:rPr lang="de-DE" smtClean="0"/>
              <a:pPr/>
              <a:t>21.06.2018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FD33F12-EA39-4BF3-9234-2F7332ED3008}"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4F71CB31-7B55-4D1C-9D97-E3747306F6B2}" type="datetimeFigureOut">
              <a:rPr lang="de-DE" smtClean="0"/>
              <a:pPr/>
              <a:t>21.06.2018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FD33F12-EA39-4BF3-9234-2F7332ED3008}"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1CB31-7B55-4D1C-9D97-E3747306F6B2}" type="datetimeFigureOut">
              <a:rPr lang="de-DE" smtClean="0"/>
              <a:pPr/>
              <a:t>21.06.2018</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33F12-EA39-4BF3-9234-2F7332ED3008}"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pn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4.jpeg"/></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4.jpeg"/></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hyperlink" Target="mailto:schlichtungsstelle@diakonie-rwl.de" TargetMode="External"/><Relationship Id="rId4" Type="http://schemas.openxmlformats.org/officeDocument/2006/relationships/image" Target="../media/image48.png"/></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6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jpeg"/></Relationships>
</file>

<file path=ppt/slides/_rels/slide7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png"/></Relationships>
</file>

<file path=ppt/slides/_rels/slide7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7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19"/>
          <p:cNvSpPr/>
          <p:nvPr/>
        </p:nvSpPr>
        <p:spPr bwMode="auto">
          <a:xfrm>
            <a:off x="0" y="0"/>
            <a:ext cx="4500562"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17" name="Rectangle 11"/>
          <p:cNvSpPr txBox="1">
            <a:spLocks noChangeArrowheads="1"/>
          </p:cNvSpPr>
          <p:nvPr/>
        </p:nvSpPr>
        <p:spPr bwMode="auto">
          <a:xfrm>
            <a:off x="4429092" y="1643050"/>
            <a:ext cx="4714908" cy="642938"/>
          </a:xfrm>
          <a:prstGeom prst="rect">
            <a:avLst/>
          </a:prstGeom>
          <a:noFill/>
          <a:ln w="9525">
            <a:noFill/>
            <a:miter lim="800000"/>
            <a:headEnd/>
            <a:tailEnd/>
          </a:ln>
        </p:spPr>
        <p:txBody>
          <a:bodyPr anchor="ctr"/>
          <a:lstStyle/>
          <a:p>
            <a:pPr>
              <a:spcBef>
                <a:spcPct val="0"/>
              </a:spcBef>
              <a:defRPr/>
            </a:pPr>
            <a:r>
              <a:rPr lang="de-DE" sz="1400" kern="0" dirty="0" smtClean="0">
                <a:solidFill>
                  <a:schemeClr val="accent1"/>
                </a:solidFill>
                <a:latin typeface="Arial Black" pitchFamily="34" charset="0"/>
                <a:ea typeface="+mj-ea"/>
                <a:cs typeface="Arial" charset="0"/>
              </a:rPr>
              <a:t>Fortbildung </a:t>
            </a:r>
          </a:p>
          <a:p>
            <a:pPr>
              <a:spcBef>
                <a:spcPct val="0"/>
              </a:spcBef>
              <a:defRPr/>
            </a:pPr>
            <a:r>
              <a:rPr lang="de-DE" sz="1400" kern="0" dirty="0" smtClean="0">
                <a:solidFill>
                  <a:schemeClr val="accent1"/>
                </a:solidFill>
                <a:latin typeface="Arial Black" pitchFamily="34" charset="0"/>
                <a:ea typeface="+mj-ea"/>
                <a:cs typeface="Arial" charset="0"/>
              </a:rPr>
              <a:t>für Mitarbeitervertretungen in der </a:t>
            </a:r>
            <a:r>
              <a:rPr lang="de-DE" sz="1400" kern="0" dirty="0" err="1" smtClean="0">
                <a:solidFill>
                  <a:schemeClr val="accent1"/>
                </a:solidFill>
                <a:latin typeface="Arial Black" pitchFamily="34" charset="0"/>
                <a:ea typeface="+mj-ea"/>
                <a:cs typeface="Arial" charset="0"/>
              </a:rPr>
              <a:t>EKiR</a:t>
            </a:r>
            <a:endParaRPr lang="de-DE" sz="1400" kern="0" dirty="0">
              <a:solidFill>
                <a:schemeClr val="accent1"/>
              </a:solidFill>
              <a:latin typeface="Arial Black" pitchFamily="34" charset="0"/>
              <a:ea typeface="+mj-ea"/>
              <a:cs typeface="Arial" charset="0"/>
            </a:endParaRPr>
          </a:p>
        </p:txBody>
      </p:sp>
      <p:sp>
        <p:nvSpPr>
          <p:cNvPr id="115" name="Text Box 14"/>
          <p:cNvSpPr txBox="1">
            <a:spLocks noChangeArrowheads="1"/>
          </p:cNvSpPr>
          <p:nvPr/>
        </p:nvSpPr>
        <p:spPr bwMode="auto">
          <a:xfrm>
            <a:off x="7072330" y="5857892"/>
            <a:ext cx="1500187" cy="200025"/>
          </a:xfrm>
          <a:prstGeom prst="rect">
            <a:avLst/>
          </a:prstGeom>
          <a:noFill/>
          <a:ln w="9525">
            <a:noFill/>
            <a:miter lim="800000"/>
            <a:headEnd/>
            <a:tailEnd/>
          </a:ln>
        </p:spPr>
        <p:txBody>
          <a:bodyPr lIns="75749" tIns="37874" rIns="75749" bIns="37874">
            <a:spAutoFit/>
          </a:bodyPr>
          <a:lstStyle/>
          <a:p>
            <a:pPr defTabSz="757238">
              <a:defRPr/>
            </a:pPr>
            <a:r>
              <a:rPr lang="de-DE" sz="800" b="0" dirty="0">
                <a:solidFill>
                  <a:srgbClr val="FF8409"/>
                </a:solidFill>
                <a:latin typeface="+mn-lt"/>
              </a:rPr>
              <a:t>© Gisbert Fischer  </a:t>
            </a:r>
            <a:r>
              <a:rPr lang="de-DE" sz="800" b="0" dirty="0" smtClean="0">
                <a:solidFill>
                  <a:srgbClr val="FF8409"/>
                </a:solidFill>
                <a:latin typeface="+mn-lt"/>
              </a:rPr>
              <a:t>15082017</a:t>
            </a:r>
            <a:endParaRPr lang="de-DE" sz="800" b="0" dirty="0">
              <a:solidFill>
                <a:srgbClr val="FF8409"/>
              </a:solidFill>
              <a:latin typeface="+mn-lt"/>
            </a:endParaRPr>
          </a:p>
        </p:txBody>
      </p:sp>
      <p:grpSp>
        <p:nvGrpSpPr>
          <p:cNvPr id="2" name="Gruppieren 129"/>
          <p:cNvGrpSpPr/>
          <p:nvPr/>
        </p:nvGrpSpPr>
        <p:grpSpPr>
          <a:xfrm>
            <a:off x="1214414" y="642918"/>
            <a:ext cx="3068576" cy="1500198"/>
            <a:chOff x="3929058" y="2143116"/>
            <a:chExt cx="3068576" cy="1500198"/>
          </a:xfrm>
        </p:grpSpPr>
        <p:sp>
          <p:nvSpPr>
            <p:cNvPr id="19570" name="WordArt 4"/>
            <p:cNvSpPr>
              <a:spLocks noChangeArrowheads="1" noChangeShapeType="1"/>
            </p:cNvSpPr>
            <p:nvPr/>
          </p:nvSpPr>
          <p:spPr bwMode="auto">
            <a:xfrm>
              <a:off x="3929058" y="3214686"/>
              <a:ext cx="3000396" cy="428628"/>
            </a:xfrm>
            <a:prstGeom prst="rect">
              <a:avLst/>
            </a:prstGeom>
          </p:spPr>
          <p:txBody>
            <a:bodyPr wrap="none" fromWordArt="1">
              <a:prstTxWarp prst="textPlain">
                <a:avLst>
                  <a:gd name="adj" fmla="val 50000"/>
                </a:avLst>
              </a:prstTxWarp>
            </a:bodyPr>
            <a:lstStyle/>
            <a:p>
              <a:pPr algn="ctr"/>
              <a:r>
                <a:rPr lang="de-DE" b="1" kern="10" dirty="0">
                  <a:ln w="3175">
                    <a:solidFill>
                      <a:srgbClr val="003366"/>
                    </a:solidFill>
                    <a:round/>
                    <a:headEnd/>
                    <a:tailEnd/>
                  </a:ln>
                  <a:gradFill rotWithShape="1">
                    <a:gsLst>
                      <a:gs pos="0">
                        <a:srgbClr val="405158"/>
                      </a:gs>
                      <a:gs pos="100000">
                        <a:srgbClr val="BAECFE"/>
                      </a:gs>
                    </a:gsLst>
                    <a:lin ang="2700000" scaled="1"/>
                  </a:gradFill>
                  <a:latin typeface="Arial Black" pitchFamily="34" charset="0"/>
                </a:rPr>
                <a:t>REGIO MAV</a:t>
              </a:r>
            </a:p>
          </p:txBody>
        </p:sp>
        <p:grpSp>
          <p:nvGrpSpPr>
            <p:cNvPr id="3" name="Gruppieren 128"/>
            <p:cNvGrpSpPr/>
            <p:nvPr/>
          </p:nvGrpSpPr>
          <p:grpSpPr>
            <a:xfrm>
              <a:off x="5000628" y="2143116"/>
              <a:ext cx="1997006" cy="1000132"/>
              <a:chOff x="5000628" y="2143116"/>
              <a:chExt cx="1997006" cy="1000132"/>
            </a:xfrm>
          </p:grpSpPr>
          <p:sp>
            <p:nvSpPr>
              <p:cNvPr id="5" name="Ellipse 4"/>
              <p:cNvSpPr/>
              <p:nvPr/>
            </p:nvSpPr>
            <p:spPr bwMode="auto">
              <a:xfrm>
                <a:off x="5143504" y="2571744"/>
                <a:ext cx="231640" cy="238133"/>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n>
                    <a:solidFill>
                      <a:srgbClr val="C00000"/>
                    </a:solidFill>
                  </a:ln>
                </a:endParaRPr>
              </a:p>
            </p:txBody>
          </p:sp>
          <p:sp>
            <p:nvSpPr>
              <p:cNvPr id="6" name="Ellipse 5"/>
              <p:cNvSpPr/>
              <p:nvPr/>
            </p:nvSpPr>
            <p:spPr bwMode="auto">
              <a:xfrm>
                <a:off x="5000628" y="2357430"/>
                <a:ext cx="213630" cy="214311"/>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n>
                    <a:solidFill>
                      <a:srgbClr val="C00000"/>
                    </a:solidFill>
                  </a:ln>
                </a:endParaRPr>
              </a:p>
            </p:txBody>
          </p:sp>
          <p:grpSp>
            <p:nvGrpSpPr>
              <p:cNvPr id="4" name="Gruppieren 126"/>
              <p:cNvGrpSpPr/>
              <p:nvPr/>
            </p:nvGrpSpPr>
            <p:grpSpPr>
              <a:xfrm>
                <a:off x="5357818" y="2143116"/>
                <a:ext cx="1639816" cy="928674"/>
                <a:chOff x="5357818" y="2143116"/>
                <a:chExt cx="1639816" cy="928674"/>
              </a:xfrm>
            </p:grpSpPr>
            <p:sp>
              <p:nvSpPr>
                <p:cNvPr id="19571" name="WordArt 55"/>
                <p:cNvSpPr>
                  <a:spLocks noChangeArrowheads="1" noChangeShapeType="1"/>
                </p:cNvSpPr>
                <p:nvPr/>
              </p:nvSpPr>
              <p:spPr bwMode="auto">
                <a:xfrm>
                  <a:off x="5357818" y="2833667"/>
                  <a:ext cx="1568519" cy="238123"/>
                </a:xfrm>
                <a:prstGeom prst="rect">
                  <a:avLst/>
                </a:prstGeom>
              </p:spPr>
              <p:txBody>
                <a:bodyPr wrap="none" fromWordArt="1">
                  <a:prstTxWarp prst="textPlain">
                    <a:avLst>
                      <a:gd name="adj" fmla="val 50000"/>
                    </a:avLst>
                  </a:prstTxWarp>
                </a:bodyPr>
                <a:lstStyle/>
                <a:p>
                  <a:pPr algn="ctr"/>
                  <a:r>
                    <a:rPr lang="de-DE" sz="1000" kern="10" dirty="0">
                      <a:ln w="10160">
                        <a:solidFill>
                          <a:schemeClr val="accent1"/>
                        </a:solidFill>
                        <a:round/>
                        <a:headEnd/>
                        <a:tailEnd/>
                      </a:ln>
                      <a:solidFill>
                        <a:srgbClr val="FFFFFF"/>
                      </a:solidFill>
                      <a:effectLst>
                        <a:outerShdw dist="32000" dir="5400000" algn="tl" rotWithShape="0">
                          <a:srgbClr val="000000">
                            <a:alpha val="29999"/>
                          </a:srgbClr>
                        </a:outerShdw>
                      </a:effectLst>
                      <a:latin typeface="Arial Black"/>
                    </a:rPr>
                    <a:t>WUPPERTAL</a:t>
                  </a:r>
                </a:p>
              </p:txBody>
            </p:sp>
            <p:sp>
              <p:nvSpPr>
                <p:cNvPr id="19572" name="WordArt 55"/>
                <p:cNvSpPr>
                  <a:spLocks noChangeArrowheads="1" noChangeShapeType="1"/>
                </p:cNvSpPr>
                <p:nvPr/>
              </p:nvSpPr>
              <p:spPr bwMode="auto">
                <a:xfrm>
                  <a:off x="5395087" y="2357430"/>
                  <a:ext cx="1299835" cy="216952"/>
                </a:xfrm>
                <a:prstGeom prst="rect">
                  <a:avLst/>
                </a:prstGeom>
              </p:spPr>
              <p:txBody>
                <a:bodyPr wrap="none" fromWordArt="1">
                  <a:prstTxWarp prst="textPlain">
                    <a:avLst>
                      <a:gd name="adj" fmla="val 50000"/>
                    </a:avLst>
                  </a:prstTxWarp>
                </a:bodyPr>
                <a:lstStyle/>
                <a:p>
                  <a:pPr algn="ctr"/>
                  <a:r>
                    <a:rPr lang="de-DE" sz="1000" kern="10" dirty="0">
                      <a:ln w="10160">
                        <a:solidFill>
                          <a:schemeClr val="accent1"/>
                        </a:solidFill>
                        <a:round/>
                        <a:headEnd/>
                        <a:tailEnd/>
                      </a:ln>
                      <a:solidFill>
                        <a:srgbClr val="FFFFFF"/>
                      </a:solidFill>
                      <a:effectLst>
                        <a:outerShdw dist="32000" dir="5400000" algn="tl" rotWithShape="0">
                          <a:srgbClr val="000000">
                            <a:alpha val="29999"/>
                          </a:srgbClr>
                        </a:outerShdw>
                      </a:effectLst>
                      <a:latin typeface="Arial Black"/>
                    </a:rPr>
                    <a:t>Mettmann</a:t>
                  </a:r>
                </a:p>
              </p:txBody>
            </p:sp>
            <p:sp>
              <p:nvSpPr>
                <p:cNvPr id="19573" name="WordArt 55"/>
                <p:cNvSpPr>
                  <a:spLocks noChangeArrowheads="1" noChangeShapeType="1"/>
                </p:cNvSpPr>
                <p:nvPr/>
              </p:nvSpPr>
              <p:spPr bwMode="auto">
                <a:xfrm>
                  <a:off x="5635469" y="2595550"/>
                  <a:ext cx="1362165" cy="238119"/>
                </a:xfrm>
                <a:prstGeom prst="rect">
                  <a:avLst/>
                </a:prstGeom>
              </p:spPr>
              <p:txBody>
                <a:bodyPr wrap="none" fromWordArt="1">
                  <a:prstTxWarp prst="textPlain">
                    <a:avLst>
                      <a:gd name="adj" fmla="val 50000"/>
                    </a:avLst>
                  </a:prstTxWarp>
                </a:bodyPr>
                <a:lstStyle/>
                <a:p>
                  <a:pPr algn="ctr"/>
                  <a:r>
                    <a:rPr lang="de-DE" sz="1000" kern="10" dirty="0">
                      <a:ln w="10160">
                        <a:solidFill>
                          <a:schemeClr val="accent1"/>
                        </a:solidFill>
                        <a:round/>
                        <a:headEnd/>
                        <a:tailEnd/>
                      </a:ln>
                      <a:solidFill>
                        <a:srgbClr val="FFFFFF"/>
                      </a:solidFill>
                      <a:effectLst>
                        <a:outerShdw dist="32000" dir="5400000" algn="tl" rotWithShape="0">
                          <a:srgbClr val="000000">
                            <a:alpha val="29999"/>
                          </a:srgbClr>
                        </a:outerShdw>
                      </a:effectLst>
                      <a:latin typeface="Arial Black"/>
                    </a:rPr>
                    <a:t>Niederberg</a:t>
                  </a:r>
                </a:p>
              </p:txBody>
            </p:sp>
            <p:sp>
              <p:nvSpPr>
                <p:cNvPr id="117" name="WordArt 55"/>
                <p:cNvSpPr>
                  <a:spLocks noChangeArrowheads="1" noChangeShapeType="1"/>
                </p:cNvSpPr>
                <p:nvPr/>
              </p:nvSpPr>
              <p:spPr bwMode="auto">
                <a:xfrm>
                  <a:off x="5643570" y="2143116"/>
                  <a:ext cx="785816" cy="214314"/>
                </a:xfrm>
                <a:prstGeom prst="rect">
                  <a:avLst/>
                </a:prstGeom>
              </p:spPr>
              <p:txBody>
                <a:bodyPr wrap="none" fromWordArt="1">
                  <a:prstTxWarp prst="textPlain">
                    <a:avLst>
                      <a:gd name="adj" fmla="val 50000"/>
                    </a:avLst>
                  </a:prstTxWarp>
                </a:bodyPr>
                <a:lstStyle/>
                <a:p>
                  <a:pPr algn="ctr"/>
                  <a:r>
                    <a:rPr lang="de-DE" sz="1000" kern="10" dirty="0" smtClean="0">
                      <a:ln w="10160">
                        <a:solidFill>
                          <a:schemeClr val="accent1"/>
                        </a:solidFill>
                        <a:round/>
                        <a:headEnd/>
                        <a:tailEnd/>
                      </a:ln>
                      <a:solidFill>
                        <a:srgbClr val="FFFFFF"/>
                      </a:solidFill>
                      <a:effectLst>
                        <a:outerShdw dist="32000" dir="5400000" algn="tl" rotWithShape="0">
                          <a:srgbClr val="000000">
                            <a:alpha val="29999"/>
                          </a:srgbClr>
                        </a:outerShdw>
                      </a:effectLst>
                      <a:latin typeface="Arial Black"/>
                    </a:rPr>
                    <a:t>ESSEN</a:t>
                  </a:r>
                  <a:endParaRPr lang="de-DE" sz="1000" kern="10" dirty="0">
                    <a:ln w="10160">
                      <a:solidFill>
                        <a:schemeClr val="accent1"/>
                      </a:solidFill>
                      <a:round/>
                      <a:headEnd/>
                      <a:tailEnd/>
                    </a:ln>
                    <a:solidFill>
                      <a:srgbClr val="FFFFFF"/>
                    </a:solidFill>
                    <a:effectLst>
                      <a:outerShdw dist="32000" dir="5400000" algn="tl" rotWithShape="0">
                        <a:srgbClr val="000000">
                          <a:alpha val="29999"/>
                        </a:srgbClr>
                      </a:outerShdw>
                    </a:effectLst>
                    <a:latin typeface="Arial Black"/>
                  </a:endParaRPr>
                </a:p>
              </p:txBody>
            </p:sp>
          </p:grpSp>
          <p:sp>
            <p:nvSpPr>
              <p:cNvPr id="121" name="Ellipse 120"/>
              <p:cNvSpPr/>
              <p:nvPr/>
            </p:nvSpPr>
            <p:spPr bwMode="auto">
              <a:xfrm>
                <a:off x="5000628" y="2857496"/>
                <a:ext cx="285752" cy="285752"/>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n>
                    <a:solidFill>
                      <a:srgbClr val="C00000"/>
                    </a:solidFill>
                  </a:ln>
                </a:endParaRPr>
              </a:p>
            </p:txBody>
          </p:sp>
          <p:sp>
            <p:nvSpPr>
              <p:cNvPr id="128" name="Ellipse 127"/>
              <p:cNvSpPr/>
              <p:nvPr/>
            </p:nvSpPr>
            <p:spPr bwMode="auto">
              <a:xfrm>
                <a:off x="5072066" y="2143116"/>
                <a:ext cx="213630" cy="214311"/>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n>
                    <a:solidFill>
                      <a:srgbClr val="C00000"/>
                    </a:solidFill>
                  </a:ln>
                </a:endParaRPr>
              </a:p>
            </p:txBody>
          </p:sp>
        </p:grpSp>
      </p:grpSp>
      <p:sp>
        <p:nvSpPr>
          <p:cNvPr id="25" name="Rechteck 24"/>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4" name="Rechteck 23"/>
          <p:cNvSpPr/>
          <p:nvPr/>
        </p:nvSpPr>
        <p:spPr>
          <a:xfrm>
            <a:off x="2357422" y="2500306"/>
            <a:ext cx="6000792" cy="3286148"/>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cs typeface="Arial" pitchFamily="34" charset="0"/>
            </a:endParaRPr>
          </a:p>
        </p:txBody>
      </p:sp>
      <p:sp>
        <p:nvSpPr>
          <p:cNvPr id="28" name="Rechteck 27"/>
          <p:cNvSpPr/>
          <p:nvPr/>
        </p:nvSpPr>
        <p:spPr>
          <a:xfrm>
            <a:off x="3286116" y="3214686"/>
            <a:ext cx="4429156" cy="338554"/>
          </a:xfrm>
          <a:prstGeom prst="rect">
            <a:avLst/>
          </a:prstGeom>
        </p:spPr>
        <p:txBody>
          <a:bodyPr wrap="square">
            <a:spAutoFit/>
          </a:bodyPr>
          <a:lstStyle/>
          <a:p>
            <a:r>
              <a:rPr lang="de-DE" sz="1600" i="1" dirty="0" smtClean="0"/>
              <a:t>Vorgaben zur innerbetrieblichen Mitbestimmung</a:t>
            </a:r>
            <a:endParaRPr lang="de-DE" sz="1600" i="1" dirty="0"/>
          </a:p>
        </p:txBody>
      </p:sp>
      <p:sp>
        <p:nvSpPr>
          <p:cNvPr id="29" name="Rechteck 28"/>
          <p:cNvSpPr/>
          <p:nvPr/>
        </p:nvSpPr>
        <p:spPr>
          <a:xfrm>
            <a:off x="4429124" y="3500438"/>
            <a:ext cx="1381725" cy="307777"/>
          </a:xfrm>
          <a:prstGeom prst="rect">
            <a:avLst/>
          </a:prstGeom>
        </p:spPr>
        <p:txBody>
          <a:bodyPr wrap="none">
            <a:spAutoFit/>
          </a:bodyPr>
          <a:lstStyle/>
          <a:p>
            <a:r>
              <a:rPr lang="de-DE" sz="1400" b="1" dirty="0" smtClean="0"/>
              <a:t>Mitbestimmung</a:t>
            </a:r>
            <a:endParaRPr lang="de-DE" sz="1400" dirty="0"/>
          </a:p>
        </p:txBody>
      </p:sp>
      <p:sp>
        <p:nvSpPr>
          <p:cNvPr id="30" name="Rechteck 29"/>
          <p:cNvSpPr/>
          <p:nvPr/>
        </p:nvSpPr>
        <p:spPr>
          <a:xfrm>
            <a:off x="4429124" y="3714752"/>
            <a:ext cx="2549352" cy="307777"/>
          </a:xfrm>
          <a:prstGeom prst="rect">
            <a:avLst/>
          </a:prstGeom>
        </p:spPr>
        <p:txBody>
          <a:bodyPr wrap="none">
            <a:spAutoFit/>
          </a:bodyPr>
          <a:lstStyle/>
          <a:p>
            <a:r>
              <a:rPr lang="de-DE" sz="1400" b="1" dirty="0" smtClean="0"/>
              <a:t>eingeschränkte Mitbestimmung</a:t>
            </a:r>
            <a:endParaRPr lang="de-DE" sz="1400" dirty="0"/>
          </a:p>
        </p:txBody>
      </p:sp>
      <p:sp>
        <p:nvSpPr>
          <p:cNvPr id="31" name="Rechteck 30"/>
          <p:cNvSpPr/>
          <p:nvPr/>
        </p:nvSpPr>
        <p:spPr>
          <a:xfrm>
            <a:off x="4429124" y="4143380"/>
            <a:ext cx="2071702" cy="307777"/>
          </a:xfrm>
          <a:prstGeom prst="rect">
            <a:avLst/>
          </a:prstGeom>
        </p:spPr>
        <p:txBody>
          <a:bodyPr wrap="square">
            <a:spAutoFit/>
          </a:bodyPr>
          <a:lstStyle/>
          <a:p>
            <a:r>
              <a:rPr lang="de-DE" sz="1400" b="1" dirty="0" smtClean="0"/>
              <a:t>Rechtsgrundlagen</a:t>
            </a:r>
            <a:endParaRPr lang="de-DE" sz="1400" dirty="0"/>
          </a:p>
        </p:txBody>
      </p:sp>
      <p:sp>
        <p:nvSpPr>
          <p:cNvPr id="32" name="Rechteck 31"/>
          <p:cNvSpPr/>
          <p:nvPr/>
        </p:nvSpPr>
        <p:spPr>
          <a:xfrm>
            <a:off x="4429124" y="3929066"/>
            <a:ext cx="2822760" cy="307777"/>
          </a:xfrm>
          <a:prstGeom prst="rect">
            <a:avLst/>
          </a:prstGeom>
        </p:spPr>
        <p:txBody>
          <a:bodyPr wrap="none">
            <a:spAutoFit/>
          </a:bodyPr>
          <a:lstStyle/>
          <a:p>
            <a:r>
              <a:rPr lang="de-DE" sz="1400" b="1" dirty="0" smtClean="0"/>
              <a:t>Wahrnehmung der Mitbestimmung</a:t>
            </a:r>
            <a:endParaRPr lang="de-DE" sz="1400" dirty="0"/>
          </a:p>
        </p:txBody>
      </p:sp>
      <p:sp>
        <p:nvSpPr>
          <p:cNvPr id="33" name="Rechteck 32"/>
          <p:cNvSpPr/>
          <p:nvPr/>
        </p:nvSpPr>
        <p:spPr>
          <a:xfrm>
            <a:off x="4143372" y="4786322"/>
            <a:ext cx="2203488" cy="338554"/>
          </a:xfrm>
          <a:prstGeom prst="rect">
            <a:avLst/>
          </a:prstGeom>
        </p:spPr>
        <p:txBody>
          <a:bodyPr wrap="none">
            <a:spAutoFit/>
          </a:bodyPr>
          <a:lstStyle/>
          <a:p>
            <a:r>
              <a:rPr lang="de-DE" sz="1600" i="1" dirty="0" smtClean="0"/>
              <a:t>Agieren statt Reagieren</a:t>
            </a:r>
            <a:endParaRPr lang="de-DE" sz="1600" i="1" dirty="0"/>
          </a:p>
        </p:txBody>
      </p:sp>
      <p:sp>
        <p:nvSpPr>
          <p:cNvPr id="34" name="Rechteck 33"/>
          <p:cNvSpPr/>
          <p:nvPr/>
        </p:nvSpPr>
        <p:spPr>
          <a:xfrm>
            <a:off x="4429124" y="4429132"/>
            <a:ext cx="1121589" cy="307777"/>
          </a:xfrm>
          <a:prstGeom prst="rect">
            <a:avLst/>
          </a:prstGeom>
        </p:spPr>
        <p:txBody>
          <a:bodyPr wrap="none">
            <a:spAutoFit/>
          </a:bodyPr>
          <a:lstStyle/>
          <a:p>
            <a:r>
              <a:rPr lang="de-DE" sz="1400" b="1" dirty="0" err="1" smtClean="0"/>
              <a:t>Mitberatung</a:t>
            </a:r>
            <a:endParaRPr lang="de-DE" sz="1400" dirty="0"/>
          </a:p>
        </p:txBody>
      </p:sp>
      <p:sp>
        <p:nvSpPr>
          <p:cNvPr id="35" name="Rechteck 34"/>
          <p:cNvSpPr/>
          <p:nvPr/>
        </p:nvSpPr>
        <p:spPr>
          <a:xfrm>
            <a:off x="4429124" y="5072074"/>
            <a:ext cx="3166188" cy="307777"/>
          </a:xfrm>
          <a:prstGeom prst="rect">
            <a:avLst/>
          </a:prstGeom>
        </p:spPr>
        <p:txBody>
          <a:bodyPr wrap="none">
            <a:spAutoFit/>
          </a:bodyPr>
          <a:lstStyle/>
          <a:p>
            <a:r>
              <a:rPr lang="de-DE" sz="1400" b="1" dirty="0" smtClean="0"/>
              <a:t>Initiativrecht und Dienstvereinbarungen</a:t>
            </a:r>
            <a:endParaRPr lang="de-DE" sz="1400" dirty="0"/>
          </a:p>
        </p:txBody>
      </p:sp>
      <p:sp>
        <p:nvSpPr>
          <p:cNvPr id="36" name="Rechteck 35"/>
          <p:cNvSpPr/>
          <p:nvPr/>
        </p:nvSpPr>
        <p:spPr>
          <a:xfrm>
            <a:off x="4429124" y="5286388"/>
            <a:ext cx="2351669" cy="307777"/>
          </a:xfrm>
          <a:prstGeom prst="rect">
            <a:avLst/>
          </a:prstGeom>
        </p:spPr>
        <p:txBody>
          <a:bodyPr wrap="none">
            <a:spAutoFit/>
          </a:bodyPr>
          <a:lstStyle/>
          <a:p>
            <a:r>
              <a:rPr lang="de-DE" sz="1400" b="1" dirty="0" smtClean="0"/>
              <a:t>Beschwerde und Schlichtung </a:t>
            </a:r>
            <a:endParaRPr lang="de-DE" sz="1400" dirty="0"/>
          </a:p>
        </p:txBody>
      </p:sp>
      <p:sp>
        <p:nvSpPr>
          <p:cNvPr id="37" name="Rectangle 1"/>
          <p:cNvSpPr>
            <a:spLocks noChangeArrowheads="1"/>
          </p:cNvSpPr>
          <p:nvPr/>
        </p:nvSpPr>
        <p:spPr bwMode="auto">
          <a:xfrm>
            <a:off x="4429124" y="2857496"/>
            <a:ext cx="2714644" cy="400110"/>
          </a:xfrm>
          <a:prstGeom prst="rect">
            <a:avLst/>
          </a:prstGeom>
          <a:noFill/>
          <a:ln w="9525" cap="flat" cmpd="sng">
            <a:noFill/>
            <a:prstDash val="solid"/>
            <a:miter lim="800000"/>
            <a:headEnd/>
            <a:tailEnd/>
          </a:ln>
          <a:effectLst/>
        </p:spPr>
        <p:txBody>
          <a:bodyPr wrap="square" anchor="ctr">
            <a:spAutoFit/>
          </a:bodyPr>
          <a:lstStyle/>
          <a:p>
            <a:pPr eaLnBrk="0" hangingPunct="0">
              <a:defRPr/>
            </a:pPr>
            <a:r>
              <a:rPr lang="de-DE" sz="2000" b="1" dirty="0" smtClean="0">
                <a:solidFill>
                  <a:srgbClr val="C00000"/>
                </a:solidFill>
                <a:latin typeface="Arial Black" pitchFamily="34" charset="0"/>
                <a:ea typeface="Calibri" pitchFamily="34" charset="0"/>
                <a:cs typeface="Arial" pitchFamily="34" charset="0"/>
              </a:rPr>
              <a:t>Neu in der MAV ? </a:t>
            </a:r>
            <a:endParaRPr lang="de-DE" sz="2000" b="1" dirty="0">
              <a:solidFill>
                <a:srgbClr val="C00000"/>
              </a:solidFill>
              <a:latin typeface="Arial Black" pitchFamily="34" charset="0"/>
            </a:endParaRPr>
          </a:p>
        </p:txBody>
      </p:sp>
      <p:sp>
        <p:nvSpPr>
          <p:cNvPr id="38" name="Rectangle 7"/>
          <p:cNvSpPr txBox="1">
            <a:spLocks noChangeArrowheads="1"/>
          </p:cNvSpPr>
          <p:nvPr/>
        </p:nvSpPr>
        <p:spPr bwMode="auto">
          <a:xfrm>
            <a:off x="3286116" y="2857496"/>
            <a:ext cx="1143007" cy="428625"/>
          </a:xfrm>
          <a:prstGeom prst="rect">
            <a:avLst/>
          </a:prstGeom>
          <a:noFill/>
          <a:ln w="9525">
            <a:noFill/>
            <a:miter lim="800000"/>
            <a:headEnd/>
            <a:tailEnd/>
          </a:ln>
        </p:spPr>
        <p:txBody>
          <a:bodyPr anchor="ctr"/>
          <a:lstStyle/>
          <a:p>
            <a:pPr algn="ctr">
              <a:spcBef>
                <a:spcPct val="20000"/>
              </a:spcBef>
              <a:defRPr/>
            </a:pPr>
            <a:r>
              <a:rPr lang="de-DE" sz="1800" b="0" dirty="0">
                <a:solidFill>
                  <a:schemeClr val="tx1">
                    <a:lumMod val="65000"/>
                    <a:lumOff val="35000"/>
                  </a:schemeClr>
                </a:solidFill>
                <a:latin typeface="Arial Black" pitchFamily="34" charset="0"/>
                <a:cs typeface="Arial" charset="0"/>
              </a:rPr>
              <a:t>Teil </a:t>
            </a:r>
            <a:r>
              <a:rPr lang="de-DE" dirty="0" smtClean="0">
                <a:solidFill>
                  <a:schemeClr val="tx1">
                    <a:lumMod val="65000"/>
                    <a:lumOff val="35000"/>
                  </a:schemeClr>
                </a:solidFill>
                <a:latin typeface="Arial Black" pitchFamily="34" charset="0"/>
                <a:cs typeface="Arial" charset="0"/>
              </a:rPr>
              <a:t>2</a:t>
            </a:r>
            <a:endParaRPr lang="de-DE" sz="1800" b="0" dirty="0">
              <a:solidFill>
                <a:schemeClr val="tx1">
                  <a:lumMod val="65000"/>
                  <a:lumOff val="35000"/>
                </a:schemeClr>
              </a:solidFill>
              <a:latin typeface="Arial Black" pitchFamily="34" charset="0"/>
              <a:cs typeface="Arial" charset="0"/>
            </a:endParaRPr>
          </a:p>
        </p:txBody>
      </p:sp>
      <p:pic>
        <p:nvPicPr>
          <p:cNvPr id="26" name="Picture 4"/>
          <p:cNvPicPr>
            <a:picLocks noChangeAspect="1" noChangeArrowheads="1"/>
          </p:cNvPicPr>
          <p:nvPr/>
        </p:nvPicPr>
        <p:blipFill>
          <a:blip r:embed="rId2"/>
          <a:srcRect/>
          <a:stretch>
            <a:fillRect/>
          </a:stretch>
        </p:blipFill>
        <p:spPr bwMode="auto">
          <a:xfrm flipH="1">
            <a:off x="714348" y="5143512"/>
            <a:ext cx="3714776" cy="131320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p:cNvSpPr/>
          <p:nvPr/>
        </p:nvSpPr>
        <p:spPr bwMode="auto">
          <a:xfrm>
            <a:off x="0" y="0"/>
            <a:ext cx="2071670"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19" name="Rechteck 18"/>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0" name="Rechteck 19"/>
          <p:cNvSpPr/>
          <p:nvPr/>
        </p:nvSpPr>
        <p:spPr bwMode="auto">
          <a:xfrm>
            <a:off x="1714480" y="714356"/>
            <a:ext cx="6929486" cy="35718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21" name="Rechteck 1"/>
          <p:cNvSpPr>
            <a:spLocks noChangeArrowheads="1"/>
          </p:cNvSpPr>
          <p:nvPr/>
        </p:nvSpPr>
        <p:spPr bwMode="auto">
          <a:xfrm>
            <a:off x="3857620" y="714356"/>
            <a:ext cx="3714776" cy="307777"/>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defRPr/>
            </a:pPr>
            <a:r>
              <a:rPr lang="de-DE" sz="1400" b="1" dirty="0">
                <a:latin typeface="Times New Roman" pitchFamily="18" charset="0"/>
                <a:cs typeface="Times New Roman" pitchFamily="18" charset="0"/>
              </a:rPr>
              <a:t>…als es noch keine Arbeitnehmerrechte gab </a:t>
            </a:r>
          </a:p>
        </p:txBody>
      </p:sp>
      <p:pic>
        <p:nvPicPr>
          <p:cNvPr id="22" name="Picture 11" descr="E:\MAV Seminare\Aprather Seminare 2014\MAV Seminar_Kirche und Diakonie\th.jpg"/>
          <p:cNvPicPr>
            <a:picLocks noChangeAspect="1" noChangeArrowheads="1"/>
          </p:cNvPicPr>
          <p:nvPr/>
        </p:nvPicPr>
        <p:blipFill>
          <a:blip r:embed="rId2"/>
          <a:srcRect/>
          <a:stretch>
            <a:fillRect/>
          </a:stretch>
        </p:blipFill>
        <p:spPr bwMode="auto">
          <a:xfrm>
            <a:off x="7643834" y="428604"/>
            <a:ext cx="688521" cy="857249"/>
          </a:xfrm>
          <a:prstGeom prst="rect">
            <a:avLst/>
          </a:prstGeom>
          <a:noFill/>
          <a:effectLst>
            <a:outerShdw blurRad="50800" dist="38100" dir="2700000" algn="tl" rotWithShape="0">
              <a:prstClr val="black">
                <a:alpha val="40000"/>
              </a:prstClr>
            </a:outerShdw>
          </a:effectLst>
        </p:spPr>
      </p:pic>
      <p:grpSp>
        <p:nvGrpSpPr>
          <p:cNvPr id="2" name="Gruppieren 14"/>
          <p:cNvGrpSpPr>
            <a:grpSpLocks/>
          </p:cNvGrpSpPr>
          <p:nvPr/>
        </p:nvGrpSpPr>
        <p:grpSpPr bwMode="auto">
          <a:xfrm>
            <a:off x="1785918" y="2500306"/>
            <a:ext cx="7000924" cy="3929090"/>
            <a:chOff x="142873" y="2500313"/>
            <a:chExt cx="7000924" cy="3929090"/>
          </a:xfrm>
        </p:grpSpPr>
        <p:sp>
          <p:nvSpPr>
            <p:cNvPr id="30735" name="Rechteck 21"/>
            <p:cNvSpPr>
              <a:spLocks noChangeArrowheads="1"/>
            </p:cNvSpPr>
            <p:nvPr/>
          </p:nvSpPr>
          <p:spPr bwMode="auto">
            <a:xfrm>
              <a:off x="142873" y="2500313"/>
              <a:ext cx="6929486" cy="3929090"/>
            </a:xfrm>
            <a:prstGeom prst="rect">
              <a:avLst/>
            </a:prstGeom>
            <a:solidFill>
              <a:srgbClr val="DDF2FF">
                <a:alpha val="69803"/>
              </a:srgb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p>
              <a:endParaRPr lang="de-DE"/>
            </a:p>
          </p:txBody>
        </p:sp>
        <p:sp>
          <p:nvSpPr>
            <p:cNvPr id="30736" name="Rechteck 11"/>
            <p:cNvSpPr>
              <a:spLocks noChangeArrowheads="1"/>
            </p:cNvSpPr>
            <p:nvPr/>
          </p:nvSpPr>
          <p:spPr bwMode="auto">
            <a:xfrm>
              <a:off x="2571765" y="2928941"/>
              <a:ext cx="4572032"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200" b="1" dirty="0"/>
                <a:t>Daraufhin kam es zu gewaltsamen Übergriffen und Plünderungen. Am 6. Juni beendete das preußische </a:t>
              </a:r>
              <a:r>
                <a:rPr lang="de-DE" sz="1200" b="1" dirty="0" smtClean="0"/>
                <a:t>den </a:t>
              </a:r>
              <a:r>
                <a:rPr lang="de-DE" sz="1200" b="1" dirty="0"/>
                <a:t>Aufstand blutig. </a:t>
              </a:r>
              <a:endParaRPr lang="de-DE" sz="1200" b="1" dirty="0" smtClean="0"/>
            </a:p>
            <a:p>
              <a:r>
                <a:rPr lang="de-DE" sz="1200" b="1" dirty="0" smtClean="0"/>
                <a:t>Auf </a:t>
              </a:r>
              <a:r>
                <a:rPr lang="de-DE" sz="1200" b="1" dirty="0"/>
                <a:t>Seite der Weber waren 11 Tote und 24 Schwerverletzte </a:t>
              </a:r>
              <a:r>
                <a:rPr lang="de-DE" sz="1200" b="1" dirty="0" smtClean="0"/>
                <a:t>zu </a:t>
              </a:r>
              <a:r>
                <a:rPr lang="de-DE" sz="1200" b="1" dirty="0"/>
                <a:t>beklagen. Zahlreiche Weber wurden verhaftet und zu Zuchthaus, Festungshaft bzw. Peitschenhieben verurteilt</a:t>
              </a:r>
            </a:p>
          </p:txBody>
        </p:sp>
        <p:sp>
          <p:nvSpPr>
            <p:cNvPr id="30737" name="Rechteck 17"/>
            <p:cNvSpPr>
              <a:spLocks noChangeArrowheads="1"/>
            </p:cNvSpPr>
            <p:nvPr/>
          </p:nvSpPr>
          <p:spPr bwMode="auto">
            <a:xfrm>
              <a:off x="2571765" y="4071949"/>
              <a:ext cx="442915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200" b="1" dirty="0"/>
                <a:t>Die Besonderheit des Aufstandes von </a:t>
              </a:r>
              <a:r>
                <a:rPr lang="de-DE" sz="1200" b="1" dirty="0" smtClean="0"/>
                <a:t>1844 lag </a:t>
              </a:r>
              <a:r>
                <a:rPr lang="de-DE" sz="1200" b="1" dirty="0"/>
                <a:t>in </a:t>
              </a:r>
              <a:r>
                <a:rPr lang="de-DE" sz="1200" b="1" dirty="0" smtClean="0"/>
                <a:t>der </a:t>
              </a:r>
            </a:p>
            <a:p>
              <a:r>
                <a:rPr lang="de-DE" sz="1200" b="1" dirty="0" smtClean="0">
                  <a:solidFill>
                    <a:srgbClr val="C00000"/>
                  </a:solidFill>
                </a:rPr>
                <a:t>Aufmerksamkeit </a:t>
              </a:r>
              <a:r>
                <a:rPr lang="de-DE" sz="1200" b="1" dirty="0">
                  <a:solidFill>
                    <a:srgbClr val="C00000"/>
                  </a:solidFill>
                </a:rPr>
                <a:t>der Öffentlichkeit</a:t>
              </a:r>
              <a:r>
                <a:rPr lang="de-DE" sz="1200" b="1" dirty="0"/>
                <a:t>. Zeitgenössische Publikationen </a:t>
              </a:r>
              <a:endParaRPr lang="de-DE" sz="1200" b="1" dirty="0" smtClean="0"/>
            </a:p>
            <a:p>
              <a:r>
                <a:rPr lang="de-DE" sz="1200" b="1" dirty="0" smtClean="0"/>
                <a:t>und </a:t>
              </a:r>
              <a:r>
                <a:rPr lang="de-DE" sz="1200" b="1" dirty="0"/>
                <a:t>Literatur verarbeiteten und diskutierten </a:t>
              </a:r>
              <a:r>
                <a:rPr lang="de-DE" sz="1200" b="1" dirty="0" smtClean="0"/>
                <a:t>das </a:t>
              </a:r>
              <a:r>
                <a:rPr lang="de-DE" sz="1200" b="1" dirty="0"/>
                <a:t>Thema ausgiebig. </a:t>
              </a:r>
            </a:p>
          </p:txBody>
        </p:sp>
      </p:grpSp>
      <p:sp>
        <p:nvSpPr>
          <p:cNvPr id="30725" name="Rechteck 10"/>
          <p:cNvSpPr>
            <a:spLocks noChangeArrowheads="1"/>
          </p:cNvSpPr>
          <p:nvPr/>
        </p:nvSpPr>
        <p:spPr bwMode="auto">
          <a:xfrm>
            <a:off x="1857356" y="1571612"/>
            <a:ext cx="7072394"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400" b="1" i="1" dirty="0">
                <a:solidFill>
                  <a:srgbClr val="C00000"/>
                </a:solidFill>
              </a:rPr>
              <a:t>Not und Hunger </a:t>
            </a:r>
            <a:r>
              <a:rPr lang="de-DE" sz="1400" b="1" i="1" dirty="0" smtClean="0"/>
              <a:t>durch die zunehmende Industrialisierung waren </a:t>
            </a:r>
            <a:r>
              <a:rPr lang="de-DE" sz="1400" b="1" i="1" dirty="0"/>
              <a:t>die Ursache dafür, </a:t>
            </a:r>
            <a:endParaRPr lang="de-DE" sz="1400" b="1" i="1" dirty="0" smtClean="0"/>
          </a:p>
          <a:p>
            <a:r>
              <a:rPr lang="de-DE" sz="1400" b="1" i="1" dirty="0" smtClean="0"/>
              <a:t>dass </a:t>
            </a:r>
            <a:r>
              <a:rPr lang="de-DE" sz="1400" b="1" i="1" dirty="0"/>
              <a:t>3.000 Weber aus </a:t>
            </a:r>
            <a:r>
              <a:rPr lang="de-DE" sz="1400" b="1" i="1" dirty="0" smtClean="0"/>
              <a:t>Schlesien am </a:t>
            </a:r>
            <a:r>
              <a:rPr lang="de-DE" sz="1400" b="1" i="1" dirty="0"/>
              <a:t>4. Juni 1844 </a:t>
            </a:r>
            <a:r>
              <a:rPr lang="de-DE" sz="1400" b="1" i="1" dirty="0" smtClean="0"/>
              <a:t>die </a:t>
            </a:r>
            <a:r>
              <a:rPr lang="de-DE" sz="1400" b="1" i="1" dirty="0"/>
              <a:t>Arbeit niederlegten </a:t>
            </a:r>
            <a:r>
              <a:rPr lang="de-DE" sz="1400" b="1" i="1" dirty="0" smtClean="0"/>
              <a:t>und </a:t>
            </a:r>
            <a:r>
              <a:rPr lang="de-DE" sz="1400" b="1" i="1" dirty="0"/>
              <a:t>auf die </a:t>
            </a:r>
            <a:r>
              <a:rPr lang="de-DE" sz="1400" b="1" i="1" dirty="0" smtClean="0"/>
              <a:t>Straße </a:t>
            </a:r>
            <a:r>
              <a:rPr lang="de-DE" sz="1400" b="1" i="1" dirty="0"/>
              <a:t>gingen. Sie forderten </a:t>
            </a:r>
            <a:r>
              <a:rPr lang="de-DE" sz="1400" b="1" i="1" dirty="0">
                <a:solidFill>
                  <a:srgbClr val="C00000"/>
                </a:solidFill>
              </a:rPr>
              <a:t>mehr Lohn und bessere Arbeitsbedingungen</a:t>
            </a:r>
            <a:r>
              <a:rPr lang="de-DE" sz="1400" b="1" i="1" dirty="0"/>
              <a:t>. </a:t>
            </a:r>
            <a:endParaRPr lang="de-DE" sz="1400" b="1" i="1" dirty="0" smtClean="0"/>
          </a:p>
        </p:txBody>
      </p:sp>
      <p:pic>
        <p:nvPicPr>
          <p:cNvPr id="16" name="Picture 2"/>
          <p:cNvPicPr>
            <a:picLocks noChangeAspect="1" noChangeArrowheads="1"/>
          </p:cNvPicPr>
          <p:nvPr/>
        </p:nvPicPr>
        <p:blipFill>
          <a:blip r:embed="rId3"/>
          <a:srcRect/>
          <a:stretch>
            <a:fillRect/>
          </a:stretch>
        </p:blipFill>
        <p:spPr bwMode="auto">
          <a:xfrm>
            <a:off x="785786" y="3000372"/>
            <a:ext cx="3214710" cy="321471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4041" name="Rechteck 16"/>
          <p:cNvSpPr>
            <a:spLocks noChangeArrowheads="1"/>
          </p:cNvSpPr>
          <p:nvPr/>
        </p:nvSpPr>
        <p:spPr bwMode="auto">
          <a:xfrm>
            <a:off x="1928794" y="6286520"/>
            <a:ext cx="2186816"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r"/>
            <a:r>
              <a:rPr lang="de-DE" sz="1000" b="1" dirty="0"/>
              <a:t>Karikatur zum Weberaufstand (1848) </a:t>
            </a:r>
          </a:p>
        </p:txBody>
      </p:sp>
      <p:sp>
        <p:nvSpPr>
          <p:cNvPr id="17" name="Rechteck 13"/>
          <p:cNvSpPr>
            <a:spLocks noChangeArrowheads="1"/>
          </p:cNvSpPr>
          <p:nvPr/>
        </p:nvSpPr>
        <p:spPr bwMode="auto">
          <a:xfrm>
            <a:off x="4214810" y="5000636"/>
            <a:ext cx="4286280" cy="1231106"/>
          </a:xfrm>
          <a:prstGeom prst="rect">
            <a:avLst/>
          </a:prstGeom>
          <a:noFill/>
          <a:ln w="9525">
            <a:noFill/>
            <a:miter lim="800000"/>
            <a:headEnd/>
            <a:tailEnd/>
          </a:ln>
        </p:spPr>
        <p:txBody>
          <a:bodyPr wrap="square">
            <a:spAutoFit/>
          </a:bodyPr>
          <a:lstStyle/>
          <a:p>
            <a:r>
              <a:rPr lang="de-DE" sz="1400" b="1" dirty="0"/>
              <a:t>Im Sommer 1846 </a:t>
            </a:r>
            <a:endParaRPr lang="de-DE" sz="1400" b="1" dirty="0" smtClean="0"/>
          </a:p>
          <a:p>
            <a:r>
              <a:rPr lang="de-DE" sz="1200" b="1" dirty="0" smtClean="0"/>
              <a:t>wurde in </a:t>
            </a:r>
            <a:r>
              <a:rPr lang="de-DE" sz="1200" b="1" dirty="0"/>
              <a:t>Mitteleuropa </a:t>
            </a:r>
            <a:r>
              <a:rPr lang="de-DE" sz="1200" b="1" dirty="0" smtClean="0"/>
              <a:t>eine </a:t>
            </a:r>
            <a:r>
              <a:rPr lang="de-DE" sz="1200" b="1" dirty="0"/>
              <a:t>schlechte Getreideernte erzielt. </a:t>
            </a:r>
            <a:endParaRPr lang="de-DE" sz="1200" b="1" dirty="0" smtClean="0"/>
          </a:p>
          <a:p>
            <a:r>
              <a:rPr lang="de-DE" sz="1200" b="1" dirty="0" smtClean="0"/>
              <a:t>Zudem </a:t>
            </a:r>
            <a:r>
              <a:rPr lang="de-DE" sz="1200" b="1" dirty="0"/>
              <a:t>brachte </a:t>
            </a:r>
            <a:r>
              <a:rPr lang="de-DE" sz="1200" b="1" dirty="0" smtClean="0"/>
              <a:t>die </a:t>
            </a:r>
            <a:r>
              <a:rPr lang="de-DE" sz="1200" b="1" dirty="0"/>
              <a:t>Ernte des eigentlichen </a:t>
            </a:r>
            <a:r>
              <a:rPr lang="de-DE" sz="1200" b="1" dirty="0">
                <a:solidFill>
                  <a:srgbClr val="C00000"/>
                </a:solidFill>
              </a:rPr>
              <a:t>Volksnahrungsmittels, </a:t>
            </a:r>
            <a:endParaRPr lang="de-DE" sz="1200" b="1" dirty="0" smtClean="0">
              <a:solidFill>
                <a:srgbClr val="C00000"/>
              </a:solidFill>
            </a:endParaRPr>
          </a:p>
          <a:p>
            <a:r>
              <a:rPr lang="de-DE" sz="1200" b="1" dirty="0" smtClean="0">
                <a:solidFill>
                  <a:srgbClr val="C00000"/>
                </a:solidFill>
              </a:rPr>
              <a:t>der </a:t>
            </a:r>
            <a:r>
              <a:rPr lang="de-DE" sz="1200" b="1" dirty="0">
                <a:solidFill>
                  <a:srgbClr val="C00000"/>
                </a:solidFill>
              </a:rPr>
              <a:t>Kartoffel</a:t>
            </a:r>
            <a:r>
              <a:rPr lang="de-DE" sz="1200" b="1" dirty="0"/>
              <a:t>, </a:t>
            </a:r>
            <a:r>
              <a:rPr lang="de-DE" sz="1200" b="1" dirty="0" smtClean="0"/>
              <a:t>wegen</a:t>
            </a:r>
            <a:r>
              <a:rPr lang="de-DE" sz="1200" b="1" dirty="0"/>
              <a:t> Kraut- </a:t>
            </a:r>
            <a:r>
              <a:rPr lang="de-DE" sz="1200" b="1" dirty="0" smtClean="0"/>
              <a:t>und </a:t>
            </a:r>
            <a:r>
              <a:rPr lang="de-DE" sz="1200" b="1" dirty="0"/>
              <a:t>Knollenfäule weniger als die </a:t>
            </a:r>
            <a:endParaRPr lang="de-DE" sz="1200" b="1" dirty="0" smtClean="0"/>
          </a:p>
          <a:p>
            <a:r>
              <a:rPr lang="de-DE" sz="1200" b="1" dirty="0" smtClean="0"/>
              <a:t>Hälfte </a:t>
            </a:r>
            <a:r>
              <a:rPr lang="de-DE" sz="1200" b="1" dirty="0"/>
              <a:t>der üblichen </a:t>
            </a:r>
            <a:r>
              <a:rPr lang="de-DE" sz="1200" b="1" dirty="0" smtClean="0"/>
              <a:t>Erträge. Es folgten </a:t>
            </a:r>
            <a:r>
              <a:rPr lang="de-DE" sz="1200" b="1" dirty="0" smtClean="0">
                <a:solidFill>
                  <a:srgbClr val="C00000"/>
                </a:solidFill>
              </a:rPr>
              <a:t>Hungersnöte </a:t>
            </a:r>
            <a:r>
              <a:rPr lang="de-DE" sz="1200" b="1" dirty="0" smtClean="0"/>
              <a:t>in fast allen deutschen Staaten und Regionen</a:t>
            </a:r>
            <a:endParaRPr lang="de-DE" sz="1200" b="1" dirty="0"/>
          </a:p>
        </p:txBody>
      </p:sp>
      <p:sp>
        <p:nvSpPr>
          <p:cNvPr id="23" name="Rechteck 13"/>
          <p:cNvSpPr>
            <a:spLocks noChangeArrowheads="1"/>
          </p:cNvSpPr>
          <p:nvPr/>
        </p:nvSpPr>
        <p:spPr bwMode="auto">
          <a:xfrm>
            <a:off x="1571604" y="1285860"/>
            <a:ext cx="664373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400" b="1" dirty="0" smtClean="0"/>
              <a:t>Die </a:t>
            </a:r>
            <a:r>
              <a:rPr lang="de-DE" sz="1400" b="1" dirty="0"/>
              <a:t>erste große </a:t>
            </a:r>
            <a:r>
              <a:rPr lang="de-DE" sz="1400" b="1" dirty="0" smtClean="0"/>
              <a:t>proletarische </a:t>
            </a:r>
            <a:r>
              <a:rPr lang="de-DE" sz="1400" b="1" dirty="0"/>
              <a:t>Erhebung in </a:t>
            </a:r>
            <a:r>
              <a:rPr lang="de-DE" sz="1400" b="1" dirty="0" smtClean="0"/>
              <a:t>Deutschland war der </a:t>
            </a:r>
            <a:r>
              <a:rPr lang="de-DE" sz="1600" b="1" dirty="0" smtClean="0">
                <a:solidFill>
                  <a:srgbClr val="C00000"/>
                </a:solidFill>
              </a:rPr>
              <a:t>Weberaufstand</a:t>
            </a:r>
            <a:r>
              <a:rPr lang="de-DE" sz="1400" b="1" dirty="0" smtClean="0"/>
              <a:t> 1844 </a:t>
            </a:r>
            <a:endParaRPr lang="de-DE" sz="1400" b="1" dirty="0"/>
          </a:p>
        </p:txBody>
      </p:sp>
      <p:sp>
        <p:nvSpPr>
          <p:cNvPr id="24" name="Rechteck 23"/>
          <p:cNvSpPr/>
          <p:nvPr/>
        </p:nvSpPr>
        <p:spPr>
          <a:xfrm>
            <a:off x="3500430" y="2643182"/>
            <a:ext cx="5143504" cy="307777"/>
          </a:xfrm>
          <a:prstGeom prst="rect">
            <a:avLst/>
          </a:prstGeom>
        </p:spPr>
        <p:txBody>
          <a:bodyPr wrap="square">
            <a:spAutoFit/>
          </a:bodyPr>
          <a:lstStyle/>
          <a:p>
            <a:r>
              <a:rPr lang="de-DE" sz="1400" b="1" i="1" dirty="0" smtClean="0"/>
              <a:t>Doch ihre Forderungen wurden von den Fabrikbesitzern abgelehnt. </a:t>
            </a:r>
            <a:endParaRPr lang="de-DE" sz="1400" b="1" i="1" dirty="0"/>
          </a:p>
        </p:txBody>
      </p:sp>
    </p:spTree>
    <p:extLst>
      <p:ext uri="{BB962C8B-B14F-4D97-AF65-F5344CB8AC3E}">
        <p14:creationId xmlns="" xmlns:p14="http://schemas.microsoft.com/office/powerpoint/2010/main" val="3081428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2" presetClass="entr" presetSubtype="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3" presetClass="entr" presetSubtype="10" fill="hold" grpId="0" nodeType="withEffect">
                                  <p:stCondLst>
                                    <p:cond delay="0"/>
                                  </p:stCondLst>
                                  <p:childTnLst>
                                    <p:set>
                                      <p:cBhvr>
                                        <p:cTn id="16" dur="1" fill="hold">
                                          <p:stCondLst>
                                            <p:cond delay="0"/>
                                          </p:stCondLst>
                                        </p:cTn>
                                        <p:tgtEl>
                                          <p:spTgt spid="44041"/>
                                        </p:tgtEl>
                                        <p:attrNameLst>
                                          <p:attrName>style.visibility</p:attrName>
                                        </p:attrNameLst>
                                      </p:cBhvr>
                                      <p:to>
                                        <p:strVal val="visible"/>
                                      </p:to>
                                    </p:set>
                                    <p:animEffect transition="in" filter="blinds(horizontal)">
                                      <p:cBhvr>
                                        <p:cTn id="17" dur="500"/>
                                        <p:tgtEl>
                                          <p:spTgt spid="44041"/>
                                        </p:tgtEl>
                                      </p:cBhvr>
                                    </p:animEffect>
                                  </p:childTnLst>
                                </p:cTn>
                              </p:par>
                            </p:childTnLst>
                          </p:cTn>
                        </p:par>
                        <p:par>
                          <p:cTn id="18" fill="hold">
                            <p:stCondLst>
                              <p:cond delay="1500"/>
                            </p:stCondLst>
                            <p:childTnLst>
                              <p:par>
                                <p:cTn id="19" presetID="55"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1000" fill="hold"/>
                                        <p:tgtEl>
                                          <p:spTgt spid="23"/>
                                        </p:tgtEl>
                                        <p:attrNameLst>
                                          <p:attrName>ppt_w</p:attrName>
                                        </p:attrNameLst>
                                      </p:cBhvr>
                                      <p:tavLst>
                                        <p:tav tm="0">
                                          <p:val>
                                            <p:strVal val="#ppt_w*0.70"/>
                                          </p:val>
                                        </p:tav>
                                        <p:tav tm="100000">
                                          <p:val>
                                            <p:strVal val="#ppt_w"/>
                                          </p:val>
                                        </p:tav>
                                      </p:tavLst>
                                    </p:anim>
                                    <p:anim calcmode="lin" valueType="num">
                                      <p:cBhvr>
                                        <p:cTn id="22" dur="1000" fill="hold"/>
                                        <p:tgtEl>
                                          <p:spTgt spid="23"/>
                                        </p:tgtEl>
                                        <p:attrNameLst>
                                          <p:attrName>ppt_h</p:attrName>
                                        </p:attrNameLst>
                                      </p:cBhvr>
                                      <p:tavLst>
                                        <p:tav tm="0">
                                          <p:val>
                                            <p:strVal val="#ppt_h"/>
                                          </p:val>
                                        </p:tav>
                                        <p:tav tm="100000">
                                          <p:val>
                                            <p:strVal val="#ppt_h"/>
                                          </p:val>
                                        </p:tav>
                                      </p:tavLst>
                                    </p:anim>
                                    <p:animEffect transition="in" filter="fade">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p:cNvSpPr/>
          <p:nvPr/>
        </p:nvSpPr>
        <p:spPr bwMode="auto">
          <a:xfrm>
            <a:off x="0" y="0"/>
            <a:ext cx="2357422"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20" name="Rechteck 19"/>
          <p:cNvSpPr/>
          <p:nvPr/>
        </p:nvSpPr>
        <p:spPr bwMode="auto">
          <a:xfrm>
            <a:off x="2428860" y="2571744"/>
            <a:ext cx="6215106" cy="3429024"/>
          </a:xfrm>
          <a:prstGeom prst="rect">
            <a:avLst/>
          </a:prstGeom>
          <a:solidFill>
            <a:srgbClr val="EBF8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de-DE" sz="1600">
              <a:latin typeface="Arial" charset="0"/>
              <a:cs typeface="Arial" pitchFamily="34" charset="0"/>
            </a:endParaRPr>
          </a:p>
        </p:txBody>
      </p:sp>
      <p:sp>
        <p:nvSpPr>
          <p:cNvPr id="3" name="Rechteck 12"/>
          <p:cNvSpPr>
            <a:spLocks noChangeArrowheads="1"/>
          </p:cNvSpPr>
          <p:nvPr/>
        </p:nvSpPr>
        <p:spPr bwMode="auto">
          <a:xfrm>
            <a:off x="1928794" y="6143644"/>
            <a:ext cx="6786578" cy="307777"/>
          </a:xfrm>
          <a:prstGeom prst="rect">
            <a:avLst/>
          </a:prstGeom>
          <a:solidFill>
            <a:srgbClr val="FFFFCC"/>
          </a:solidFill>
          <a:ln w="9525">
            <a:noFill/>
            <a:miter lim="800000"/>
            <a:headEnd/>
            <a:tailEnd/>
          </a:ln>
        </p:spPr>
        <p:txBody>
          <a:bodyPr wrap="square">
            <a:spAutoFit/>
          </a:bodyPr>
          <a:lstStyle/>
          <a:p>
            <a:pPr algn="r"/>
            <a:r>
              <a:rPr lang="de-DE" sz="1400" b="1" i="1" dirty="0" smtClean="0"/>
              <a:t>Durch die Verteuerung von </a:t>
            </a:r>
            <a:r>
              <a:rPr lang="de-DE" sz="1400" b="1" i="1" dirty="0"/>
              <a:t>Lebensmitteln </a:t>
            </a:r>
            <a:r>
              <a:rPr lang="de-DE" sz="1400" b="1" i="1" dirty="0" smtClean="0"/>
              <a:t>kam es </a:t>
            </a:r>
            <a:r>
              <a:rPr lang="de-DE" sz="1400" b="1" i="1" dirty="0" smtClean="0">
                <a:solidFill>
                  <a:srgbClr val="C00000"/>
                </a:solidFill>
              </a:rPr>
              <a:t>1846/47 </a:t>
            </a:r>
            <a:r>
              <a:rPr lang="de-DE" sz="1400" b="1" i="1" dirty="0" smtClean="0"/>
              <a:t>zunehmend zu</a:t>
            </a:r>
            <a:r>
              <a:rPr lang="de-DE" sz="1400" b="1" i="1" dirty="0"/>
              <a:t> </a:t>
            </a:r>
            <a:r>
              <a:rPr lang="de-DE" sz="1400" b="1" i="1" dirty="0" smtClean="0">
                <a:solidFill>
                  <a:srgbClr val="C00000"/>
                </a:solidFill>
              </a:rPr>
              <a:t>Hungerrevolten</a:t>
            </a:r>
            <a:endParaRPr lang="de-DE" sz="1400" b="1" i="1" dirty="0">
              <a:solidFill>
                <a:srgbClr val="C00000"/>
              </a:solidFill>
            </a:endParaRPr>
          </a:p>
        </p:txBody>
      </p:sp>
      <p:sp>
        <p:nvSpPr>
          <p:cNvPr id="10" name="Rechteck 10"/>
          <p:cNvSpPr>
            <a:spLocks noChangeArrowheads="1"/>
          </p:cNvSpPr>
          <p:nvPr/>
        </p:nvSpPr>
        <p:spPr bwMode="auto">
          <a:xfrm>
            <a:off x="5072066" y="5072074"/>
            <a:ext cx="3714776" cy="830997"/>
          </a:xfrm>
          <a:prstGeom prst="rect">
            <a:avLst/>
          </a:prstGeom>
          <a:noFill/>
          <a:ln w="9525">
            <a:noFill/>
            <a:miter lim="800000"/>
            <a:headEnd/>
            <a:tailEnd/>
          </a:ln>
        </p:spPr>
        <p:txBody>
          <a:bodyPr wrap="square">
            <a:spAutoFit/>
          </a:bodyPr>
          <a:lstStyle/>
          <a:p>
            <a:r>
              <a:rPr lang="de-DE" sz="1200" b="1" dirty="0" smtClean="0">
                <a:cs typeface="Arial" pitchFamily="34" charset="0"/>
              </a:rPr>
              <a:t>In immer mehr Städten und Gemeinden entstehen</a:t>
            </a:r>
          </a:p>
          <a:p>
            <a:r>
              <a:rPr lang="de-DE" sz="1200" b="1" dirty="0" smtClean="0">
                <a:solidFill>
                  <a:srgbClr val="C00000"/>
                </a:solidFill>
                <a:cs typeface="Arial" pitchFamily="34" charset="0"/>
              </a:rPr>
              <a:t>Volks- </a:t>
            </a:r>
            <a:r>
              <a:rPr lang="de-DE" sz="1200" b="1" dirty="0">
                <a:solidFill>
                  <a:srgbClr val="C00000"/>
                </a:solidFill>
                <a:cs typeface="Arial" pitchFamily="34" charset="0"/>
              </a:rPr>
              <a:t>oder Suppenküchen. </a:t>
            </a:r>
            <a:r>
              <a:rPr lang="de-DE" sz="1200" b="1" dirty="0" smtClean="0">
                <a:cs typeface="Arial" pitchFamily="34" charset="0"/>
              </a:rPr>
              <a:t>Dort </a:t>
            </a:r>
            <a:r>
              <a:rPr lang="de-DE" sz="1200" b="1" dirty="0">
                <a:cs typeface="Arial" pitchFamily="34" charset="0"/>
              </a:rPr>
              <a:t>können sich </a:t>
            </a:r>
            <a:endParaRPr lang="de-DE" sz="1200" b="1" dirty="0" smtClean="0">
              <a:cs typeface="Arial" pitchFamily="34" charset="0"/>
            </a:endParaRPr>
          </a:p>
          <a:p>
            <a:r>
              <a:rPr lang="de-DE" sz="1200" b="1" dirty="0" smtClean="0">
                <a:cs typeface="Arial" pitchFamily="34" charset="0"/>
              </a:rPr>
              <a:t>Familien</a:t>
            </a:r>
            <a:r>
              <a:rPr lang="de-DE" sz="1200" b="1" dirty="0">
                <a:cs typeface="Arial" pitchFamily="34" charset="0"/>
              </a:rPr>
              <a:t>, </a:t>
            </a:r>
            <a:r>
              <a:rPr lang="de-DE" sz="1200" b="1" dirty="0" smtClean="0">
                <a:cs typeface="Arial" pitchFamily="34" charset="0"/>
              </a:rPr>
              <a:t>die kaum Geld für Lebensmittel besitzen, </a:t>
            </a:r>
          </a:p>
          <a:p>
            <a:r>
              <a:rPr lang="de-DE" sz="1200" b="1" dirty="0" smtClean="0">
                <a:solidFill>
                  <a:srgbClr val="C00000"/>
                </a:solidFill>
                <a:cs typeface="Arial" pitchFamily="34" charset="0"/>
              </a:rPr>
              <a:t>Suppe zum Selbstkostenpreis </a:t>
            </a:r>
            <a:r>
              <a:rPr lang="de-DE" sz="1200" b="1" dirty="0" smtClean="0">
                <a:cs typeface="Arial" pitchFamily="34" charset="0"/>
              </a:rPr>
              <a:t>abholen</a:t>
            </a:r>
            <a:r>
              <a:rPr lang="de-DE" sz="1200" b="1" dirty="0">
                <a:cs typeface="Arial" pitchFamily="34" charset="0"/>
              </a:rPr>
              <a:t>. </a:t>
            </a:r>
            <a:endParaRPr lang="de-DE" sz="1200" dirty="0">
              <a:cs typeface="Arial" pitchFamily="34" charset="0"/>
            </a:endParaRPr>
          </a:p>
        </p:txBody>
      </p:sp>
      <p:pic>
        <p:nvPicPr>
          <p:cNvPr id="11" name="Picture 2" descr="C:\Users\Gisbert\Desktop\1024px-Berliner_Volksküche_1868_(IZ_51_H_Scherenberg).jpg"/>
          <p:cNvPicPr>
            <a:picLocks noChangeAspect="1" noChangeArrowheads="1"/>
          </p:cNvPicPr>
          <p:nvPr/>
        </p:nvPicPr>
        <p:blipFill>
          <a:blip r:embed="rId2"/>
          <a:srcRect/>
          <a:stretch>
            <a:fillRect/>
          </a:stretch>
        </p:blipFill>
        <p:spPr bwMode="auto">
          <a:xfrm>
            <a:off x="714348" y="2786058"/>
            <a:ext cx="4016216" cy="3000396"/>
          </a:xfrm>
          <a:prstGeom prst="rect">
            <a:avLst/>
          </a:prstGeom>
          <a:ln>
            <a:noFill/>
          </a:ln>
          <a:effectLst>
            <a:outerShdw blurRad="292100" dist="139700" dir="2700000" algn="tl" rotWithShape="0">
              <a:srgbClr val="333333">
                <a:alpha val="65000"/>
              </a:srgbClr>
            </a:outerShdw>
          </a:effectLst>
        </p:spPr>
      </p:pic>
      <p:sp>
        <p:nvSpPr>
          <p:cNvPr id="12" name="Rechteck 11"/>
          <p:cNvSpPr/>
          <p:nvPr/>
        </p:nvSpPr>
        <p:spPr bwMode="auto">
          <a:xfrm>
            <a:off x="571472" y="1071546"/>
            <a:ext cx="8001056" cy="35718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13" name="Rechteck 1"/>
          <p:cNvSpPr>
            <a:spLocks noChangeArrowheads="1"/>
          </p:cNvSpPr>
          <p:nvPr/>
        </p:nvSpPr>
        <p:spPr bwMode="auto">
          <a:xfrm>
            <a:off x="2143108" y="785794"/>
            <a:ext cx="4464050" cy="307777"/>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de-DE" sz="1400" b="1" dirty="0">
                <a:latin typeface="Times New Roman" pitchFamily="18" charset="0"/>
                <a:cs typeface="Times New Roman" pitchFamily="18" charset="0"/>
              </a:rPr>
              <a:t>…als es noch keine Arbeitnehmerrechte gab </a:t>
            </a:r>
          </a:p>
        </p:txBody>
      </p:sp>
      <p:pic>
        <p:nvPicPr>
          <p:cNvPr id="14" name="Picture 11" descr="E:\MAV Seminare\Aprather Seminare 2014\MAV Seminar_Kirche und Diakonie\th.jpg"/>
          <p:cNvPicPr>
            <a:picLocks noChangeAspect="1" noChangeArrowheads="1"/>
          </p:cNvPicPr>
          <p:nvPr/>
        </p:nvPicPr>
        <p:blipFill>
          <a:blip r:embed="rId3"/>
          <a:srcRect/>
          <a:stretch>
            <a:fillRect/>
          </a:stretch>
        </p:blipFill>
        <p:spPr bwMode="auto">
          <a:xfrm>
            <a:off x="1071538" y="785794"/>
            <a:ext cx="803275" cy="1000125"/>
          </a:xfrm>
          <a:prstGeom prst="rect">
            <a:avLst/>
          </a:prstGeom>
          <a:noFill/>
          <a:effectLst>
            <a:outerShdw blurRad="50800" dist="38100" dir="2700000" algn="tl" rotWithShape="0">
              <a:prstClr val="black">
                <a:alpha val="40000"/>
              </a:prstClr>
            </a:outerShdw>
          </a:effectLst>
        </p:spPr>
      </p:pic>
      <p:sp>
        <p:nvSpPr>
          <p:cNvPr id="15" name="Rechteck 1"/>
          <p:cNvSpPr>
            <a:spLocks noChangeArrowheads="1"/>
          </p:cNvSpPr>
          <p:nvPr/>
        </p:nvSpPr>
        <p:spPr bwMode="auto">
          <a:xfrm>
            <a:off x="2000232" y="1071546"/>
            <a:ext cx="4857750" cy="369887"/>
          </a:xfrm>
          <a:prstGeom prst="rect">
            <a:avLst/>
          </a:prstGeom>
          <a:noFill/>
          <a:ln w="9525">
            <a:noFill/>
            <a:miter lim="800000"/>
            <a:headEnd/>
            <a:tailEnd/>
          </a:ln>
        </p:spPr>
        <p:txBody>
          <a:bodyPr>
            <a:spAutoFit/>
          </a:bodyPr>
          <a:lstStyle/>
          <a:p>
            <a:pPr algn="r"/>
            <a:r>
              <a:rPr lang="de-DE" sz="1600" b="1" dirty="0">
                <a:latin typeface="Times New Roman" pitchFamily="18" charset="0"/>
                <a:cs typeface="Times New Roman" pitchFamily="18" charset="0"/>
              </a:rPr>
              <a:t>Das Leben als Arbeiter bedeutete </a:t>
            </a:r>
            <a:r>
              <a:rPr lang="de-DE" b="1" dirty="0">
                <a:solidFill>
                  <a:srgbClr val="C00000"/>
                </a:solidFill>
                <a:latin typeface="Times New Roman" pitchFamily="18" charset="0"/>
                <a:cs typeface="Times New Roman" pitchFamily="18" charset="0"/>
              </a:rPr>
              <a:t>Not und Elend</a:t>
            </a:r>
            <a:endParaRPr lang="de-DE" dirty="0">
              <a:solidFill>
                <a:srgbClr val="C00000"/>
              </a:solidFill>
              <a:latin typeface="Times New Roman" pitchFamily="18" charset="0"/>
              <a:cs typeface="Times New Roman" pitchFamily="18" charset="0"/>
            </a:endParaRPr>
          </a:p>
        </p:txBody>
      </p:sp>
      <p:sp>
        <p:nvSpPr>
          <p:cNvPr id="16" name="Rechteck 16"/>
          <p:cNvSpPr>
            <a:spLocks noChangeArrowheads="1"/>
          </p:cNvSpPr>
          <p:nvPr/>
        </p:nvSpPr>
        <p:spPr bwMode="auto">
          <a:xfrm>
            <a:off x="5072066" y="4214818"/>
            <a:ext cx="3571900" cy="769441"/>
          </a:xfrm>
          <a:prstGeom prst="rect">
            <a:avLst/>
          </a:prstGeom>
          <a:noFill/>
          <a:ln w="9525">
            <a:noFill/>
            <a:miter lim="800000"/>
            <a:headEnd/>
            <a:tailEnd/>
          </a:ln>
        </p:spPr>
        <p:txBody>
          <a:bodyPr wrap="square">
            <a:spAutoFit/>
          </a:bodyPr>
          <a:lstStyle/>
          <a:p>
            <a:r>
              <a:rPr lang="de-DE" sz="1100" b="1" dirty="0"/>
              <a:t>Der Normalpreis für eine Metze </a:t>
            </a:r>
            <a:r>
              <a:rPr lang="de-DE" sz="1100" b="1" dirty="0" smtClean="0"/>
              <a:t>Kartoffeln (etwa </a:t>
            </a:r>
            <a:r>
              <a:rPr lang="de-DE" sz="1100" b="1" dirty="0"/>
              <a:t>2 bis 2,5 Kg) </a:t>
            </a:r>
            <a:r>
              <a:rPr lang="de-DE" sz="1100" b="1" dirty="0" smtClean="0"/>
              <a:t>betrug </a:t>
            </a:r>
            <a:r>
              <a:rPr lang="de-DE" sz="1100" b="1" dirty="0"/>
              <a:t>einen Silbergroschen. </a:t>
            </a:r>
            <a:r>
              <a:rPr lang="de-DE" sz="1100" b="1" dirty="0" smtClean="0"/>
              <a:t>Mitte </a:t>
            </a:r>
            <a:r>
              <a:rPr lang="de-DE" sz="1100" b="1" dirty="0"/>
              <a:t>April 1847 </a:t>
            </a:r>
            <a:endParaRPr lang="de-DE" sz="1100" b="1" dirty="0" smtClean="0"/>
          </a:p>
          <a:p>
            <a:r>
              <a:rPr lang="de-DE" sz="1100" b="1" dirty="0" smtClean="0"/>
              <a:t>war </a:t>
            </a:r>
            <a:r>
              <a:rPr lang="de-DE" sz="1100" b="1" dirty="0"/>
              <a:t>der Preis </a:t>
            </a:r>
            <a:r>
              <a:rPr lang="de-DE" sz="1100" b="1" dirty="0" smtClean="0"/>
              <a:t>auf fünf Silbergroschen gestiegen. Das entsprach dem halben Tagesverdienst eines Arbeiters</a:t>
            </a:r>
            <a:endParaRPr lang="de-DE" sz="1100" b="1" dirty="0"/>
          </a:p>
        </p:txBody>
      </p:sp>
      <p:sp>
        <p:nvSpPr>
          <p:cNvPr id="17" name="Rechteck 16"/>
          <p:cNvSpPr/>
          <p:nvPr/>
        </p:nvSpPr>
        <p:spPr>
          <a:xfrm>
            <a:off x="4714876" y="2714620"/>
            <a:ext cx="2357454" cy="1415772"/>
          </a:xfrm>
          <a:prstGeom prst="rect">
            <a:avLst/>
          </a:prstGeom>
          <a:noFill/>
          <a:effectLst/>
        </p:spPr>
        <p:txBody>
          <a:bodyPr wrap="square">
            <a:spAutoFit/>
          </a:bodyPr>
          <a:lstStyle/>
          <a:p>
            <a:pPr>
              <a:defRPr/>
            </a:pPr>
            <a:r>
              <a:rPr lang="de-DE" sz="1200" b="1" dirty="0" smtClean="0">
                <a:cs typeface="Arial" pitchFamily="34" charset="0"/>
              </a:rPr>
              <a:t>        Jahreseinkommen </a:t>
            </a:r>
            <a:endParaRPr lang="de-DE" sz="1200" b="1" dirty="0">
              <a:cs typeface="Arial" pitchFamily="34" charset="0"/>
            </a:endParaRPr>
          </a:p>
          <a:p>
            <a:pPr>
              <a:defRPr/>
            </a:pPr>
            <a:r>
              <a:rPr lang="de-DE" sz="1200" b="1" dirty="0" smtClean="0">
                <a:cs typeface="Arial" pitchFamily="34" charset="0"/>
              </a:rPr>
              <a:t>      von Arbeitnehmern</a:t>
            </a:r>
            <a:endParaRPr lang="de-DE" sz="800" b="1" dirty="0">
              <a:solidFill>
                <a:srgbClr val="C00000"/>
              </a:solidFill>
              <a:cs typeface="Arial" pitchFamily="34" charset="0"/>
            </a:endParaRPr>
          </a:p>
          <a:p>
            <a:pPr algn="r">
              <a:defRPr/>
            </a:pPr>
            <a:r>
              <a:rPr lang="de-DE" sz="1200" b="1" dirty="0">
                <a:cs typeface="Arial" pitchFamily="34" charset="0"/>
              </a:rPr>
              <a:t>1815 </a:t>
            </a:r>
            <a:r>
              <a:rPr lang="de-DE" sz="1200" b="1" dirty="0" smtClean="0">
                <a:cs typeface="Arial" pitchFamily="34" charset="0"/>
              </a:rPr>
              <a:t>     281 </a:t>
            </a:r>
            <a:r>
              <a:rPr lang="de-DE" sz="1200" b="1" dirty="0">
                <a:cs typeface="Arial" pitchFamily="34" charset="0"/>
              </a:rPr>
              <a:t>Mark	</a:t>
            </a:r>
          </a:p>
          <a:p>
            <a:pPr algn="r">
              <a:defRPr/>
            </a:pPr>
            <a:r>
              <a:rPr lang="de-DE" sz="1200" b="1" dirty="0">
                <a:cs typeface="Arial" pitchFamily="34" charset="0"/>
              </a:rPr>
              <a:t>1840 </a:t>
            </a:r>
            <a:r>
              <a:rPr lang="de-DE" sz="1200" b="1" dirty="0" smtClean="0">
                <a:cs typeface="Arial" pitchFamily="34" charset="0"/>
              </a:rPr>
              <a:t>     303 </a:t>
            </a:r>
            <a:r>
              <a:rPr lang="de-DE" sz="1200" b="1" dirty="0">
                <a:cs typeface="Arial" pitchFamily="34" charset="0"/>
              </a:rPr>
              <a:t>Mark 	</a:t>
            </a:r>
          </a:p>
          <a:p>
            <a:pPr algn="r">
              <a:defRPr/>
            </a:pPr>
            <a:r>
              <a:rPr lang="de-DE" sz="1200" b="1" dirty="0">
                <a:cs typeface="Arial" pitchFamily="34" charset="0"/>
              </a:rPr>
              <a:t>1870 </a:t>
            </a:r>
            <a:r>
              <a:rPr lang="de-DE" sz="1200" b="1" dirty="0" smtClean="0">
                <a:cs typeface="Arial" pitchFamily="34" charset="0"/>
              </a:rPr>
              <a:t>     487 </a:t>
            </a:r>
            <a:r>
              <a:rPr lang="de-DE" sz="1200" b="1" dirty="0">
                <a:cs typeface="Arial" pitchFamily="34" charset="0"/>
              </a:rPr>
              <a:t>Mark	</a:t>
            </a:r>
          </a:p>
          <a:p>
            <a:pPr algn="r">
              <a:defRPr/>
            </a:pPr>
            <a:r>
              <a:rPr lang="de-DE" sz="1200" b="1" dirty="0">
                <a:cs typeface="Arial" pitchFamily="34" charset="0"/>
              </a:rPr>
              <a:t>1890 </a:t>
            </a:r>
            <a:r>
              <a:rPr lang="de-DE" sz="1200" b="1" dirty="0" smtClean="0">
                <a:cs typeface="Arial" pitchFamily="34" charset="0"/>
              </a:rPr>
              <a:t>     650 </a:t>
            </a:r>
            <a:r>
              <a:rPr lang="de-DE" sz="1200" b="1" dirty="0">
                <a:cs typeface="Arial" pitchFamily="34" charset="0"/>
              </a:rPr>
              <a:t>Mark	</a:t>
            </a:r>
          </a:p>
          <a:p>
            <a:pPr algn="r">
              <a:defRPr/>
            </a:pPr>
            <a:r>
              <a:rPr lang="de-DE" sz="1200" b="1" dirty="0">
                <a:cs typeface="Arial" pitchFamily="34" charset="0"/>
              </a:rPr>
              <a:t>1913 </a:t>
            </a:r>
            <a:r>
              <a:rPr lang="de-DE" sz="1200" b="1" dirty="0" smtClean="0">
                <a:cs typeface="Arial" pitchFamily="34" charset="0"/>
              </a:rPr>
              <a:t>  1.083 </a:t>
            </a:r>
            <a:r>
              <a:rPr lang="de-DE" sz="1200" b="1" dirty="0">
                <a:cs typeface="Arial" pitchFamily="34" charset="0"/>
              </a:rPr>
              <a:t>Mark </a:t>
            </a:r>
            <a:r>
              <a:rPr lang="de-DE" sz="1400" b="1" dirty="0">
                <a:cs typeface="Arial" pitchFamily="34" charset="0"/>
              </a:rPr>
              <a:t>	</a:t>
            </a:r>
          </a:p>
        </p:txBody>
      </p:sp>
      <p:sp>
        <p:nvSpPr>
          <p:cNvPr id="18" name="Rechteck 17"/>
          <p:cNvSpPr/>
          <p:nvPr/>
        </p:nvSpPr>
        <p:spPr>
          <a:xfrm>
            <a:off x="6715140" y="2714620"/>
            <a:ext cx="2143140" cy="1461939"/>
          </a:xfrm>
          <a:prstGeom prst="rect">
            <a:avLst/>
          </a:prstGeom>
          <a:noFill/>
          <a:effectLst/>
        </p:spPr>
        <p:txBody>
          <a:bodyPr wrap="square">
            <a:spAutoFit/>
          </a:bodyPr>
          <a:lstStyle/>
          <a:p>
            <a:pPr>
              <a:defRPr/>
            </a:pPr>
            <a:r>
              <a:rPr lang="de-DE" sz="1200" b="1" dirty="0" smtClean="0">
                <a:cs typeface="Arial" pitchFamily="34" charset="0"/>
              </a:rPr>
              <a:t>Mieten </a:t>
            </a:r>
            <a:r>
              <a:rPr lang="de-DE" sz="1200" b="1" dirty="0">
                <a:cs typeface="Arial" pitchFamily="34" charset="0"/>
              </a:rPr>
              <a:t>in Berlin </a:t>
            </a:r>
            <a:r>
              <a:rPr lang="de-DE" sz="1200" b="1" dirty="0">
                <a:solidFill>
                  <a:srgbClr val="C00000"/>
                </a:solidFill>
                <a:cs typeface="Arial" pitchFamily="34" charset="0"/>
              </a:rPr>
              <a:t>im Jahr</a:t>
            </a:r>
          </a:p>
          <a:p>
            <a:pPr>
              <a:defRPr/>
            </a:pPr>
            <a:r>
              <a:rPr lang="de-DE" sz="1100" b="1" dirty="0" smtClean="0">
                <a:cs typeface="Arial" pitchFamily="34" charset="0"/>
              </a:rPr>
              <a:t>nach </a:t>
            </a:r>
            <a:r>
              <a:rPr lang="de-DE" sz="1100" b="1" dirty="0">
                <a:cs typeface="Arial" pitchFamily="34" charset="0"/>
              </a:rPr>
              <a:t>Mietpreisklassen in </a:t>
            </a:r>
            <a:r>
              <a:rPr lang="de-DE" sz="1100" b="1" dirty="0" smtClean="0">
                <a:cs typeface="Arial" pitchFamily="34" charset="0"/>
              </a:rPr>
              <a:t>%</a:t>
            </a:r>
            <a:endParaRPr lang="de-DE" sz="800" b="1" dirty="0">
              <a:cs typeface="Arial" pitchFamily="34" charset="0"/>
            </a:endParaRPr>
          </a:p>
          <a:p>
            <a:pPr>
              <a:defRPr/>
            </a:pPr>
            <a:r>
              <a:rPr lang="de-DE" sz="1200" b="1" dirty="0">
                <a:cs typeface="Arial" pitchFamily="34" charset="0"/>
              </a:rPr>
              <a:t>	</a:t>
            </a:r>
            <a:r>
              <a:rPr lang="de-DE" sz="1000" b="1" dirty="0">
                <a:cs typeface="Arial" pitchFamily="34" charset="0"/>
              </a:rPr>
              <a:t> </a:t>
            </a:r>
            <a:r>
              <a:rPr lang="de-DE" sz="1000" b="1" dirty="0" smtClean="0">
                <a:cs typeface="Arial" pitchFamily="34" charset="0"/>
              </a:rPr>
              <a:t>1840  1870</a:t>
            </a:r>
            <a:endParaRPr lang="de-DE" sz="1000" b="1" dirty="0">
              <a:cs typeface="Arial" pitchFamily="34" charset="0"/>
            </a:endParaRPr>
          </a:p>
          <a:p>
            <a:pPr>
              <a:defRPr/>
            </a:pPr>
            <a:r>
              <a:rPr lang="de-DE" sz="1400" b="1" dirty="0" smtClean="0">
                <a:cs typeface="Arial" pitchFamily="34" charset="0"/>
              </a:rPr>
              <a:t>  </a:t>
            </a:r>
            <a:r>
              <a:rPr lang="de-DE" sz="1000" b="1" dirty="0" smtClean="0">
                <a:cs typeface="Arial" pitchFamily="34" charset="0"/>
              </a:rPr>
              <a:t>bis</a:t>
            </a:r>
            <a:r>
              <a:rPr lang="de-DE" sz="1400" b="1" dirty="0" smtClean="0">
                <a:cs typeface="Arial" pitchFamily="34" charset="0"/>
              </a:rPr>
              <a:t> </a:t>
            </a:r>
            <a:r>
              <a:rPr lang="de-DE" sz="1200" b="1" dirty="0" smtClean="0">
                <a:cs typeface="Arial" pitchFamily="34" charset="0"/>
              </a:rPr>
              <a:t>   </a:t>
            </a:r>
            <a:r>
              <a:rPr lang="de-DE" sz="1200" b="1" dirty="0">
                <a:cs typeface="Arial" pitchFamily="34" charset="0"/>
              </a:rPr>
              <a:t>90 Mark    </a:t>
            </a:r>
            <a:r>
              <a:rPr lang="de-DE" sz="1200" b="1" dirty="0" smtClean="0">
                <a:cs typeface="Arial" pitchFamily="34" charset="0"/>
              </a:rPr>
              <a:t>19     7</a:t>
            </a:r>
            <a:endParaRPr lang="de-DE" sz="1200" b="1" dirty="0">
              <a:cs typeface="Arial" pitchFamily="34" charset="0"/>
            </a:endParaRPr>
          </a:p>
          <a:p>
            <a:pPr>
              <a:defRPr/>
            </a:pPr>
            <a:r>
              <a:rPr lang="de-DE" sz="1400" b="1" dirty="0" smtClean="0">
                <a:cs typeface="Arial" pitchFamily="34" charset="0"/>
              </a:rPr>
              <a:t>  </a:t>
            </a:r>
            <a:r>
              <a:rPr lang="de-DE" sz="1000" b="1" dirty="0" smtClean="0">
                <a:cs typeface="Arial" pitchFamily="34" charset="0"/>
              </a:rPr>
              <a:t>bis</a:t>
            </a:r>
            <a:r>
              <a:rPr lang="de-DE" sz="1400" b="1" dirty="0" smtClean="0">
                <a:cs typeface="Arial" pitchFamily="34" charset="0"/>
              </a:rPr>
              <a:t>  </a:t>
            </a:r>
            <a:r>
              <a:rPr lang="de-DE" sz="1200" b="1" dirty="0">
                <a:cs typeface="Arial" pitchFamily="34" charset="0"/>
              </a:rPr>
              <a:t>150 Mark   </a:t>
            </a:r>
            <a:r>
              <a:rPr lang="de-DE" sz="1200" b="1" dirty="0" smtClean="0">
                <a:cs typeface="Arial" pitchFamily="34" charset="0"/>
              </a:rPr>
              <a:t> 32    22</a:t>
            </a:r>
            <a:endParaRPr lang="de-DE" sz="1200" b="1" dirty="0">
              <a:cs typeface="Arial" pitchFamily="34" charset="0"/>
            </a:endParaRPr>
          </a:p>
          <a:p>
            <a:pPr>
              <a:defRPr/>
            </a:pPr>
            <a:r>
              <a:rPr lang="de-DE" sz="1400" b="1" dirty="0" smtClean="0">
                <a:cs typeface="Arial" pitchFamily="34" charset="0"/>
              </a:rPr>
              <a:t>  </a:t>
            </a:r>
            <a:r>
              <a:rPr lang="de-DE" sz="1000" b="1" dirty="0" smtClean="0">
                <a:cs typeface="Arial" pitchFamily="34" charset="0"/>
              </a:rPr>
              <a:t>bis</a:t>
            </a:r>
            <a:r>
              <a:rPr lang="de-DE" sz="1400" b="1" dirty="0" smtClean="0">
                <a:cs typeface="Arial" pitchFamily="34" charset="0"/>
              </a:rPr>
              <a:t>  </a:t>
            </a:r>
            <a:r>
              <a:rPr lang="de-DE" sz="1200" b="1" dirty="0">
                <a:cs typeface="Arial" pitchFamily="34" charset="0"/>
              </a:rPr>
              <a:t>300 Mark    </a:t>
            </a:r>
            <a:r>
              <a:rPr lang="de-DE" sz="1200" b="1" dirty="0" smtClean="0">
                <a:cs typeface="Arial" pitchFamily="34" charset="0"/>
              </a:rPr>
              <a:t>25    36</a:t>
            </a:r>
          </a:p>
          <a:p>
            <a:pPr>
              <a:defRPr/>
            </a:pPr>
            <a:r>
              <a:rPr lang="de-DE" sz="1000" b="1" dirty="0" smtClean="0">
                <a:cs typeface="Arial" pitchFamily="34" charset="0"/>
              </a:rPr>
              <a:t> </a:t>
            </a:r>
            <a:r>
              <a:rPr lang="de-DE" sz="900" b="1" dirty="0" smtClean="0">
                <a:cs typeface="Arial" pitchFamily="34" charset="0"/>
              </a:rPr>
              <a:t>über </a:t>
            </a:r>
            <a:r>
              <a:rPr lang="de-DE" sz="1000" b="1" dirty="0" smtClean="0">
                <a:cs typeface="Arial" pitchFamily="34" charset="0"/>
              </a:rPr>
              <a:t> </a:t>
            </a:r>
            <a:r>
              <a:rPr lang="de-DE" sz="1200" b="1" dirty="0" smtClean="0">
                <a:cs typeface="Arial" pitchFamily="34" charset="0"/>
              </a:rPr>
              <a:t>300 </a:t>
            </a:r>
            <a:r>
              <a:rPr lang="de-DE" sz="1200" b="1" dirty="0">
                <a:cs typeface="Arial" pitchFamily="34" charset="0"/>
              </a:rPr>
              <a:t>Mark    </a:t>
            </a:r>
            <a:r>
              <a:rPr lang="de-DE" sz="1200" b="1" dirty="0" smtClean="0">
                <a:cs typeface="Arial" pitchFamily="34" charset="0"/>
              </a:rPr>
              <a:t>24    35</a:t>
            </a:r>
            <a:endParaRPr lang="de-DE" sz="1200" dirty="0">
              <a:cs typeface="Arial" pitchFamily="34" charset="0"/>
            </a:endParaRPr>
          </a:p>
        </p:txBody>
      </p:sp>
      <p:sp>
        <p:nvSpPr>
          <p:cNvPr id="19" name="Rechteck 18"/>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2" name="Rechteck 6"/>
          <p:cNvSpPr>
            <a:spLocks noChangeArrowheads="1"/>
          </p:cNvSpPr>
          <p:nvPr/>
        </p:nvSpPr>
        <p:spPr bwMode="auto">
          <a:xfrm>
            <a:off x="2357422" y="1571612"/>
            <a:ext cx="6500858" cy="892552"/>
          </a:xfrm>
          <a:prstGeom prst="rect">
            <a:avLst/>
          </a:prstGeom>
          <a:noFill/>
          <a:ln w="9525">
            <a:noFill/>
            <a:miter lim="800000"/>
            <a:headEnd/>
            <a:tailEnd/>
          </a:ln>
        </p:spPr>
        <p:txBody>
          <a:bodyPr wrap="square">
            <a:spAutoFit/>
          </a:bodyPr>
          <a:lstStyle/>
          <a:p>
            <a:r>
              <a:rPr lang="de-DE" sz="1400" b="1" i="1" dirty="0">
                <a:cs typeface="Arial" pitchFamily="34" charset="0"/>
              </a:rPr>
              <a:t>1847 fallen die Löhne auf einen Tiefststand </a:t>
            </a:r>
            <a:r>
              <a:rPr lang="de-DE" sz="1200" b="1" i="1" dirty="0">
                <a:cs typeface="Arial" pitchFamily="34" charset="0"/>
              </a:rPr>
              <a:t>und liegen </a:t>
            </a:r>
            <a:r>
              <a:rPr lang="de-DE" sz="1200" b="1" i="1" dirty="0">
                <a:solidFill>
                  <a:srgbClr val="C00000"/>
                </a:solidFill>
                <a:cs typeface="Arial" pitchFamily="34" charset="0"/>
              </a:rPr>
              <a:t>weit unter dem Existenzminimum</a:t>
            </a:r>
            <a:r>
              <a:rPr lang="de-DE" sz="1200" b="1" i="1" dirty="0">
                <a:cs typeface="Arial" pitchFamily="34" charset="0"/>
              </a:rPr>
              <a:t>. </a:t>
            </a:r>
          </a:p>
          <a:p>
            <a:r>
              <a:rPr lang="de-DE" sz="1200" b="1" i="1" dirty="0">
                <a:cs typeface="Arial" pitchFamily="34" charset="0"/>
              </a:rPr>
              <a:t>Heizung oder Möbel können sie sich die Familien nicht leisten, da das Geld gerade für </a:t>
            </a:r>
            <a:r>
              <a:rPr lang="de-DE" sz="1200" b="1" i="1" dirty="0" smtClean="0">
                <a:cs typeface="Arial" pitchFamily="34" charset="0"/>
              </a:rPr>
              <a:t>Brot </a:t>
            </a:r>
            <a:r>
              <a:rPr lang="de-DE" sz="1200" b="1" i="1" dirty="0">
                <a:cs typeface="Arial" pitchFamily="34" charset="0"/>
              </a:rPr>
              <a:t>und </a:t>
            </a:r>
            <a:endParaRPr lang="de-DE" sz="1200" b="1" i="1" dirty="0" smtClean="0">
              <a:cs typeface="Arial" pitchFamily="34" charset="0"/>
            </a:endParaRPr>
          </a:p>
          <a:p>
            <a:r>
              <a:rPr lang="de-DE" sz="1200" b="1" i="1" dirty="0" smtClean="0">
                <a:cs typeface="Arial" pitchFamily="34" charset="0"/>
              </a:rPr>
              <a:t>Kartoffeln </a:t>
            </a:r>
            <a:r>
              <a:rPr lang="de-DE" sz="1200" b="1" i="1" dirty="0">
                <a:cs typeface="Arial" pitchFamily="34" charset="0"/>
              </a:rPr>
              <a:t>reicht. In den ersten knapp 100 Jahren der Industrialisierung muss </a:t>
            </a:r>
            <a:r>
              <a:rPr lang="de-DE" sz="1200" b="1" i="1" dirty="0" smtClean="0">
                <a:cs typeface="Arial" pitchFamily="34" charset="0"/>
              </a:rPr>
              <a:t>eine </a:t>
            </a:r>
            <a:r>
              <a:rPr lang="de-DE" sz="1200" b="1" i="1" dirty="0">
                <a:cs typeface="Arial" pitchFamily="34" charset="0"/>
              </a:rPr>
              <a:t>Familie </a:t>
            </a:r>
            <a:endParaRPr lang="de-DE" sz="1200" b="1" i="1" dirty="0" smtClean="0">
              <a:cs typeface="Arial" pitchFamily="34" charset="0"/>
            </a:endParaRPr>
          </a:p>
          <a:p>
            <a:r>
              <a:rPr lang="de-DE" sz="1400" b="1" i="1" dirty="0" smtClean="0">
                <a:solidFill>
                  <a:srgbClr val="C00000"/>
                </a:solidFill>
                <a:cs typeface="Arial" pitchFamily="34" charset="0"/>
              </a:rPr>
              <a:t>bis </a:t>
            </a:r>
            <a:r>
              <a:rPr lang="de-DE" sz="1400" b="1" i="1" dirty="0">
                <a:solidFill>
                  <a:srgbClr val="C00000"/>
                </a:solidFill>
                <a:cs typeface="Arial" pitchFamily="34" charset="0"/>
              </a:rPr>
              <a:t>zu </a:t>
            </a:r>
            <a:r>
              <a:rPr lang="de-DE" sz="1400" b="1" i="1" dirty="0" smtClean="0">
                <a:solidFill>
                  <a:srgbClr val="C00000"/>
                </a:solidFill>
                <a:cs typeface="Arial" pitchFamily="34" charset="0"/>
              </a:rPr>
              <a:t>70 </a:t>
            </a:r>
            <a:r>
              <a:rPr lang="de-DE" sz="1400" b="1" i="1" dirty="0">
                <a:solidFill>
                  <a:srgbClr val="C00000"/>
                </a:solidFill>
                <a:cs typeface="Arial" pitchFamily="34" charset="0"/>
              </a:rPr>
              <a:t>Prozent des Lohns für Essen </a:t>
            </a:r>
            <a:r>
              <a:rPr lang="de-DE" sz="1200" b="1" i="1" dirty="0">
                <a:cs typeface="Arial" pitchFamily="34" charset="0"/>
              </a:rPr>
              <a:t>bezahlen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par>
                                <p:cTn id="10" presetID="55"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eck 23"/>
          <p:cNvSpPr/>
          <p:nvPr/>
        </p:nvSpPr>
        <p:spPr bwMode="auto">
          <a:xfrm>
            <a:off x="0" y="0"/>
            <a:ext cx="2071670"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pic>
        <p:nvPicPr>
          <p:cNvPr id="1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86285" y="3143254"/>
            <a:ext cx="3571875"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19" name="Rechteck 10"/>
          <p:cNvSpPr>
            <a:spLocks noChangeArrowheads="1"/>
          </p:cNvSpPr>
          <p:nvPr/>
        </p:nvSpPr>
        <p:spPr bwMode="auto">
          <a:xfrm>
            <a:off x="1785918" y="1214422"/>
            <a:ext cx="385286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de-DE" b="1" dirty="0"/>
              <a:t>Deutsche Revolution von 1848/49</a:t>
            </a:r>
            <a:endParaRPr lang="de-DE" dirty="0"/>
          </a:p>
        </p:txBody>
      </p:sp>
      <p:sp>
        <p:nvSpPr>
          <p:cNvPr id="34820" name="Rechteck 18"/>
          <p:cNvSpPr>
            <a:spLocks noChangeArrowheads="1"/>
          </p:cNvSpPr>
          <p:nvPr/>
        </p:nvSpPr>
        <p:spPr bwMode="auto">
          <a:xfrm>
            <a:off x="1785918" y="2071678"/>
            <a:ext cx="71438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200" b="1" dirty="0"/>
              <a:t>Die Revolution nahm ihren Anfang im Großherzogtum Baden und griff innerhalb weniger </a:t>
            </a:r>
            <a:r>
              <a:rPr lang="de-DE" sz="1200" b="1" dirty="0" smtClean="0"/>
              <a:t>Wochen </a:t>
            </a:r>
            <a:r>
              <a:rPr lang="de-DE" sz="1200" b="1" dirty="0"/>
              <a:t>auf </a:t>
            </a:r>
            <a:endParaRPr lang="de-DE" sz="1200" b="1" dirty="0" smtClean="0"/>
          </a:p>
          <a:p>
            <a:r>
              <a:rPr lang="de-DE" sz="1200" b="1" dirty="0" smtClean="0"/>
              <a:t>die </a:t>
            </a:r>
            <a:r>
              <a:rPr lang="de-DE" sz="1200" b="1" dirty="0"/>
              <a:t>übrigen Staaten des Bundes über. Sie erzwang von Berlin bis Wien die Berufung liberaler Regierungen </a:t>
            </a:r>
            <a:endParaRPr lang="de-DE" sz="1200" b="1" dirty="0" smtClean="0"/>
          </a:p>
          <a:p>
            <a:r>
              <a:rPr lang="de-DE" sz="1200" b="1" dirty="0" smtClean="0"/>
              <a:t>in </a:t>
            </a:r>
            <a:r>
              <a:rPr lang="de-DE" sz="1200" b="1" dirty="0"/>
              <a:t>den Einzelstaaten </a:t>
            </a:r>
            <a:r>
              <a:rPr lang="de-DE" sz="1200" b="1" dirty="0">
                <a:solidFill>
                  <a:srgbClr val="C00000"/>
                </a:solidFill>
              </a:rPr>
              <a:t>(die so genannten Märzkabinette)</a:t>
            </a:r>
            <a:r>
              <a:rPr lang="de-DE" sz="1200" b="1" dirty="0"/>
              <a:t> </a:t>
            </a:r>
            <a:r>
              <a:rPr lang="de-DE" sz="1200" b="1" dirty="0" smtClean="0"/>
              <a:t>und </a:t>
            </a:r>
            <a:r>
              <a:rPr lang="de-DE" sz="1200" b="1" dirty="0"/>
              <a:t>die Durchführung von </a:t>
            </a:r>
            <a:r>
              <a:rPr lang="de-DE" sz="1200" b="1" dirty="0" smtClean="0"/>
              <a:t>Wahlen zu einer</a:t>
            </a:r>
            <a:r>
              <a:rPr lang="de-DE" sz="1200" b="1" dirty="0"/>
              <a:t> </a:t>
            </a:r>
            <a:endParaRPr lang="de-DE" sz="1200" b="1" dirty="0" smtClean="0"/>
          </a:p>
          <a:p>
            <a:r>
              <a:rPr lang="de-DE" sz="1200" b="1" dirty="0" smtClean="0">
                <a:solidFill>
                  <a:srgbClr val="C00000"/>
                </a:solidFill>
              </a:rPr>
              <a:t>verfassungsgebenden </a:t>
            </a:r>
            <a:r>
              <a:rPr lang="de-DE" sz="1200" b="1" dirty="0">
                <a:solidFill>
                  <a:srgbClr val="C00000"/>
                </a:solidFill>
              </a:rPr>
              <a:t>Nationalversammlung</a:t>
            </a:r>
            <a:r>
              <a:rPr lang="de-DE" sz="1200" b="1" dirty="0"/>
              <a:t>, </a:t>
            </a:r>
            <a:r>
              <a:rPr lang="de-DE" sz="1200" b="1" dirty="0" smtClean="0"/>
              <a:t>die </a:t>
            </a:r>
            <a:r>
              <a:rPr lang="de-DE" sz="1200" b="1" dirty="0"/>
              <a:t>in der Frankfurter Paulskirche zusammentrat.  </a:t>
            </a:r>
          </a:p>
        </p:txBody>
      </p:sp>
      <p:grpSp>
        <p:nvGrpSpPr>
          <p:cNvPr id="2" name="Gruppieren 14"/>
          <p:cNvGrpSpPr>
            <a:grpSpLocks/>
          </p:cNvGrpSpPr>
          <p:nvPr/>
        </p:nvGrpSpPr>
        <p:grpSpPr bwMode="auto">
          <a:xfrm>
            <a:off x="1714480" y="3071810"/>
            <a:ext cx="6786610" cy="2857500"/>
            <a:chOff x="1928820" y="2928931"/>
            <a:chExt cx="6786610" cy="2857500"/>
          </a:xfrm>
        </p:grpSpPr>
        <p:sp>
          <p:nvSpPr>
            <p:cNvPr id="34831" name="Rechteck 21"/>
            <p:cNvSpPr>
              <a:spLocks noChangeArrowheads="1"/>
            </p:cNvSpPr>
            <p:nvPr/>
          </p:nvSpPr>
          <p:spPr bwMode="auto">
            <a:xfrm>
              <a:off x="1928820" y="2928931"/>
              <a:ext cx="6786610" cy="2857500"/>
            </a:xfrm>
            <a:prstGeom prst="rect">
              <a:avLst/>
            </a:prstGeom>
            <a:solidFill>
              <a:srgbClr val="DDF2FF">
                <a:alpha val="69803"/>
              </a:srgb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p>
              <a:endParaRPr lang="de-DE"/>
            </a:p>
          </p:txBody>
        </p:sp>
        <p:sp>
          <p:nvSpPr>
            <p:cNvPr id="34832" name="Rechteck 21"/>
            <p:cNvSpPr>
              <a:spLocks noChangeArrowheads="1"/>
            </p:cNvSpPr>
            <p:nvPr/>
          </p:nvSpPr>
          <p:spPr bwMode="auto">
            <a:xfrm>
              <a:off x="2000258" y="3000369"/>
              <a:ext cx="642942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400" b="1" dirty="0">
                  <a:solidFill>
                    <a:srgbClr val="C00000"/>
                  </a:solidFill>
                </a:rPr>
                <a:t>Die Frankfurter Nationalversammlung</a:t>
              </a:r>
              <a:r>
                <a:rPr lang="de-DE" sz="1400" b="1" dirty="0"/>
                <a:t> </a:t>
              </a:r>
              <a:endParaRPr lang="de-DE" sz="1400" b="1" dirty="0" smtClean="0"/>
            </a:p>
            <a:p>
              <a:r>
                <a:rPr lang="de-DE" sz="1400" b="1" dirty="0" smtClean="0"/>
                <a:t>war </a:t>
              </a:r>
              <a:r>
                <a:rPr lang="de-DE" sz="1400" b="1" dirty="0"/>
                <a:t>von Mai 1848 bis Mai 1849 </a:t>
              </a:r>
              <a:r>
                <a:rPr lang="de-DE" sz="1400" b="1" dirty="0" smtClean="0"/>
                <a:t>das </a:t>
              </a:r>
              <a:r>
                <a:rPr lang="de-DE" sz="1400" b="1" dirty="0"/>
                <a:t>verfassungsgebende Gremium der </a:t>
              </a:r>
              <a:r>
                <a:rPr lang="de-DE" sz="1400" b="1" dirty="0" smtClean="0"/>
                <a:t>Deutschen Revolution</a:t>
              </a:r>
              <a:r>
                <a:rPr lang="de-DE" sz="1400" b="1" dirty="0"/>
                <a:t> sowie das vorläufige </a:t>
              </a:r>
              <a:r>
                <a:rPr lang="de-DE" sz="1400" b="1" dirty="0" smtClean="0"/>
                <a:t>Parlament </a:t>
              </a:r>
              <a:r>
                <a:rPr lang="de-DE" sz="1400" b="1" dirty="0"/>
                <a:t>des entstehenden Deutschen </a:t>
              </a:r>
              <a:r>
                <a:rPr lang="de-DE" sz="1400" b="1" dirty="0" smtClean="0"/>
                <a:t>Reiches</a:t>
              </a:r>
              <a:endParaRPr lang="de-DE" sz="1400" b="1" dirty="0"/>
            </a:p>
          </p:txBody>
        </p:sp>
        <p:sp>
          <p:nvSpPr>
            <p:cNvPr id="34833" name="Rechteck 22"/>
            <p:cNvSpPr>
              <a:spLocks noChangeArrowheads="1"/>
            </p:cNvSpPr>
            <p:nvPr/>
          </p:nvSpPr>
          <p:spPr bwMode="auto">
            <a:xfrm>
              <a:off x="4429150" y="3857625"/>
              <a:ext cx="421481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de-DE" sz="1400" b="1" dirty="0"/>
                <a:t>Sie erarbeitete die Verfassung des </a:t>
              </a:r>
              <a:r>
                <a:rPr lang="de-DE" sz="1400" b="1" dirty="0" smtClean="0"/>
                <a:t>Deutschen </a:t>
              </a:r>
              <a:r>
                <a:rPr lang="de-DE" sz="1400" b="1" dirty="0"/>
                <a:t>Reiches </a:t>
              </a:r>
            </a:p>
          </p:txBody>
        </p:sp>
        <p:sp>
          <p:nvSpPr>
            <p:cNvPr id="34834" name="Rechteck 23"/>
            <p:cNvSpPr>
              <a:spLocks noChangeArrowheads="1"/>
            </p:cNvSpPr>
            <p:nvPr/>
          </p:nvSpPr>
          <p:spPr bwMode="auto">
            <a:xfrm>
              <a:off x="4429150" y="4143377"/>
              <a:ext cx="428628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200" b="1" dirty="0" smtClean="0"/>
                <a:t>Vorgesehen </a:t>
              </a:r>
              <a:r>
                <a:rPr lang="de-DE" sz="1200" b="1" dirty="0"/>
                <a:t>war ein politisches </a:t>
              </a:r>
              <a:r>
                <a:rPr lang="de-DE" sz="1200" b="1" dirty="0" smtClean="0"/>
                <a:t>System im Sinne der</a:t>
              </a:r>
              <a:r>
                <a:rPr lang="de-DE" sz="1200" b="1" dirty="0"/>
                <a:t> </a:t>
              </a:r>
              <a:endParaRPr lang="de-DE" sz="1200" b="1" dirty="0" smtClean="0"/>
            </a:p>
            <a:p>
              <a:r>
                <a:rPr lang="de-DE" sz="1200" b="1" dirty="0" smtClean="0">
                  <a:solidFill>
                    <a:srgbClr val="C00000"/>
                  </a:solidFill>
                </a:rPr>
                <a:t>konstitutionellen Monarchie</a:t>
              </a:r>
              <a:r>
                <a:rPr lang="de-DE" sz="1200" b="1" dirty="0" smtClean="0"/>
                <a:t> in einem </a:t>
              </a:r>
              <a:r>
                <a:rPr lang="de-DE" sz="1200" b="1" dirty="0" smtClean="0">
                  <a:solidFill>
                    <a:srgbClr val="C00000"/>
                  </a:solidFill>
                </a:rPr>
                <a:t>geeinten</a:t>
              </a:r>
              <a:r>
                <a:rPr lang="de-DE" sz="1200" b="1" dirty="0" smtClean="0"/>
                <a:t> deutschen </a:t>
              </a:r>
            </a:p>
            <a:p>
              <a:r>
                <a:rPr lang="de-DE" sz="1200" b="1" dirty="0" smtClean="0"/>
                <a:t>Bundesstaat. Ein </a:t>
              </a:r>
              <a:r>
                <a:rPr lang="de-DE" sz="1200" b="1" dirty="0"/>
                <a:t>erblicher Kaiser, </a:t>
              </a:r>
              <a:r>
                <a:rPr lang="de-DE" sz="1200" b="1" dirty="0" smtClean="0"/>
                <a:t>der selbst </a:t>
              </a:r>
              <a:r>
                <a:rPr lang="de-DE" sz="1200" b="1" dirty="0"/>
                <a:t>unverantwortlich </a:t>
              </a:r>
              <a:endParaRPr lang="de-DE" sz="1200" b="1" dirty="0" smtClean="0"/>
            </a:p>
            <a:p>
              <a:r>
                <a:rPr lang="de-DE" sz="1200" b="1" dirty="0" smtClean="0"/>
                <a:t>war</a:t>
              </a:r>
              <a:r>
                <a:rPr lang="de-DE" sz="1200" b="1" dirty="0"/>
                <a:t>, </a:t>
              </a:r>
              <a:r>
                <a:rPr lang="de-DE" sz="1200" b="1" dirty="0" smtClean="0"/>
                <a:t>ernannte </a:t>
              </a:r>
              <a:r>
                <a:rPr lang="de-DE" sz="1200" b="1" dirty="0"/>
                <a:t>verantwortliche </a:t>
              </a:r>
              <a:r>
                <a:rPr lang="de-DE" sz="1200" b="1" dirty="0" smtClean="0"/>
                <a:t>Reichsminister</a:t>
              </a:r>
              <a:r>
                <a:rPr lang="de-DE" sz="1200" b="1" dirty="0"/>
                <a:t>. </a:t>
              </a:r>
              <a:endParaRPr lang="de-DE" sz="1200" b="1" dirty="0" smtClean="0"/>
            </a:p>
            <a:p>
              <a:r>
                <a:rPr lang="de-DE" sz="1200" b="1" dirty="0" smtClean="0"/>
                <a:t>Das hauptsächliche Gesetzgebungsorgan</a:t>
              </a:r>
              <a:r>
                <a:rPr lang="de-DE" sz="1200" b="1" dirty="0"/>
                <a:t>, </a:t>
              </a:r>
              <a:r>
                <a:rPr lang="de-DE" sz="1200" b="1" dirty="0" smtClean="0"/>
                <a:t>der </a:t>
              </a:r>
              <a:r>
                <a:rPr lang="de-DE" sz="1200" b="1" dirty="0"/>
                <a:t>Reichstag, </a:t>
              </a:r>
              <a:endParaRPr lang="de-DE" sz="1200" b="1" dirty="0" smtClean="0"/>
            </a:p>
            <a:p>
              <a:r>
                <a:rPr lang="de-DE" sz="1200" b="1" dirty="0" smtClean="0"/>
                <a:t>hatte </a:t>
              </a:r>
              <a:r>
                <a:rPr lang="de-DE" sz="1200" b="1" dirty="0"/>
                <a:t>zwei Kammern. </a:t>
              </a:r>
            </a:p>
          </p:txBody>
        </p:sp>
      </p:grpSp>
      <p:sp>
        <p:nvSpPr>
          <p:cNvPr id="48138" name="Rechteck 27"/>
          <p:cNvSpPr>
            <a:spLocks noChangeArrowheads="1"/>
          </p:cNvSpPr>
          <p:nvPr/>
        </p:nvSpPr>
        <p:spPr bwMode="auto">
          <a:xfrm>
            <a:off x="4143372" y="6000768"/>
            <a:ext cx="2643188"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de-DE" sz="900" dirty="0"/>
              <a:t>Sitzung der Nationalversammlung im Juni 1848 </a:t>
            </a:r>
          </a:p>
        </p:txBody>
      </p:sp>
      <p:pic>
        <p:nvPicPr>
          <p:cNvPr id="124932" name="Picture 4" descr="C:\Users\Gisbert\Desktop\220px-Frankfurt_Nationalversammlung_1848.jpg"/>
          <p:cNvPicPr>
            <a:picLocks noChangeAspect="1" noChangeArrowheads="1"/>
          </p:cNvPicPr>
          <p:nvPr/>
        </p:nvPicPr>
        <p:blipFill>
          <a:blip r:embed="rId3"/>
          <a:srcRect/>
          <a:stretch>
            <a:fillRect/>
          </a:stretch>
        </p:blipFill>
        <p:spPr bwMode="auto">
          <a:xfrm>
            <a:off x="945730" y="4000505"/>
            <a:ext cx="3103955" cy="2214578"/>
          </a:xfrm>
          <a:prstGeom prst="rect">
            <a:avLst/>
          </a:prstGeom>
          <a:ln>
            <a:noFill/>
          </a:ln>
          <a:effectLst>
            <a:outerShdw blurRad="292100" dist="139700" dir="2700000" algn="tl" rotWithShape="0">
              <a:srgbClr val="333333">
                <a:alpha val="65000"/>
              </a:srgbClr>
            </a:outerShdw>
          </a:effectLst>
        </p:spPr>
      </p:pic>
      <p:sp>
        <p:nvSpPr>
          <p:cNvPr id="19" name="Rechteck 15"/>
          <p:cNvSpPr>
            <a:spLocks noChangeArrowheads="1"/>
          </p:cNvSpPr>
          <p:nvPr/>
        </p:nvSpPr>
        <p:spPr bwMode="auto">
          <a:xfrm>
            <a:off x="1785918" y="1500174"/>
            <a:ext cx="7143800" cy="523220"/>
          </a:xfrm>
          <a:prstGeom prst="rect">
            <a:avLst/>
          </a:prstGeom>
          <a:noFill/>
          <a:ln w="9525">
            <a:noFill/>
            <a:miter lim="800000"/>
            <a:headEnd/>
            <a:tailEnd/>
          </a:ln>
        </p:spPr>
        <p:txBody>
          <a:bodyPr wrap="square">
            <a:spAutoFit/>
          </a:bodyPr>
          <a:lstStyle/>
          <a:p>
            <a:r>
              <a:rPr lang="de-DE" sz="1400" b="1" i="1" dirty="0"/>
              <a:t>Nach den Hungerrevolten, </a:t>
            </a:r>
            <a:r>
              <a:rPr lang="de-DE" sz="1400" b="1" i="1" dirty="0" smtClean="0"/>
              <a:t>und </a:t>
            </a:r>
            <a:r>
              <a:rPr lang="de-DE" sz="1400" b="1" i="1" dirty="0"/>
              <a:t>dem Erfolg </a:t>
            </a:r>
            <a:r>
              <a:rPr lang="de-DE" sz="1400" b="1" i="1" dirty="0" smtClean="0"/>
              <a:t>der</a:t>
            </a:r>
            <a:r>
              <a:rPr lang="de-DE" sz="1400" b="1" i="1" dirty="0"/>
              <a:t> </a:t>
            </a:r>
            <a:r>
              <a:rPr lang="de-DE" sz="1400" b="1" i="1" dirty="0" smtClean="0">
                <a:solidFill>
                  <a:srgbClr val="C00000"/>
                </a:solidFill>
              </a:rPr>
              <a:t>Revolution 1848</a:t>
            </a:r>
            <a:r>
              <a:rPr lang="de-DE" sz="1400" b="1" i="1" dirty="0">
                <a:solidFill>
                  <a:srgbClr val="C00000"/>
                </a:solidFill>
              </a:rPr>
              <a:t> in Frankreich</a:t>
            </a:r>
            <a:r>
              <a:rPr lang="de-DE" sz="1400" b="1" i="1" dirty="0"/>
              <a:t>, </a:t>
            </a:r>
            <a:r>
              <a:rPr lang="de-DE" sz="1400" b="1" i="1" dirty="0" smtClean="0"/>
              <a:t>sprang </a:t>
            </a:r>
            <a:r>
              <a:rPr lang="de-DE" sz="1400" b="1" i="1" dirty="0"/>
              <a:t>der revolutionäre </a:t>
            </a:r>
            <a:r>
              <a:rPr lang="de-DE" sz="1400" b="1" i="1" dirty="0" smtClean="0"/>
              <a:t>Funke </a:t>
            </a:r>
            <a:r>
              <a:rPr lang="de-DE" sz="1400" b="1" i="1" dirty="0"/>
              <a:t>im März 1848 </a:t>
            </a:r>
            <a:r>
              <a:rPr lang="de-DE" sz="1400" b="1" i="1" dirty="0" smtClean="0"/>
              <a:t>schnell </a:t>
            </a:r>
            <a:r>
              <a:rPr lang="de-DE" sz="1400" b="1" i="1" dirty="0"/>
              <a:t>auf die angrenzenden deutschen </a:t>
            </a:r>
            <a:r>
              <a:rPr lang="de-DE" sz="1400" b="1" i="1" dirty="0" smtClean="0"/>
              <a:t>Staaten über</a:t>
            </a:r>
            <a:endParaRPr lang="de-DE" sz="1400" b="1" i="1" dirty="0"/>
          </a:p>
        </p:txBody>
      </p:sp>
      <p:sp>
        <p:nvSpPr>
          <p:cNvPr id="25" name="Rechteck 24"/>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6" name="Rechteck 25"/>
          <p:cNvSpPr/>
          <p:nvPr/>
        </p:nvSpPr>
        <p:spPr bwMode="auto">
          <a:xfrm>
            <a:off x="1785918" y="714356"/>
            <a:ext cx="6858048" cy="35718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27" name="Rechteck 1"/>
          <p:cNvSpPr>
            <a:spLocks noChangeArrowheads="1"/>
          </p:cNvSpPr>
          <p:nvPr/>
        </p:nvSpPr>
        <p:spPr bwMode="auto">
          <a:xfrm>
            <a:off x="3857620" y="714356"/>
            <a:ext cx="3714776" cy="307777"/>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defRPr/>
            </a:pPr>
            <a:r>
              <a:rPr lang="de-DE" sz="1400" b="1" dirty="0">
                <a:latin typeface="Times New Roman" pitchFamily="18" charset="0"/>
                <a:cs typeface="Times New Roman" pitchFamily="18" charset="0"/>
              </a:rPr>
              <a:t>…als es noch keine Arbeitnehmerrechte gab </a:t>
            </a:r>
          </a:p>
        </p:txBody>
      </p:sp>
      <p:pic>
        <p:nvPicPr>
          <p:cNvPr id="34830" name="Picture 4" descr="C:\Users\Gisbert\Desktop\170px-Wappen_Deutscher_Bund.svg.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643834" y="428604"/>
            <a:ext cx="671573" cy="857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28898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16"/>
                                        </p:tgtEl>
                                      </p:cBhvr>
                                    </p:animEffect>
                                    <p:set>
                                      <p:cBhvr>
                                        <p:cTn id="7" dur="1" fill="hold">
                                          <p:stCondLst>
                                            <p:cond delay="1999"/>
                                          </p:stCondLst>
                                        </p:cTn>
                                        <p:tgtEl>
                                          <p:spTgt spid="16"/>
                                        </p:tgtEl>
                                        <p:attrNameLst>
                                          <p:attrName>style.visibility</p:attrName>
                                        </p:attrNameLst>
                                      </p:cBhvr>
                                      <p:to>
                                        <p:strVal val="hidden"/>
                                      </p:to>
                                    </p:set>
                                  </p:childTnLst>
                                </p:cTn>
                              </p:par>
                            </p:childTnLst>
                          </p:cTn>
                        </p:par>
                        <p:par>
                          <p:cTn id="8" fill="hold" nodeType="afterGroup">
                            <p:stCondLst>
                              <p:cond delay="2000"/>
                            </p:stCondLst>
                            <p:childTnLst>
                              <p:par>
                                <p:cTn id="9" presetID="55" presetClass="entr" presetSubtype="0" fill="hold" nodeType="afterEffect">
                                  <p:stCondLst>
                                    <p:cond delay="0"/>
                                  </p:stCondLst>
                                  <p:childTnLst>
                                    <p:set>
                                      <p:cBhvr>
                                        <p:cTn id="10" dur="1" fill="hold">
                                          <p:stCondLst>
                                            <p:cond delay="0"/>
                                          </p:stCondLst>
                                        </p:cTn>
                                        <p:tgtEl>
                                          <p:spTgt spid="124932"/>
                                        </p:tgtEl>
                                        <p:attrNameLst>
                                          <p:attrName>style.visibility</p:attrName>
                                        </p:attrNameLst>
                                      </p:cBhvr>
                                      <p:to>
                                        <p:strVal val="visible"/>
                                      </p:to>
                                    </p:set>
                                    <p:anim calcmode="lin" valueType="num">
                                      <p:cBhvr>
                                        <p:cTn id="11" dur="1000" fill="hold"/>
                                        <p:tgtEl>
                                          <p:spTgt spid="124932"/>
                                        </p:tgtEl>
                                        <p:attrNameLst>
                                          <p:attrName>ppt_w</p:attrName>
                                        </p:attrNameLst>
                                      </p:cBhvr>
                                      <p:tavLst>
                                        <p:tav tm="0">
                                          <p:val>
                                            <p:strVal val="#ppt_w*0.70"/>
                                          </p:val>
                                        </p:tav>
                                        <p:tav tm="100000">
                                          <p:val>
                                            <p:strVal val="#ppt_w"/>
                                          </p:val>
                                        </p:tav>
                                      </p:tavLst>
                                    </p:anim>
                                    <p:anim calcmode="lin" valueType="num">
                                      <p:cBhvr>
                                        <p:cTn id="12" dur="1000" fill="hold"/>
                                        <p:tgtEl>
                                          <p:spTgt spid="124932"/>
                                        </p:tgtEl>
                                        <p:attrNameLst>
                                          <p:attrName>ppt_h</p:attrName>
                                        </p:attrNameLst>
                                      </p:cBhvr>
                                      <p:tavLst>
                                        <p:tav tm="0">
                                          <p:val>
                                            <p:strVal val="#ppt_h"/>
                                          </p:val>
                                        </p:tav>
                                        <p:tav tm="100000">
                                          <p:val>
                                            <p:strVal val="#ppt_h"/>
                                          </p:val>
                                        </p:tav>
                                      </p:tavLst>
                                    </p:anim>
                                    <p:animEffect transition="in" filter="fade">
                                      <p:cBhvr>
                                        <p:cTn id="13" dur="1000"/>
                                        <p:tgtEl>
                                          <p:spTgt spid="124932"/>
                                        </p:tgtEl>
                                      </p:cBhvr>
                                    </p:animEffect>
                                  </p:childTnLst>
                                </p:cTn>
                              </p:par>
                            </p:childTnLst>
                          </p:cTn>
                        </p:par>
                        <p:par>
                          <p:cTn id="14" fill="hold" nodeType="afterGroup">
                            <p:stCondLst>
                              <p:cond delay="3000"/>
                            </p:stCondLst>
                            <p:childTnLst>
                              <p:par>
                                <p:cTn id="15" presetID="3"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8138"/>
                                        </p:tgtEl>
                                        <p:attrNameLst>
                                          <p:attrName>style.visibility</p:attrName>
                                        </p:attrNameLst>
                                      </p:cBhvr>
                                      <p:to>
                                        <p:strVal val="visible"/>
                                      </p:to>
                                    </p:set>
                                    <p:animEffect transition="in" filter="blinds(horizontal)">
                                      <p:cBhvr>
                                        <p:cTn id="20" dur="500"/>
                                        <p:tgtEl>
                                          <p:spTgt spid="48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p:cNvSpPr/>
          <p:nvPr/>
        </p:nvSpPr>
        <p:spPr bwMode="auto">
          <a:xfrm>
            <a:off x="0" y="0"/>
            <a:ext cx="2357422"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17" name="Rechteck 16"/>
          <p:cNvSpPr/>
          <p:nvPr/>
        </p:nvSpPr>
        <p:spPr bwMode="auto">
          <a:xfrm>
            <a:off x="1928794" y="3286124"/>
            <a:ext cx="6643734" cy="2928958"/>
          </a:xfrm>
          <a:prstGeom prst="rect">
            <a:avLst/>
          </a:prstGeom>
          <a:solidFill>
            <a:srgbClr val="EBF8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de-DE" sz="1600">
              <a:latin typeface="Arial" charset="0"/>
              <a:cs typeface="Arial" pitchFamily="34" charset="0"/>
            </a:endParaRPr>
          </a:p>
        </p:txBody>
      </p:sp>
      <p:sp>
        <p:nvSpPr>
          <p:cNvPr id="2" name="Rechteck 1"/>
          <p:cNvSpPr>
            <a:spLocks noChangeArrowheads="1"/>
          </p:cNvSpPr>
          <p:nvPr/>
        </p:nvSpPr>
        <p:spPr bwMode="auto">
          <a:xfrm>
            <a:off x="2071670" y="2143116"/>
            <a:ext cx="6500858" cy="677108"/>
          </a:xfrm>
          <a:prstGeom prst="rect">
            <a:avLst/>
          </a:prstGeom>
          <a:noFill/>
          <a:ln w="9525">
            <a:noFill/>
            <a:miter lim="800000"/>
            <a:headEnd/>
            <a:tailEnd/>
          </a:ln>
        </p:spPr>
        <p:txBody>
          <a:bodyPr wrap="square">
            <a:spAutoFit/>
          </a:bodyPr>
          <a:lstStyle/>
          <a:p>
            <a:r>
              <a:rPr lang="de-DE" sz="1200" b="1" dirty="0" smtClean="0">
                <a:cs typeface="Arial" pitchFamily="34" charset="0"/>
              </a:rPr>
              <a:t>Der </a:t>
            </a:r>
            <a:r>
              <a:rPr lang="de-DE" sz="1400" b="1" dirty="0" smtClean="0">
                <a:solidFill>
                  <a:srgbClr val="C00000"/>
                </a:solidFill>
                <a:cs typeface="Arial" pitchFamily="34" charset="0"/>
              </a:rPr>
              <a:t>Unternehmerwillkür</a:t>
            </a:r>
            <a:r>
              <a:rPr lang="de-DE" sz="1400" b="1" dirty="0" smtClean="0">
                <a:cs typeface="Arial" pitchFamily="34" charset="0"/>
              </a:rPr>
              <a:t> </a:t>
            </a:r>
            <a:r>
              <a:rPr lang="de-DE" sz="1200" b="1" dirty="0" smtClean="0">
                <a:cs typeface="Arial" pitchFamily="34" charset="0"/>
              </a:rPr>
              <a:t>sollte durch eine Gewerbeordnung Grenzen gesetzt werden, </a:t>
            </a:r>
          </a:p>
          <a:p>
            <a:r>
              <a:rPr lang="de-DE" sz="1200" b="1" dirty="0" smtClean="0">
                <a:cs typeface="Arial" pitchFamily="34" charset="0"/>
              </a:rPr>
              <a:t>die in den Fabriken eine </a:t>
            </a:r>
            <a:r>
              <a:rPr lang="de-DE" sz="1200" b="1" dirty="0" smtClean="0">
                <a:solidFill>
                  <a:srgbClr val="C00000"/>
                </a:solidFill>
                <a:cs typeface="Arial" pitchFamily="34" charset="0"/>
              </a:rPr>
              <a:t>Vorgesetztenwahl </a:t>
            </a:r>
            <a:r>
              <a:rPr lang="de-DE" sz="1200" b="1" dirty="0" smtClean="0">
                <a:cs typeface="Arial" pitchFamily="34" charset="0"/>
              </a:rPr>
              <a:t>und eine </a:t>
            </a:r>
            <a:r>
              <a:rPr lang="de-DE" sz="1200" b="1" dirty="0" smtClean="0">
                <a:solidFill>
                  <a:srgbClr val="C00000"/>
                </a:solidFill>
                <a:cs typeface="Arial" pitchFamily="34" charset="0"/>
              </a:rPr>
              <a:t>Paritätische Besetzung </a:t>
            </a:r>
            <a:r>
              <a:rPr lang="de-DE" sz="1200" b="1" dirty="0" smtClean="0">
                <a:cs typeface="Arial" pitchFamily="34" charset="0"/>
              </a:rPr>
              <a:t>der </a:t>
            </a:r>
          </a:p>
          <a:p>
            <a:r>
              <a:rPr lang="de-DE" sz="1200" b="1" dirty="0" smtClean="0">
                <a:cs typeface="Arial" pitchFamily="34" charset="0"/>
              </a:rPr>
              <a:t>einzurichtenden Gewerbekammern vorsah.</a:t>
            </a:r>
            <a:endParaRPr lang="de-DE" sz="1200" b="1" dirty="0">
              <a:cs typeface="Arial" pitchFamily="34" charset="0"/>
            </a:endParaRPr>
          </a:p>
        </p:txBody>
      </p:sp>
      <p:sp>
        <p:nvSpPr>
          <p:cNvPr id="11" name="Rechteck 2"/>
          <p:cNvSpPr>
            <a:spLocks noChangeArrowheads="1"/>
          </p:cNvSpPr>
          <p:nvPr/>
        </p:nvSpPr>
        <p:spPr bwMode="auto">
          <a:xfrm>
            <a:off x="2071670" y="1428736"/>
            <a:ext cx="6500858" cy="738664"/>
          </a:xfrm>
          <a:prstGeom prst="rect">
            <a:avLst/>
          </a:prstGeom>
          <a:noFill/>
          <a:ln w="9525">
            <a:noFill/>
            <a:miter lim="800000"/>
            <a:headEnd/>
            <a:tailEnd/>
          </a:ln>
        </p:spPr>
        <p:txBody>
          <a:bodyPr wrap="square">
            <a:spAutoFit/>
          </a:bodyPr>
          <a:lstStyle/>
          <a:p>
            <a:r>
              <a:rPr lang="de-DE" sz="1400" b="1" dirty="0"/>
              <a:t>Im März 1848 fordert die </a:t>
            </a:r>
            <a:r>
              <a:rPr lang="de-DE" sz="1400" b="1" dirty="0">
                <a:solidFill>
                  <a:srgbClr val="000000"/>
                </a:solidFill>
                <a:cs typeface="Arial" pitchFamily="34" charset="0"/>
              </a:rPr>
              <a:t>Nationalversammlung </a:t>
            </a:r>
            <a:r>
              <a:rPr lang="de-DE" sz="1400" b="1" dirty="0" smtClean="0"/>
              <a:t>vom </a:t>
            </a:r>
            <a:r>
              <a:rPr lang="de-DE" sz="1400" b="1" dirty="0"/>
              <a:t>preußischen König </a:t>
            </a:r>
            <a:endParaRPr lang="de-DE" sz="1400" b="1" dirty="0" smtClean="0"/>
          </a:p>
          <a:p>
            <a:r>
              <a:rPr lang="de-DE" sz="1400" b="1" dirty="0" smtClean="0"/>
              <a:t>ein </a:t>
            </a:r>
            <a:r>
              <a:rPr lang="de-DE" sz="1400" b="1" dirty="0">
                <a:solidFill>
                  <a:srgbClr val="C00000"/>
                </a:solidFill>
              </a:rPr>
              <a:t>Ministerium für Arbeit</a:t>
            </a:r>
            <a:r>
              <a:rPr lang="de-DE" sz="1400" b="1" dirty="0"/>
              <a:t>, </a:t>
            </a:r>
            <a:r>
              <a:rPr lang="de-DE" sz="1400" b="1" dirty="0" smtClean="0"/>
              <a:t>das </a:t>
            </a:r>
            <a:r>
              <a:rPr lang="de-DE" sz="1400" b="1" dirty="0"/>
              <a:t>von Arbeitgebern </a:t>
            </a:r>
            <a:r>
              <a:rPr lang="de-DE" sz="1400" b="1" dirty="0" smtClean="0"/>
              <a:t>und </a:t>
            </a:r>
            <a:r>
              <a:rPr lang="de-DE" sz="1400" b="1" dirty="0"/>
              <a:t>Arbeitern zusammengesetzt </a:t>
            </a:r>
            <a:r>
              <a:rPr lang="de-DE" sz="1400" b="1" dirty="0" smtClean="0"/>
              <a:t>werden sollte</a:t>
            </a:r>
            <a:endParaRPr lang="de-DE" sz="1400" b="1" dirty="0"/>
          </a:p>
        </p:txBody>
      </p:sp>
      <p:sp>
        <p:nvSpPr>
          <p:cNvPr id="12" name="Rechteck 10"/>
          <p:cNvSpPr>
            <a:spLocks noChangeArrowheads="1"/>
          </p:cNvSpPr>
          <p:nvPr/>
        </p:nvSpPr>
        <p:spPr bwMode="auto">
          <a:xfrm>
            <a:off x="4929190" y="500042"/>
            <a:ext cx="2708947" cy="307777"/>
          </a:xfrm>
          <a:prstGeom prst="rect">
            <a:avLst/>
          </a:prstGeom>
          <a:noFill/>
          <a:ln w="9525">
            <a:noFill/>
            <a:miter lim="800000"/>
            <a:headEnd/>
            <a:tailEnd/>
          </a:ln>
        </p:spPr>
        <p:txBody>
          <a:bodyPr wrap="none">
            <a:spAutoFit/>
          </a:bodyPr>
          <a:lstStyle/>
          <a:p>
            <a:r>
              <a:rPr lang="de-DE" sz="1400" b="1" dirty="0"/>
              <a:t>Deutsche Revolution von 1848/49</a:t>
            </a:r>
            <a:endParaRPr lang="de-DE" sz="1400" dirty="0"/>
          </a:p>
        </p:txBody>
      </p:sp>
      <p:pic>
        <p:nvPicPr>
          <p:cNvPr id="9" name="Picture 2" descr="C:\Users\Gisbert\Desktop\Frankfurt_Main_Paulskirche_Einheitsdenkmal.jpg"/>
          <p:cNvPicPr>
            <a:picLocks noChangeAspect="1" noChangeArrowheads="1"/>
          </p:cNvPicPr>
          <p:nvPr/>
        </p:nvPicPr>
        <p:blipFill>
          <a:blip r:embed="rId2"/>
          <a:srcRect/>
          <a:stretch>
            <a:fillRect/>
          </a:stretch>
        </p:blipFill>
        <p:spPr bwMode="auto">
          <a:xfrm>
            <a:off x="714348" y="2928934"/>
            <a:ext cx="1943114" cy="3143272"/>
          </a:xfrm>
          <a:prstGeom prst="rect">
            <a:avLst/>
          </a:prstGeom>
          <a:ln>
            <a:noFill/>
          </a:ln>
          <a:effectLst>
            <a:outerShdw blurRad="292100" dist="139700" dir="2700000" algn="tl" rotWithShape="0">
              <a:srgbClr val="333333">
                <a:alpha val="65000"/>
              </a:srgbClr>
            </a:outerShdw>
          </a:effectLst>
        </p:spPr>
      </p:pic>
      <p:sp>
        <p:nvSpPr>
          <p:cNvPr id="21" name="Rechteck 20"/>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0" name="Rechteck 1"/>
          <p:cNvSpPr>
            <a:spLocks noChangeArrowheads="1"/>
          </p:cNvSpPr>
          <p:nvPr/>
        </p:nvSpPr>
        <p:spPr bwMode="auto">
          <a:xfrm>
            <a:off x="4572000" y="2857496"/>
            <a:ext cx="4000528" cy="307975"/>
          </a:xfrm>
          <a:prstGeom prst="rect">
            <a:avLst/>
          </a:prstGeom>
          <a:solidFill>
            <a:srgbClr val="FFFFCC"/>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400" b="1" dirty="0"/>
              <a:t>Erste gewerkschaftliche Organisationen entstehen</a:t>
            </a:r>
          </a:p>
        </p:txBody>
      </p:sp>
      <p:sp>
        <p:nvSpPr>
          <p:cNvPr id="24" name="Rechteck 1"/>
          <p:cNvSpPr>
            <a:spLocks noChangeArrowheads="1"/>
          </p:cNvSpPr>
          <p:nvPr/>
        </p:nvSpPr>
        <p:spPr bwMode="auto">
          <a:xfrm>
            <a:off x="2857488" y="3357562"/>
            <a:ext cx="5708638" cy="677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de-DE" sz="1200" b="1" dirty="0"/>
              <a:t>Im Herbst 1848 beruft der sozialistische Politiker </a:t>
            </a:r>
            <a:r>
              <a:rPr lang="de-DE" sz="1400" b="1" dirty="0"/>
              <a:t>Stephan Born </a:t>
            </a:r>
          </a:p>
          <a:p>
            <a:r>
              <a:rPr lang="de-DE" sz="1200" b="1" dirty="0"/>
              <a:t>in Berlin einen Arbeiterkongress ein, aus dem die erste überregionale Gewerkschaft, die </a:t>
            </a:r>
            <a:r>
              <a:rPr lang="de-DE" sz="1200" b="1" i="1" dirty="0">
                <a:solidFill>
                  <a:srgbClr val="C00000"/>
                </a:solidFill>
              </a:rPr>
              <a:t>Allgemeine deutsche Arbeiterverbrüderung</a:t>
            </a:r>
            <a:r>
              <a:rPr lang="de-DE" sz="1200" b="1" dirty="0"/>
              <a:t>, hervorgeht. </a:t>
            </a:r>
          </a:p>
        </p:txBody>
      </p:sp>
      <p:sp>
        <p:nvSpPr>
          <p:cNvPr id="25" name="Rechteck 1"/>
          <p:cNvSpPr>
            <a:spLocks noChangeArrowheads="1"/>
          </p:cNvSpPr>
          <p:nvPr/>
        </p:nvSpPr>
        <p:spPr bwMode="auto">
          <a:xfrm>
            <a:off x="2857488" y="4000504"/>
            <a:ext cx="571504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200" b="1" dirty="0"/>
              <a:t>Sie fordert ein allgemeines Wahlrecht, Koalitionsrecht, </a:t>
            </a:r>
            <a:r>
              <a:rPr lang="de-DE" sz="1200" b="1" dirty="0" smtClean="0"/>
              <a:t>Genossenschaften </a:t>
            </a:r>
          </a:p>
          <a:p>
            <a:r>
              <a:rPr lang="de-DE" sz="1200" b="1" dirty="0" smtClean="0"/>
              <a:t>für Produktion </a:t>
            </a:r>
            <a:r>
              <a:rPr lang="de-DE" sz="1200" b="1" dirty="0"/>
              <a:t>und Konsum, Arbeitsnachweise, Gesundheitspflegevereine, Krankenkassen </a:t>
            </a:r>
            <a:r>
              <a:rPr lang="de-DE" sz="1200" b="1" dirty="0" smtClean="0"/>
              <a:t>und </a:t>
            </a:r>
            <a:r>
              <a:rPr lang="de-DE" sz="1200" b="1" dirty="0"/>
              <a:t>Sterbekassen</a:t>
            </a:r>
          </a:p>
        </p:txBody>
      </p:sp>
      <p:sp>
        <p:nvSpPr>
          <p:cNvPr id="26" name="Rechteck 1"/>
          <p:cNvSpPr>
            <a:spLocks noChangeArrowheads="1"/>
          </p:cNvSpPr>
          <p:nvPr/>
        </p:nvSpPr>
        <p:spPr bwMode="auto">
          <a:xfrm>
            <a:off x="2857488" y="5429264"/>
            <a:ext cx="5643602" cy="677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200" b="1" dirty="0"/>
              <a:t>Mit der Gründung von </a:t>
            </a:r>
            <a:r>
              <a:rPr lang="de-DE" sz="1400" b="1" dirty="0"/>
              <a:t>Arbeitsämtern</a:t>
            </a:r>
            <a:r>
              <a:rPr lang="de-DE" sz="1200" b="1" dirty="0"/>
              <a:t> und der Gewährung des </a:t>
            </a:r>
            <a:r>
              <a:rPr lang="de-DE" sz="1200" b="1" dirty="0">
                <a:solidFill>
                  <a:srgbClr val="C00000"/>
                </a:solidFill>
              </a:rPr>
              <a:t>Koalitionsrechts</a:t>
            </a:r>
            <a:r>
              <a:rPr lang="de-DE" sz="1200" b="1" dirty="0"/>
              <a:t> </a:t>
            </a:r>
            <a:endParaRPr lang="de-DE" sz="1200" b="1" dirty="0" smtClean="0"/>
          </a:p>
          <a:p>
            <a:r>
              <a:rPr lang="de-DE" sz="1200" b="1" dirty="0" smtClean="0"/>
              <a:t>und </a:t>
            </a:r>
            <a:r>
              <a:rPr lang="de-DE" sz="1200" b="1" dirty="0">
                <a:solidFill>
                  <a:srgbClr val="C00000"/>
                </a:solidFill>
              </a:rPr>
              <a:t>Streikrechts </a:t>
            </a:r>
            <a:r>
              <a:rPr lang="de-DE" sz="1200" b="1" dirty="0"/>
              <a:t>können die Arbeiter in den Revolutionsjahren kurzfristig einen </a:t>
            </a:r>
            <a:endParaRPr lang="de-DE" sz="1200" b="1" dirty="0" smtClean="0"/>
          </a:p>
          <a:p>
            <a:r>
              <a:rPr lang="de-DE" sz="1200" b="1" dirty="0" smtClean="0"/>
              <a:t>Teil </a:t>
            </a:r>
            <a:r>
              <a:rPr lang="de-DE" sz="1200" b="1" dirty="0"/>
              <a:t>ihrer Forderungen durchsetzen</a:t>
            </a:r>
          </a:p>
        </p:txBody>
      </p:sp>
      <p:sp>
        <p:nvSpPr>
          <p:cNvPr id="23" name="Rechteck 22"/>
          <p:cNvSpPr/>
          <p:nvPr/>
        </p:nvSpPr>
        <p:spPr bwMode="auto">
          <a:xfrm>
            <a:off x="1928794" y="785794"/>
            <a:ext cx="6643734" cy="35718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27" name="Rechteck 1"/>
          <p:cNvSpPr>
            <a:spLocks noChangeArrowheads="1"/>
          </p:cNvSpPr>
          <p:nvPr/>
        </p:nvSpPr>
        <p:spPr bwMode="auto">
          <a:xfrm>
            <a:off x="3857620" y="785794"/>
            <a:ext cx="3714776" cy="307777"/>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defRPr/>
            </a:pPr>
            <a:r>
              <a:rPr lang="de-DE" sz="1400" b="1" dirty="0">
                <a:latin typeface="Times New Roman" pitchFamily="18" charset="0"/>
                <a:cs typeface="Times New Roman" pitchFamily="18" charset="0"/>
              </a:rPr>
              <a:t>…als es noch keine Arbeitnehmerrechte gab </a:t>
            </a:r>
          </a:p>
        </p:txBody>
      </p:sp>
      <p:pic>
        <p:nvPicPr>
          <p:cNvPr id="28" name="Picture 4" descr="C:\Users\Gisbert\Desktop\170px-Wappen_Deutscher_Bund.svg.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643834" y="500042"/>
            <a:ext cx="671573" cy="857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 name="Rechteck 10"/>
          <p:cNvSpPr>
            <a:spLocks noChangeArrowheads="1"/>
          </p:cNvSpPr>
          <p:nvPr/>
        </p:nvSpPr>
        <p:spPr bwMode="auto">
          <a:xfrm>
            <a:off x="2857488" y="4714884"/>
            <a:ext cx="5715000" cy="646331"/>
          </a:xfrm>
          <a:prstGeom prst="rect">
            <a:avLst/>
          </a:prstGeom>
          <a:noFill/>
          <a:ln w="9525">
            <a:noFill/>
            <a:miter lim="800000"/>
            <a:headEnd/>
            <a:tailEnd/>
          </a:ln>
        </p:spPr>
        <p:txBody>
          <a:bodyPr>
            <a:spAutoFit/>
          </a:bodyPr>
          <a:lstStyle/>
          <a:p>
            <a:r>
              <a:rPr lang="de-DE" sz="1200" i="1" dirty="0" smtClean="0"/>
              <a:t>Mehr </a:t>
            </a:r>
            <a:r>
              <a:rPr lang="de-DE" sz="1200" i="1" dirty="0"/>
              <a:t>als 170 Vereine aus ganz Deutschland mit zusammen </a:t>
            </a:r>
            <a:r>
              <a:rPr lang="de-DE" sz="1200" b="1" i="1" dirty="0">
                <a:solidFill>
                  <a:srgbClr val="C00000"/>
                </a:solidFill>
              </a:rPr>
              <a:t>15.000 Mitgliedern </a:t>
            </a:r>
            <a:endParaRPr lang="de-DE" sz="1200" b="1" i="1" dirty="0" smtClean="0">
              <a:solidFill>
                <a:srgbClr val="C00000"/>
              </a:solidFill>
            </a:endParaRPr>
          </a:p>
          <a:p>
            <a:r>
              <a:rPr lang="de-DE" sz="1200" i="1" dirty="0" smtClean="0"/>
              <a:t>gehörten </a:t>
            </a:r>
            <a:r>
              <a:rPr lang="de-DE" sz="1200" i="1" dirty="0"/>
              <a:t>der Arbeiterverbrüderung an. In Preußen gab es 64 Vereine. Der Schwerpunkt lag mit 37 Vereinen und 58 % dabei eindeutig in der Rheinprovinz.  </a:t>
            </a:r>
          </a:p>
        </p:txBody>
      </p:sp>
    </p:spTree>
    <p:extLst>
      <p:ext uri="{BB962C8B-B14F-4D97-AF65-F5344CB8AC3E}">
        <p14:creationId xmlns="" xmlns:p14="http://schemas.microsoft.com/office/powerpoint/2010/main" val="2547056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eck 25"/>
          <p:cNvSpPr/>
          <p:nvPr/>
        </p:nvSpPr>
        <p:spPr bwMode="auto">
          <a:xfrm>
            <a:off x="0" y="0"/>
            <a:ext cx="2071670"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29698" name="Rechteck 3"/>
          <p:cNvSpPr>
            <a:spLocks noChangeArrowheads="1"/>
          </p:cNvSpPr>
          <p:nvPr/>
        </p:nvSpPr>
        <p:spPr bwMode="auto">
          <a:xfrm>
            <a:off x="1857356" y="1571612"/>
            <a:ext cx="6858048" cy="738664"/>
          </a:xfrm>
          <a:prstGeom prst="rect">
            <a:avLst/>
          </a:prstGeom>
          <a:noFill/>
          <a:ln w="9525">
            <a:noFill/>
            <a:miter lim="800000"/>
            <a:headEnd/>
            <a:tailEnd/>
          </a:ln>
        </p:spPr>
        <p:txBody>
          <a:bodyPr wrap="square">
            <a:spAutoFit/>
          </a:bodyPr>
          <a:lstStyle/>
          <a:p>
            <a:r>
              <a:rPr lang="de-DE" sz="1400" b="1" i="1" dirty="0">
                <a:solidFill>
                  <a:srgbClr val="C00000"/>
                </a:solidFill>
              </a:rPr>
              <a:t>Die Frankfurter Reichsverfassung </a:t>
            </a:r>
            <a:r>
              <a:rPr lang="de-DE" sz="1400" b="1" i="1" dirty="0" smtClean="0"/>
              <a:t>trat </a:t>
            </a:r>
            <a:r>
              <a:rPr lang="de-DE" sz="1400" b="1" i="1" dirty="0"/>
              <a:t>mit der Verkündung </a:t>
            </a:r>
            <a:r>
              <a:rPr lang="de-DE" sz="1400" b="1" i="1" dirty="0" smtClean="0"/>
              <a:t>am 28. März 1849 in </a:t>
            </a:r>
            <a:r>
              <a:rPr lang="de-DE" sz="1400" b="1" i="1" dirty="0"/>
              <a:t>Kraft, allerdings konnte sie keine Wirksamkeit </a:t>
            </a:r>
            <a:r>
              <a:rPr lang="de-DE" sz="1400" b="1" i="1" dirty="0" smtClean="0"/>
              <a:t>entfalten,- denn die </a:t>
            </a:r>
            <a:r>
              <a:rPr lang="de-DE" sz="1400" b="1" i="1" dirty="0"/>
              <a:t>größten deutschen Staaten erkannten sie nicht an, sondern bekämpften die Nationalversammlung aktiv.</a:t>
            </a:r>
          </a:p>
        </p:txBody>
      </p:sp>
      <p:sp>
        <p:nvSpPr>
          <p:cNvPr id="51205" name="Rechteck 13"/>
          <p:cNvSpPr>
            <a:spLocks noChangeArrowheads="1"/>
          </p:cNvSpPr>
          <p:nvPr/>
        </p:nvSpPr>
        <p:spPr bwMode="auto">
          <a:xfrm>
            <a:off x="1785918" y="5643578"/>
            <a:ext cx="7000924" cy="830997"/>
          </a:xfrm>
          <a:prstGeom prst="rect">
            <a:avLst/>
          </a:prstGeom>
          <a:noFill/>
          <a:ln w="9525">
            <a:noFill/>
            <a:miter lim="800000"/>
            <a:headEnd/>
            <a:tailEnd/>
          </a:ln>
        </p:spPr>
        <p:txBody>
          <a:bodyPr wrap="square">
            <a:spAutoFit/>
          </a:bodyPr>
          <a:lstStyle/>
          <a:p>
            <a:r>
              <a:rPr lang="de-DE" sz="1200" b="1" i="1" dirty="0"/>
              <a:t>Die Revolutionen von 1848/49 </a:t>
            </a:r>
            <a:endParaRPr lang="de-DE" sz="1200" b="1" i="1" dirty="0" smtClean="0"/>
          </a:p>
          <a:p>
            <a:r>
              <a:rPr lang="de-DE" sz="1200" b="1" i="1" dirty="0" smtClean="0"/>
              <a:t>prägten </a:t>
            </a:r>
            <a:r>
              <a:rPr lang="de-DE" sz="1200" b="1" i="1" dirty="0"/>
              <a:t>die politische Kultur und das Demokratieverständnis der </a:t>
            </a:r>
            <a:r>
              <a:rPr lang="de-DE" sz="1200" b="1" i="1" dirty="0" smtClean="0"/>
              <a:t>meisten </a:t>
            </a:r>
            <a:r>
              <a:rPr lang="de-DE" sz="1200" b="1" i="1" dirty="0"/>
              <a:t>Staaten Mitteleuropas langfristig und nachhaltig. </a:t>
            </a:r>
            <a:r>
              <a:rPr lang="de-DE" sz="1200" b="1" i="1" dirty="0" smtClean="0"/>
              <a:t>So basiert auch das </a:t>
            </a:r>
            <a:r>
              <a:rPr lang="de-DE" sz="1200" b="1" i="1" dirty="0">
                <a:solidFill>
                  <a:srgbClr val="C00000"/>
                </a:solidFill>
              </a:rPr>
              <a:t> Grundgesetz der Bundesrepublik Deutschland </a:t>
            </a:r>
            <a:r>
              <a:rPr lang="de-DE" sz="1200" b="1" i="1" dirty="0" smtClean="0">
                <a:solidFill>
                  <a:srgbClr val="C00000"/>
                </a:solidFill>
              </a:rPr>
              <a:t> </a:t>
            </a:r>
            <a:r>
              <a:rPr lang="de-DE" sz="1200" b="1" i="1" dirty="0"/>
              <a:t>auf dem 1848/49 ausgearbeiteten Verfassungsentwurf</a:t>
            </a:r>
          </a:p>
        </p:txBody>
      </p:sp>
      <p:grpSp>
        <p:nvGrpSpPr>
          <p:cNvPr id="2" name="Gruppieren 20"/>
          <p:cNvGrpSpPr>
            <a:grpSpLocks/>
          </p:cNvGrpSpPr>
          <p:nvPr/>
        </p:nvGrpSpPr>
        <p:grpSpPr bwMode="auto">
          <a:xfrm>
            <a:off x="857224" y="2357430"/>
            <a:ext cx="7858180" cy="3214710"/>
            <a:chOff x="857198" y="2428852"/>
            <a:chExt cx="7858236" cy="3214855"/>
          </a:xfrm>
        </p:grpSpPr>
        <p:sp>
          <p:nvSpPr>
            <p:cNvPr id="29709" name="Rechteck 21"/>
            <p:cNvSpPr>
              <a:spLocks noChangeArrowheads="1"/>
            </p:cNvSpPr>
            <p:nvPr/>
          </p:nvSpPr>
          <p:spPr bwMode="auto">
            <a:xfrm>
              <a:off x="1500167" y="2428852"/>
              <a:ext cx="7143828" cy="3214855"/>
            </a:xfrm>
            <a:prstGeom prst="rect">
              <a:avLst/>
            </a:prstGeom>
            <a:solidFill>
              <a:srgbClr val="DDF2FF">
                <a:alpha val="69803"/>
              </a:srgbClr>
            </a:solidFill>
            <a:ln w="9525" algn="ctr">
              <a:noFill/>
              <a:round/>
              <a:headEnd/>
              <a:tailEnd/>
            </a:ln>
          </p:spPr>
          <p:txBody>
            <a:bodyPr/>
            <a:lstStyle/>
            <a:p>
              <a:endParaRPr lang="de-DE"/>
            </a:p>
          </p:txBody>
        </p:sp>
        <p:sp>
          <p:nvSpPr>
            <p:cNvPr id="29710" name="Rechteck 14"/>
            <p:cNvSpPr>
              <a:spLocks noChangeArrowheads="1"/>
            </p:cNvSpPr>
            <p:nvPr/>
          </p:nvSpPr>
          <p:spPr bwMode="auto">
            <a:xfrm>
              <a:off x="4143369" y="3786235"/>
              <a:ext cx="4357719" cy="954150"/>
            </a:xfrm>
            <a:prstGeom prst="rect">
              <a:avLst/>
            </a:prstGeom>
            <a:noFill/>
            <a:ln w="9525">
              <a:noFill/>
              <a:miter lim="800000"/>
              <a:headEnd/>
              <a:tailEnd/>
            </a:ln>
          </p:spPr>
          <p:txBody>
            <a:bodyPr>
              <a:spAutoFit/>
            </a:bodyPr>
            <a:lstStyle/>
            <a:p>
              <a:r>
                <a:rPr lang="de-DE" sz="1400" b="1" dirty="0"/>
                <a:t>Die deutsche </a:t>
              </a:r>
              <a:r>
                <a:rPr lang="de-DE" sz="1400" b="1" dirty="0" smtClean="0"/>
                <a:t>Revolution </a:t>
              </a:r>
              <a:r>
                <a:rPr lang="de-DE" sz="1400" b="1" dirty="0"/>
                <a:t>begann nicht nur in </a:t>
              </a:r>
              <a:r>
                <a:rPr lang="de-DE" sz="1400" b="1" dirty="0" smtClean="0"/>
                <a:t>Baden</a:t>
              </a:r>
              <a:r>
                <a:rPr lang="de-DE" sz="1400" b="1" dirty="0"/>
                <a:t>, sondern endete auch hier, als am </a:t>
              </a:r>
              <a:r>
                <a:rPr lang="de-DE" sz="1400" b="1" dirty="0" smtClean="0">
                  <a:solidFill>
                    <a:srgbClr val="C00000"/>
                  </a:solidFill>
                </a:rPr>
                <a:t>23. Juli </a:t>
              </a:r>
              <a:r>
                <a:rPr lang="de-DE" sz="1400" b="1" dirty="0">
                  <a:solidFill>
                    <a:srgbClr val="C00000"/>
                  </a:solidFill>
                </a:rPr>
                <a:t>1849 </a:t>
              </a:r>
              <a:r>
                <a:rPr lang="de-DE" sz="1400" b="1" dirty="0"/>
                <a:t>die </a:t>
              </a:r>
              <a:endParaRPr lang="de-DE" sz="1400" b="1" dirty="0" smtClean="0"/>
            </a:p>
            <a:p>
              <a:r>
                <a:rPr lang="de-DE" sz="1400" b="1" dirty="0" smtClean="0"/>
                <a:t>Festung </a:t>
              </a:r>
              <a:r>
                <a:rPr lang="de-DE" sz="1400" b="1" dirty="0"/>
                <a:t>Rastatt als letzte Bastion der Revolutionäre durch preußische Truppen eingenommen wurde. </a:t>
              </a:r>
            </a:p>
          </p:txBody>
        </p:sp>
        <p:sp>
          <p:nvSpPr>
            <p:cNvPr id="29711" name="Rechteck 15"/>
            <p:cNvSpPr>
              <a:spLocks noChangeArrowheads="1"/>
            </p:cNvSpPr>
            <p:nvPr/>
          </p:nvSpPr>
          <p:spPr bwMode="auto">
            <a:xfrm>
              <a:off x="4143369" y="2571733"/>
              <a:ext cx="4572065" cy="1169604"/>
            </a:xfrm>
            <a:prstGeom prst="rect">
              <a:avLst/>
            </a:prstGeom>
            <a:noFill/>
            <a:ln w="9525">
              <a:noFill/>
              <a:miter lim="800000"/>
              <a:headEnd/>
              <a:tailEnd/>
            </a:ln>
          </p:spPr>
          <p:txBody>
            <a:bodyPr wrap="square">
              <a:spAutoFit/>
            </a:bodyPr>
            <a:lstStyle/>
            <a:p>
              <a:r>
                <a:rPr lang="de-DE" sz="1400" b="1" dirty="0">
                  <a:solidFill>
                    <a:srgbClr val="C00000"/>
                  </a:solidFill>
                </a:rPr>
                <a:t>3. April 1849</a:t>
              </a:r>
              <a:r>
                <a:rPr lang="de-DE" sz="1400" b="1" dirty="0"/>
                <a:t> </a:t>
              </a:r>
            </a:p>
            <a:p>
              <a:r>
                <a:rPr lang="de-DE" sz="1400" b="1" dirty="0"/>
                <a:t>Der preußische König Friedrich Wilhelm IV. lehnt die </a:t>
              </a:r>
              <a:r>
                <a:rPr lang="de-DE" sz="1400" b="1" dirty="0" smtClean="0"/>
                <a:t>ihm </a:t>
              </a:r>
            </a:p>
            <a:p>
              <a:r>
                <a:rPr lang="de-DE" sz="1400" b="1" dirty="0" smtClean="0"/>
                <a:t>von </a:t>
              </a:r>
              <a:r>
                <a:rPr lang="de-DE" sz="1400" b="1" dirty="0"/>
                <a:t>der Nationalversammlung (Kaiserdeputation) angebotene Kaiserkrone ab. Damit sind deutsche </a:t>
              </a:r>
              <a:r>
                <a:rPr lang="de-DE" sz="1400" b="1" dirty="0" smtClean="0"/>
                <a:t>Einheit </a:t>
              </a:r>
            </a:p>
            <a:p>
              <a:r>
                <a:rPr lang="de-DE" sz="1400" b="1" dirty="0" smtClean="0"/>
                <a:t>und </a:t>
              </a:r>
              <a:r>
                <a:rPr lang="de-DE" sz="1400" b="1" dirty="0"/>
                <a:t>Reichsverfassung gescheitert. </a:t>
              </a:r>
            </a:p>
          </p:txBody>
        </p:sp>
        <p:pic>
          <p:nvPicPr>
            <p:cNvPr id="17" name="Picture 3" descr="C:\Users\Gisbert\Desktop\220px-Rastatt_Kapitulation_Juli_1849.jpg"/>
            <p:cNvPicPr>
              <a:picLocks noChangeAspect="1" noChangeArrowheads="1"/>
            </p:cNvPicPr>
            <p:nvPr/>
          </p:nvPicPr>
          <p:blipFill>
            <a:blip r:embed="rId3"/>
            <a:srcRect/>
            <a:stretch>
              <a:fillRect/>
            </a:stretch>
          </p:blipFill>
          <p:spPr bwMode="auto">
            <a:xfrm>
              <a:off x="857198" y="2643176"/>
              <a:ext cx="3071861" cy="2023009"/>
            </a:xfrm>
            <a:prstGeom prst="rect">
              <a:avLst/>
            </a:prstGeom>
            <a:ln>
              <a:noFill/>
            </a:ln>
            <a:effectLst>
              <a:outerShdw blurRad="292100" dist="139700" dir="2700000" algn="tl" rotWithShape="0">
                <a:srgbClr val="333333">
                  <a:alpha val="65000"/>
                </a:srgbClr>
              </a:outerShdw>
            </a:effectLst>
          </p:spPr>
        </p:pic>
        <p:sp>
          <p:nvSpPr>
            <p:cNvPr id="29713" name="Rechteck 17"/>
            <p:cNvSpPr>
              <a:spLocks noChangeArrowheads="1"/>
            </p:cNvSpPr>
            <p:nvPr/>
          </p:nvSpPr>
          <p:spPr bwMode="auto">
            <a:xfrm>
              <a:off x="1785899" y="4857854"/>
              <a:ext cx="6929486" cy="646360"/>
            </a:xfrm>
            <a:prstGeom prst="rect">
              <a:avLst/>
            </a:prstGeom>
            <a:noFill/>
            <a:ln w="9525">
              <a:noFill/>
              <a:miter lim="800000"/>
              <a:headEnd/>
              <a:tailEnd/>
            </a:ln>
          </p:spPr>
          <p:txBody>
            <a:bodyPr>
              <a:spAutoFit/>
            </a:bodyPr>
            <a:lstStyle/>
            <a:p>
              <a:r>
                <a:rPr lang="de-DE" sz="1200" b="1" dirty="0" smtClean="0"/>
                <a:t>Vielen </a:t>
              </a:r>
              <a:r>
                <a:rPr lang="de-DE" sz="1200" b="1" dirty="0"/>
                <a:t>Revolutionären gelang die Flucht ins Exil, </a:t>
              </a:r>
              <a:endParaRPr lang="de-DE" sz="1200" b="1" dirty="0" smtClean="0"/>
            </a:p>
            <a:p>
              <a:r>
                <a:rPr lang="de-DE" sz="1200" b="1" dirty="0" smtClean="0"/>
                <a:t>andere </a:t>
              </a:r>
              <a:r>
                <a:rPr lang="de-DE" sz="1200" b="1" dirty="0"/>
                <a:t>wurden verhaftet und vor Standgerichte mit preußisch-badischer Besetzung gestellt. Insgesamt wurden </a:t>
              </a:r>
              <a:r>
                <a:rPr lang="de-DE" sz="1200" b="1" dirty="0">
                  <a:solidFill>
                    <a:srgbClr val="C00000"/>
                  </a:solidFill>
                </a:rPr>
                <a:t>27 Todesurteile verhängt und vollzogen </a:t>
              </a:r>
              <a:r>
                <a:rPr lang="de-DE" sz="1200" b="1" dirty="0"/>
                <a:t>– </a:t>
              </a:r>
              <a:r>
                <a:rPr lang="de-DE" sz="1200" b="1" dirty="0" smtClean="0"/>
                <a:t>vier </a:t>
              </a:r>
              <a:r>
                <a:rPr lang="de-DE" sz="1200" b="1" dirty="0"/>
                <a:t>weitere Todesurteile wurden </a:t>
              </a:r>
              <a:r>
                <a:rPr lang="de-DE" sz="1200" b="1" dirty="0" smtClean="0"/>
                <a:t>aufgehoben</a:t>
              </a:r>
              <a:endParaRPr lang="de-DE" sz="1200" b="1" dirty="0"/>
            </a:p>
          </p:txBody>
        </p:sp>
      </p:grpSp>
      <p:sp>
        <p:nvSpPr>
          <p:cNvPr id="22" name="Rechteck 10"/>
          <p:cNvSpPr>
            <a:spLocks noChangeArrowheads="1"/>
          </p:cNvSpPr>
          <p:nvPr/>
        </p:nvSpPr>
        <p:spPr bwMode="auto">
          <a:xfrm>
            <a:off x="4857752" y="500042"/>
            <a:ext cx="2708947" cy="307777"/>
          </a:xfrm>
          <a:prstGeom prst="rect">
            <a:avLst/>
          </a:prstGeom>
          <a:noFill/>
          <a:ln w="9525">
            <a:noFill/>
            <a:miter lim="800000"/>
            <a:headEnd/>
            <a:tailEnd/>
          </a:ln>
        </p:spPr>
        <p:txBody>
          <a:bodyPr wrap="none">
            <a:spAutoFit/>
          </a:bodyPr>
          <a:lstStyle/>
          <a:p>
            <a:r>
              <a:rPr lang="de-DE" sz="1400" b="1" dirty="0"/>
              <a:t>Deutsche Revolution von 1848/49</a:t>
            </a:r>
            <a:endParaRPr lang="de-DE" sz="1400" dirty="0"/>
          </a:p>
        </p:txBody>
      </p:sp>
      <p:sp>
        <p:nvSpPr>
          <p:cNvPr id="23" name="Rechteck 22"/>
          <p:cNvSpPr/>
          <p:nvPr/>
        </p:nvSpPr>
        <p:spPr bwMode="auto">
          <a:xfrm>
            <a:off x="1857356" y="785794"/>
            <a:ext cx="6786610" cy="35718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24" name="Rechteck 1"/>
          <p:cNvSpPr>
            <a:spLocks noChangeArrowheads="1"/>
          </p:cNvSpPr>
          <p:nvPr/>
        </p:nvSpPr>
        <p:spPr bwMode="auto">
          <a:xfrm>
            <a:off x="3786182" y="785794"/>
            <a:ext cx="3714776" cy="307777"/>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defRPr/>
            </a:pPr>
            <a:r>
              <a:rPr lang="de-DE" sz="1400" b="1" dirty="0">
                <a:latin typeface="Times New Roman" pitchFamily="18" charset="0"/>
                <a:cs typeface="Times New Roman" pitchFamily="18" charset="0"/>
              </a:rPr>
              <a:t>…als es noch keine Arbeitnehmerrechte gab </a:t>
            </a:r>
          </a:p>
        </p:txBody>
      </p:sp>
      <p:pic>
        <p:nvPicPr>
          <p:cNvPr id="25" name="Picture 4" descr="C:\Users\Gisbert\Desktop\170px-Wappen_Deutscher_Bund.svg.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643834" y="500042"/>
            <a:ext cx="671573" cy="857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 name="Rechteck 26"/>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51205"/>
                                        </p:tgtEl>
                                        <p:attrNameLst>
                                          <p:attrName>style.visibility</p:attrName>
                                        </p:attrNameLst>
                                      </p:cBhvr>
                                      <p:to>
                                        <p:strVal val="visible"/>
                                      </p:to>
                                    </p:set>
                                    <p:anim calcmode="lin" valueType="num">
                                      <p:cBhvr additive="base">
                                        <p:cTn id="13" dur="500" fill="hold"/>
                                        <p:tgtEl>
                                          <p:spTgt spid="51205"/>
                                        </p:tgtEl>
                                        <p:attrNameLst>
                                          <p:attrName>ppt_x</p:attrName>
                                        </p:attrNameLst>
                                      </p:cBhvr>
                                      <p:tavLst>
                                        <p:tav tm="0">
                                          <p:val>
                                            <p:strVal val="1+#ppt_w/2"/>
                                          </p:val>
                                        </p:tav>
                                        <p:tav tm="100000">
                                          <p:val>
                                            <p:strVal val="#ppt_x"/>
                                          </p:val>
                                        </p:tav>
                                      </p:tavLst>
                                    </p:anim>
                                    <p:anim calcmode="lin" valueType="num">
                                      <p:cBhvr additive="base">
                                        <p:cTn id="14" dur="500" fill="hold"/>
                                        <p:tgtEl>
                                          <p:spTgt spid="512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p:cNvSpPr/>
          <p:nvPr/>
        </p:nvSpPr>
        <p:spPr bwMode="auto">
          <a:xfrm>
            <a:off x="0" y="0"/>
            <a:ext cx="2071670"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dirty="0">
              <a:latin typeface="Arial" charset="0"/>
              <a:cs typeface="Arial" pitchFamily="34" charset="0"/>
            </a:endParaRPr>
          </a:p>
        </p:txBody>
      </p:sp>
      <p:sp>
        <p:nvSpPr>
          <p:cNvPr id="22" name="Rechteck 21"/>
          <p:cNvSpPr/>
          <p:nvPr/>
        </p:nvSpPr>
        <p:spPr bwMode="auto">
          <a:xfrm>
            <a:off x="1357290" y="5214950"/>
            <a:ext cx="7286676" cy="1071570"/>
          </a:xfrm>
          <a:prstGeom prst="rect">
            <a:avLst/>
          </a:prstGeom>
          <a:solidFill>
            <a:schemeClr val="bg1">
              <a:lumMod val="9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de-DE" sz="1600">
              <a:latin typeface="Arial" charset="0"/>
              <a:cs typeface="Arial" pitchFamily="34" charset="0"/>
            </a:endParaRPr>
          </a:p>
        </p:txBody>
      </p:sp>
      <p:sp>
        <p:nvSpPr>
          <p:cNvPr id="20" name="Rechteck 19"/>
          <p:cNvSpPr/>
          <p:nvPr/>
        </p:nvSpPr>
        <p:spPr bwMode="auto">
          <a:xfrm>
            <a:off x="1357290" y="2928934"/>
            <a:ext cx="7286676" cy="2071702"/>
          </a:xfrm>
          <a:prstGeom prst="rect">
            <a:avLst/>
          </a:prstGeom>
          <a:solidFill>
            <a:schemeClr val="bg1">
              <a:lumMod val="9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de-DE" sz="1600">
              <a:latin typeface="Arial" charset="0"/>
              <a:cs typeface="Arial" pitchFamily="34" charset="0"/>
            </a:endParaRPr>
          </a:p>
        </p:txBody>
      </p:sp>
      <p:sp>
        <p:nvSpPr>
          <p:cNvPr id="17" name="Rechteck 16"/>
          <p:cNvSpPr/>
          <p:nvPr/>
        </p:nvSpPr>
        <p:spPr bwMode="auto">
          <a:xfrm>
            <a:off x="571472" y="714356"/>
            <a:ext cx="8001056" cy="35718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16" name="Rechteck 15"/>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3012" name="Rechteck 21"/>
          <p:cNvSpPr>
            <a:spLocks noChangeArrowheads="1"/>
          </p:cNvSpPr>
          <p:nvPr/>
        </p:nvSpPr>
        <p:spPr bwMode="auto">
          <a:xfrm>
            <a:off x="1357290" y="2214554"/>
            <a:ext cx="7286676" cy="571495"/>
          </a:xfrm>
          <a:prstGeom prst="rect">
            <a:avLst/>
          </a:prstGeom>
          <a:solidFill>
            <a:srgbClr val="FFFFCC">
              <a:alpha val="69803"/>
            </a:srgb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p>
            <a:endParaRPr lang="de-DE"/>
          </a:p>
        </p:txBody>
      </p:sp>
      <p:sp>
        <p:nvSpPr>
          <p:cNvPr id="43013" name="Rechteck 1"/>
          <p:cNvSpPr>
            <a:spLocks noChangeArrowheads="1"/>
          </p:cNvSpPr>
          <p:nvPr/>
        </p:nvSpPr>
        <p:spPr bwMode="auto">
          <a:xfrm>
            <a:off x="1428728" y="1785926"/>
            <a:ext cx="7358114"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600" b="1" dirty="0" smtClean="0"/>
              <a:t>1850</a:t>
            </a:r>
            <a:r>
              <a:rPr lang="de-DE" sz="1400" dirty="0"/>
              <a:t>: </a:t>
            </a:r>
            <a:r>
              <a:rPr lang="de-DE" sz="1400" dirty="0" smtClean="0"/>
              <a:t> In </a:t>
            </a:r>
            <a:r>
              <a:rPr lang="de-DE" sz="1400" dirty="0"/>
              <a:t>vier Druckereien im sächsischen Eilenburg gründen sich die ersten </a:t>
            </a:r>
            <a:r>
              <a:rPr lang="de-DE" sz="1400" dirty="0" smtClean="0"/>
              <a:t>„</a:t>
            </a:r>
            <a:r>
              <a:rPr lang="de-DE" sz="1400" b="1" dirty="0" smtClean="0"/>
              <a:t>Arbeiterausschüsse“</a:t>
            </a:r>
            <a:endParaRPr lang="de-DE" sz="1400" dirty="0" smtClean="0"/>
          </a:p>
          <a:p>
            <a:endParaRPr lang="de-DE" sz="1400" dirty="0"/>
          </a:p>
          <a:p>
            <a:r>
              <a:rPr lang="de-DE" sz="1600" b="1" dirty="0" smtClean="0">
                <a:solidFill>
                  <a:srgbClr val="C00000"/>
                </a:solidFill>
              </a:rPr>
              <a:t>1854</a:t>
            </a:r>
            <a:r>
              <a:rPr lang="de-DE" sz="1400" b="1" dirty="0" smtClean="0"/>
              <a:t>  werden </a:t>
            </a:r>
            <a:r>
              <a:rPr lang="de-DE" sz="1400" b="1" dirty="0"/>
              <a:t>alle </a:t>
            </a:r>
            <a:r>
              <a:rPr lang="de-DE" sz="1400" b="1" dirty="0" err="1"/>
              <a:t>Arbeiterverbrüderungen</a:t>
            </a:r>
            <a:r>
              <a:rPr lang="de-DE" sz="1400" b="1" dirty="0"/>
              <a:t>, </a:t>
            </a:r>
            <a:endParaRPr lang="de-DE" sz="1400" b="1" dirty="0" smtClean="0"/>
          </a:p>
          <a:p>
            <a:r>
              <a:rPr lang="de-DE" sz="1400" b="1" dirty="0" smtClean="0"/>
              <a:t>            die </a:t>
            </a:r>
            <a:r>
              <a:rPr lang="de-DE" sz="1400" b="1" dirty="0"/>
              <a:t>sozialistische und kommunistische Zwecke </a:t>
            </a:r>
            <a:r>
              <a:rPr lang="de-DE" sz="1400" b="1" dirty="0" smtClean="0"/>
              <a:t>verfolgen, wieder </a:t>
            </a:r>
            <a:r>
              <a:rPr lang="de-DE" sz="1400" b="1" dirty="0"/>
              <a:t>aufgelöst und verboten</a:t>
            </a:r>
            <a:r>
              <a:rPr lang="de-DE" sz="1400" b="1" dirty="0" smtClean="0"/>
              <a:t>.</a:t>
            </a:r>
            <a:endParaRPr lang="de-DE" sz="1400" dirty="0"/>
          </a:p>
        </p:txBody>
      </p:sp>
      <p:sp>
        <p:nvSpPr>
          <p:cNvPr id="12" name="Rechteck 1"/>
          <p:cNvSpPr>
            <a:spLocks noChangeArrowheads="1"/>
          </p:cNvSpPr>
          <p:nvPr/>
        </p:nvSpPr>
        <p:spPr bwMode="auto">
          <a:xfrm>
            <a:off x="2857488" y="1000108"/>
            <a:ext cx="3857625"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de-DE" sz="1600" b="1" i="1" dirty="0">
                <a:solidFill>
                  <a:srgbClr val="C00000"/>
                </a:solidFill>
                <a:latin typeface="Times New Roman" pitchFamily="18" charset="0"/>
                <a:cs typeface="Times New Roman" pitchFamily="18" charset="0"/>
              </a:rPr>
              <a:t>„Proletarier aller Länder, vereinigt euch!“</a:t>
            </a:r>
            <a:endParaRPr lang="de-DE" sz="1600" b="1" dirty="0">
              <a:solidFill>
                <a:srgbClr val="C00000"/>
              </a:solidFill>
              <a:latin typeface="Times New Roman" pitchFamily="18" charset="0"/>
              <a:cs typeface="Times New Roman" pitchFamily="18" charset="0"/>
            </a:endParaRPr>
          </a:p>
        </p:txBody>
      </p:sp>
      <p:sp>
        <p:nvSpPr>
          <p:cNvPr id="13" name="Rechteck 1"/>
          <p:cNvSpPr>
            <a:spLocks noChangeArrowheads="1"/>
          </p:cNvSpPr>
          <p:nvPr/>
        </p:nvSpPr>
        <p:spPr bwMode="auto">
          <a:xfrm>
            <a:off x="1857356" y="714356"/>
            <a:ext cx="3714776" cy="307777"/>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defRPr/>
            </a:pPr>
            <a:r>
              <a:rPr lang="de-DE" sz="1400" b="1" dirty="0">
                <a:latin typeface="Times New Roman" pitchFamily="18" charset="0"/>
                <a:cs typeface="Times New Roman" pitchFamily="18" charset="0"/>
              </a:rPr>
              <a:t>…als es noch keine Arbeitnehmerrechte gab </a:t>
            </a:r>
          </a:p>
        </p:txBody>
      </p:sp>
      <p:pic>
        <p:nvPicPr>
          <p:cNvPr id="14" name="Picture 4" descr="C:\Users\Gisbert\Desktop\170px-Wappen_Deutscher_Bund.svg.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57224" y="428604"/>
            <a:ext cx="839473" cy="1071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Rechteck 17"/>
          <p:cNvSpPr/>
          <p:nvPr/>
        </p:nvSpPr>
        <p:spPr>
          <a:xfrm>
            <a:off x="1071538" y="3000372"/>
            <a:ext cx="7500990" cy="338554"/>
          </a:xfrm>
          <a:prstGeom prst="rect">
            <a:avLst/>
          </a:prstGeom>
        </p:spPr>
        <p:txBody>
          <a:bodyPr wrap="square">
            <a:spAutoFit/>
          </a:bodyPr>
          <a:lstStyle/>
          <a:p>
            <a:r>
              <a:rPr lang="de-DE" sz="1200" b="1" dirty="0" smtClean="0">
                <a:solidFill>
                  <a:srgbClr val="C00000"/>
                </a:solidFill>
              </a:rPr>
              <a:t>…um </a:t>
            </a:r>
            <a:r>
              <a:rPr lang="de-DE" sz="1600" b="1" dirty="0" smtClean="0">
                <a:solidFill>
                  <a:srgbClr val="C00000"/>
                </a:solidFill>
              </a:rPr>
              <a:t>1860 </a:t>
            </a:r>
            <a:r>
              <a:rPr lang="de-DE" sz="1200" b="1" dirty="0" smtClean="0">
                <a:solidFill>
                  <a:srgbClr val="C00000"/>
                </a:solidFill>
              </a:rPr>
              <a:t>entstehen etwa 100 neue Arbeitervereine</a:t>
            </a:r>
            <a:r>
              <a:rPr lang="de-DE" sz="1200" b="1" dirty="0" smtClean="0"/>
              <a:t>,  in denen weiterhin sozialistische Forderungen laut werden. </a:t>
            </a:r>
            <a:endParaRPr lang="de-DE" sz="1200" dirty="0"/>
          </a:p>
        </p:txBody>
      </p:sp>
      <p:sp>
        <p:nvSpPr>
          <p:cNvPr id="19" name="Rechteck 1"/>
          <p:cNvSpPr>
            <a:spLocks noChangeArrowheads="1"/>
          </p:cNvSpPr>
          <p:nvPr/>
        </p:nvSpPr>
        <p:spPr bwMode="auto">
          <a:xfrm>
            <a:off x="1428728" y="3286124"/>
            <a:ext cx="7286676" cy="1646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600" b="1" dirty="0" smtClean="0"/>
              <a:t>1863  </a:t>
            </a:r>
            <a:r>
              <a:rPr lang="de-DE" sz="1600" b="1" dirty="0"/>
              <a:t>Ferdinand Lassalle </a:t>
            </a:r>
            <a:r>
              <a:rPr lang="de-DE" sz="1600" b="1" dirty="0" smtClean="0"/>
              <a:t>gründet </a:t>
            </a:r>
            <a:r>
              <a:rPr lang="de-DE" sz="1600" b="1" dirty="0"/>
              <a:t>den </a:t>
            </a:r>
            <a:r>
              <a:rPr lang="de-DE" sz="1600" b="1" dirty="0">
                <a:solidFill>
                  <a:srgbClr val="C00000"/>
                </a:solidFill>
              </a:rPr>
              <a:t>Allgemeinen Deutschen Arbeiterverein</a:t>
            </a:r>
            <a:endParaRPr lang="de-DE" sz="1400" dirty="0">
              <a:solidFill>
                <a:srgbClr val="C00000"/>
              </a:solidFill>
            </a:endParaRPr>
          </a:p>
          <a:p>
            <a:r>
              <a:rPr lang="de-DE" sz="1600" b="1" dirty="0" smtClean="0"/>
              <a:t>1865</a:t>
            </a:r>
            <a:r>
              <a:rPr lang="de-DE" sz="1400" b="1" dirty="0" smtClean="0"/>
              <a:t>   </a:t>
            </a:r>
            <a:r>
              <a:rPr lang="de-DE" sz="1600" b="1" dirty="0" smtClean="0"/>
              <a:t>hatte der ADAV bereits etwa 9400 Mitglieder in 67 Orten. </a:t>
            </a:r>
            <a:r>
              <a:rPr lang="de-DE" sz="1400" b="1" dirty="0" smtClean="0"/>
              <a:t>Der </a:t>
            </a:r>
            <a:r>
              <a:rPr lang="de-DE" sz="1400" b="1" dirty="0"/>
              <a:t>Beitrag betrug </a:t>
            </a:r>
            <a:endParaRPr lang="de-DE" sz="1400" b="1" dirty="0" smtClean="0"/>
          </a:p>
          <a:p>
            <a:r>
              <a:rPr lang="de-DE" sz="1400" b="1" dirty="0" smtClean="0"/>
              <a:t>               2 </a:t>
            </a:r>
            <a:r>
              <a:rPr lang="de-DE" sz="1400" b="1" dirty="0"/>
              <a:t>Silbergroschen. </a:t>
            </a:r>
            <a:r>
              <a:rPr lang="de-DE" sz="1400" b="1" dirty="0" smtClean="0"/>
              <a:t>Das waren </a:t>
            </a:r>
            <a:r>
              <a:rPr lang="de-DE" sz="1400" b="1" dirty="0"/>
              <a:t>das etwa 0,43 % des </a:t>
            </a:r>
            <a:r>
              <a:rPr lang="de-DE" sz="1400" b="1" dirty="0" smtClean="0"/>
              <a:t>Einkommens</a:t>
            </a:r>
            <a:r>
              <a:rPr lang="de-DE" sz="1400" b="1" dirty="0"/>
              <a:t>. </a:t>
            </a:r>
            <a:endParaRPr lang="de-DE" sz="1400" b="1" dirty="0" smtClean="0"/>
          </a:p>
          <a:p>
            <a:endParaRPr lang="de-DE" sz="900" b="1" dirty="0" smtClean="0"/>
          </a:p>
          <a:p>
            <a:r>
              <a:rPr lang="de-DE" sz="1600" b="1" dirty="0" smtClean="0"/>
              <a:t>1868  </a:t>
            </a:r>
            <a:r>
              <a:rPr lang="de-DE" sz="1400" b="1" dirty="0" smtClean="0"/>
              <a:t>schließen </a:t>
            </a:r>
            <a:r>
              <a:rPr lang="de-DE" sz="1400" b="1" dirty="0"/>
              <a:t>sich zwölf </a:t>
            </a:r>
            <a:r>
              <a:rPr lang="de-DE" sz="1400" b="1" i="1" dirty="0"/>
              <a:t>Arbeiterschaften</a:t>
            </a:r>
            <a:r>
              <a:rPr lang="de-DE" sz="1400" b="1" dirty="0"/>
              <a:t> auf Initiative </a:t>
            </a:r>
            <a:r>
              <a:rPr lang="de-DE" sz="1400" b="1" dirty="0" smtClean="0"/>
              <a:t>des </a:t>
            </a:r>
            <a:r>
              <a:rPr lang="de-DE" sz="1400" b="1" dirty="0"/>
              <a:t>Politikers Johann Baptist </a:t>
            </a:r>
            <a:endParaRPr lang="de-DE" sz="1400" b="1" dirty="0" smtClean="0"/>
          </a:p>
          <a:p>
            <a:r>
              <a:rPr lang="de-DE" sz="1400" b="1" dirty="0" smtClean="0"/>
              <a:t>              von </a:t>
            </a:r>
            <a:r>
              <a:rPr lang="de-DE" sz="1400" b="1" dirty="0"/>
              <a:t>Schweitzer, der nach Lassalles Tod die Präsidentschaft des </a:t>
            </a:r>
            <a:r>
              <a:rPr lang="de-DE" sz="1400" b="1" dirty="0" smtClean="0"/>
              <a:t>ADAV </a:t>
            </a:r>
            <a:r>
              <a:rPr lang="de-DE" sz="1400" b="1" dirty="0"/>
              <a:t>inne hat, zum </a:t>
            </a:r>
            <a:endParaRPr lang="de-DE" sz="1400" b="1" dirty="0" smtClean="0"/>
          </a:p>
          <a:p>
            <a:r>
              <a:rPr lang="de-DE" sz="1400" b="1" i="1" dirty="0" smtClean="0"/>
              <a:t>              </a:t>
            </a:r>
            <a:r>
              <a:rPr lang="de-DE" sz="1600" b="1" dirty="0" smtClean="0"/>
              <a:t>Allgemeinen </a:t>
            </a:r>
            <a:r>
              <a:rPr lang="de-DE" sz="1600" b="1" dirty="0"/>
              <a:t>Deutschen </a:t>
            </a:r>
            <a:r>
              <a:rPr lang="de-DE" sz="1600" b="1" dirty="0" err="1"/>
              <a:t>Arbeiterschaftsverband</a:t>
            </a:r>
            <a:r>
              <a:rPr lang="de-DE" sz="1600" b="1" dirty="0"/>
              <a:t> </a:t>
            </a:r>
            <a:r>
              <a:rPr lang="de-DE" sz="1400" b="1" dirty="0"/>
              <a:t>zusammen</a:t>
            </a:r>
            <a:r>
              <a:rPr lang="de-DE" sz="1600" b="1" dirty="0"/>
              <a:t>. </a:t>
            </a:r>
            <a:endParaRPr lang="de-DE" sz="1400" b="1" dirty="0"/>
          </a:p>
        </p:txBody>
      </p:sp>
      <p:sp>
        <p:nvSpPr>
          <p:cNvPr id="21" name="Rechteck 15"/>
          <p:cNvSpPr>
            <a:spLocks noChangeArrowheads="1"/>
          </p:cNvSpPr>
          <p:nvPr/>
        </p:nvSpPr>
        <p:spPr bwMode="auto">
          <a:xfrm>
            <a:off x="1428728" y="5286388"/>
            <a:ext cx="7500937" cy="984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de-DE" sz="1600" b="1" dirty="0"/>
              <a:t>1869</a:t>
            </a:r>
            <a:r>
              <a:rPr lang="de-DE" sz="1400" b="1" dirty="0"/>
              <a:t> </a:t>
            </a:r>
            <a:r>
              <a:rPr lang="de-DE" sz="1400" b="1" dirty="0" smtClean="0"/>
              <a:t> gründeten</a:t>
            </a:r>
            <a:r>
              <a:rPr lang="de-DE" sz="1400" b="1" dirty="0"/>
              <a:t> </a:t>
            </a:r>
            <a:r>
              <a:rPr lang="de-DE" sz="1400" b="1" dirty="0">
                <a:solidFill>
                  <a:srgbClr val="C00000"/>
                </a:solidFill>
              </a:rPr>
              <a:t>Karl Liebknecht</a:t>
            </a:r>
            <a:r>
              <a:rPr lang="de-DE" sz="1400" b="1" dirty="0"/>
              <a:t> und </a:t>
            </a:r>
            <a:r>
              <a:rPr lang="de-DE" sz="1400" b="1" dirty="0">
                <a:solidFill>
                  <a:srgbClr val="C00000"/>
                </a:solidFill>
              </a:rPr>
              <a:t>August Bebel</a:t>
            </a:r>
            <a:r>
              <a:rPr lang="de-DE" sz="1400" b="1" dirty="0"/>
              <a:t> </a:t>
            </a:r>
            <a:endParaRPr lang="de-DE" sz="1400" b="1" dirty="0" smtClean="0"/>
          </a:p>
          <a:p>
            <a:r>
              <a:rPr lang="de-DE" sz="1400" b="1" dirty="0" smtClean="0"/>
              <a:t>             die Sozialdemokratischen Arbeiterpartei (SDAP). Ziel war ein allgemeines und gleiches</a:t>
            </a:r>
          </a:p>
          <a:p>
            <a:r>
              <a:rPr lang="de-DE" sz="1400" b="1" dirty="0" smtClean="0"/>
              <a:t>             Wahlrecht der Arbeiter und Gesetze, die die Arbeiter bei Krankheit, Unfällen und im </a:t>
            </a:r>
          </a:p>
          <a:p>
            <a:r>
              <a:rPr lang="de-DE" sz="1400" b="1" dirty="0" smtClean="0"/>
              <a:t>             Alter schützen sollten. </a:t>
            </a:r>
            <a:endParaRPr lang="de-DE" sz="1400" b="1" dirty="0"/>
          </a:p>
        </p:txBody>
      </p:sp>
    </p:spTree>
    <p:extLst>
      <p:ext uri="{BB962C8B-B14F-4D97-AF65-F5344CB8AC3E}">
        <p14:creationId xmlns="" xmlns:p14="http://schemas.microsoft.com/office/powerpoint/2010/main" val="617103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1+#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p:cNvSpPr/>
          <p:nvPr/>
        </p:nvSpPr>
        <p:spPr bwMode="auto">
          <a:xfrm>
            <a:off x="0" y="0"/>
            <a:ext cx="1643042"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20" name="Rechteck 19"/>
          <p:cNvSpPr/>
          <p:nvPr/>
        </p:nvSpPr>
        <p:spPr bwMode="auto">
          <a:xfrm>
            <a:off x="1643042" y="4143380"/>
            <a:ext cx="6929486" cy="2214578"/>
          </a:xfrm>
          <a:prstGeom prst="rect">
            <a:avLst/>
          </a:prstGeom>
          <a:solidFill>
            <a:schemeClr val="bg1">
              <a:lumMod val="9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de-DE" sz="1600">
              <a:latin typeface="Arial" charset="0"/>
              <a:cs typeface="Arial" pitchFamily="34" charset="0"/>
            </a:endParaRPr>
          </a:p>
        </p:txBody>
      </p:sp>
      <p:sp>
        <p:nvSpPr>
          <p:cNvPr id="24" name="Rechteck 1"/>
          <p:cNvSpPr>
            <a:spLocks noChangeArrowheads="1"/>
          </p:cNvSpPr>
          <p:nvPr/>
        </p:nvSpPr>
        <p:spPr bwMode="auto">
          <a:xfrm>
            <a:off x="2071670" y="4214818"/>
            <a:ext cx="6429420" cy="677108"/>
          </a:xfrm>
          <a:prstGeom prst="rect">
            <a:avLst/>
          </a:prstGeom>
          <a:noFill/>
          <a:ln w="9525">
            <a:noFill/>
            <a:miter lim="800000"/>
            <a:headEnd/>
            <a:tailEnd/>
          </a:ln>
        </p:spPr>
        <p:txBody>
          <a:bodyPr wrap="square">
            <a:spAutoFit/>
          </a:bodyPr>
          <a:lstStyle/>
          <a:p>
            <a:r>
              <a:rPr lang="de-DE" sz="1200" b="1" i="1" dirty="0" smtClean="0">
                <a:cs typeface="Arial" pitchFamily="34" charset="0"/>
              </a:rPr>
              <a:t>Nach </a:t>
            </a:r>
            <a:r>
              <a:rPr lang="de-DE" sz="1400" b="1" i="1" dirty="0">
                <a:solidFill>
                  <a:srgbClr val="C00000"/>
                </a:solidFill>
                <a:cs typeface="Arial" pitchFamily="34" charset="0"/>
              </a:rPr>
              <a:t>Aufhebung der Sozialistengesetze </a:t>
            </a:r>
            <a:endParaRPr lang="de-DE" sz="1400" b="1" i="1" dirty="0" smtClean="0">
              <a:solidFill>
                <a:srgbClr val="C00000"/>
              </a:solidFill>
              <a:cs typeface="Arial" pitchFamily="34" charset="0"/>
            </a:endParaRPr>
          </a:p>
          <a:p>
            <a:r>
              <a:rPr lang="de-DE" sz="1200" b="1" i="1" dirty="0" smtClean="0">
                <a:cs typeface="Arial" pitchFamily="34" charset="0"/>
              </a:rPr>
              <a:t>konnten wieder Arbeiterausschüsse </a:t>
            </a:r>
            <a:r>
              <a:rPr lang="de-DE" sz="1200" b="1" i="1" dirty="0">
                <a:cs typeface="Arial" pitchFamily="34" charset="0"/>
              </a:rPr>
              <a:t>auf freiwilliger </a:t>
            </a:r>
            <a:r>
              <a:rPr lang="de-DE" sz="1200" b="1" i="1" dirty="0" smtClean="0">
                <a:cs typeface="Arial" pitchFamily="34" charset="0"/>
              </a:rPr>
              <a:t>Basis </a:t>
            </a:r>
            <a:r>
              <a:rPr lang="de-DE" sz="1200" b="1" i="1" dirty="0">
                <a:cs typeface="Arial" pitchFamily="34" charset="0"/>
              </a:rPr>
              <a:t>gegründet werden. Dies geschah </a:t>
            </a:r>
            <a:endParaRPr lang="de-DE" sz="1200" b="1" i="1" dirty="0" smtClean="0">
              <a:cs typeface="Arial" pitchFamily="34" charset="0"/>
            </a:endParaRPr>
          </a:p>
          <a:p>
            <a:r>
              <a:rPr lang="de-DE" sz="1200" b="1" i="1" dirty="0" smtClean="0">
                <a:cs typeface="Arial" pitchFamily="34" charset="0"/>
              </a:rPr>
              <a:t>aber nur </a:t>
            </a:r>
            <a:r>
              <a:rPr lang="de-DE" sz="1200" b="1" i="1" dirty="0">
                <a:cs typeface="Arial" pitchFamily="34" charset="0"/>
              </a:rPr>
              <a:t>dort, wo es </a:t>
            </a:r>
            <a:r>
              <a:rPr lang="de-DE" sz="1200" b="1" i="1" dirty="0" smtClean="0">
                <a:cs typeface="Arial" pitchFamily="34" charset="0"/>
              </a:rPr>
              <a:t>eine </a:t>
            </a:r>
            <a:r>
              <a:rPr lang="de-DE" sz="1200" b="1" i="1" dirty="0">
                <a:cs typeface="Arial" pitchFamily="34" charset="0"/>
              </a:rPr>
              <a:t>aktive </a:t>
            </a:r>
            <a:r>
              <a:rPr lang="de-DE" sz="1200" b="1" i="1" dirty="0" smtClean="0">
                <a:cs typeface="Arial" pitchFamily="34" charset="0"/>
              </a:rPr>
              <a:t>Gewerkschaften bzw</a:t>
            </a:r>
            <a:r>
              <a:rPr lang="de-DE" sz="1200" b="1" i="1" dirty="0">
                <a:cs typeface="Arial" pitchFamily="34" charset="0"/>
              </a:rPr>
              <a:t>. deren Vorläufer </a:t>
            </a:r>
            <a:r>
              <a:rPr lang="de-DE" sz="1200" b="1" i="1" dirty="0" smtClean="0">
                <a:cs typeface="Arial" pitchFamily="34" charset="0"/>
              </a:rPr>
              <a:t>gab</a:t>
            </a:r>
            <a:endParaRPr lang="de-DE" sz="1200" b="1" i="1" dirty="0">
              <a:cs typeface="Arial" pitchFamily="34" charset="0"/>
            </a:endParaRPr>
          </a:p>
        </p:txBody>
      </p:sp>
      <p:sp>
        <p:nvSpPr>
          <p:cNvPr id="25" name="Rechteck 1"/>
          <p:cNvSpPr>
            <a:spLocks noChangeArrowheads="1"/>
          </p:cNvSpPr>
          <p:nvPr/>
        </p:nvSpPr>
        <p:spPr bwMode="auto">
          <a:xfrm>
            <a:off x="2071670" y="4857760"/>
            <a:ext cx="6500858" cy="677108"/>
          </a:xfrm>
          <a:prstGeom prst="rect">
            <a:avLst/>
          </a:prstGeom>
          <a:noFill/>
          <a:ln w="9525">
            <a:noFill/>
            <a:miter lim="800000"/>
            <a:headEnd/>
            <a:tailEnd/>
          </a:ln>
        </p:spPr>
        <p:txBody>
          <a:bodyPr wrap="square">
            <a:spAutoFit/>
          </a:bodyPr>
          <a:lstStyle/>
          <a:p>
            <a:r>
              <a:rPr lang="de-DE" sz="1200" b="1" i="1" dirty="0" smtClean="0">
                <a:cs typeface="Arial" pitchFamily="34" charset="0"/>
              </a:rPr>
              <a:t>Als </a:t>
            </a:r>
            <a:r>
              <a:rPr lang="de-DE" sz="1200" b="1" i="1" dirty="0">
                <a:cs typeface="Arial" pitchFamily="34" charset="0"/>
              </a:rPr>
              <a:t>Reaktion auf den </a:t>
            </a:r>
            <a:r>
              <a:rPr lang="de-DE" sz="1400" b="1" i="1" dirty="0">
                <a:solidFill>
                  <a:srgbClr val="C00000"/>
                </a:solidFill>
                <a:cs typeface="Arial" pitchFamily="34" charset="0"/>
              </a:rPr>
              <a:t>Streik im Ruhrkohlebergbau</a:t>
            </a:r>
            <a:r>
              <a:rPr lang="de-DE" sz="1200" b="1" i="1" dirty="0">
                <a:cs typeface="Arial" pitchFamily="34" charset="0"/>
              </a:rPr>
              <a:t>, wurde im preußischen Berggesetz </a:t>
            </a:r>
          </a:p>
          <a:p>
            <a:r>
              <a:rPr lang="de-DE" sz="1200" b="1" i="1" dirty="0" smtClean="0">
                <a:cs typeface="Arial" pitchFamily="34" charset="0"/>
              </a:rPr>
              <a:t>die </a:t>
            </a:r>
            <a:r>
              <a:rPr lang="de-DE" sz="1200" b="1" i="1" dirty="0">
                <a:cs typeface="Arial" pitchFamily="34" charset="0"/>
              </a:rPr>
              <a:t>Einführung von Arbeiterausschüssen im Bergbauunternehmen mit mehr als 100 </a:t>
            </a:r>
            <a:r>
              <a:rPr lang="de-DE" sz="1200" b="1" i="1" dirty="0" smtClean="0">
                <a:cs typeface="Arial" pitchFamily="34" charset="0"/>
              </a:rPr>
              <a:t>Beschäftigten </a:t>
            </a:r>
            <a:r>
              <a:rPr lang="de-DE" sz="1200" b="1" i="1" dirty="0">
                <a:cs typeface="Arial" pitchFamily="34" charset="0"/>
              </a:rPr>
              <a:t>verankert</a:t>
            </a:r>
            <a:r>
              <a:rPr lang="de-DE" sz="1200" b="1" i="1" dirty="0" smtClean="0">
                <a:cs typeface="Arial" pitchFamily="34" charset="0"/>
              </a:rPr>
              <a:t>. Sie hatten </a:t>
            </a:r>
            <a:r>
              <a:rPr lang="de-DE" sz="1200" b="1" i="1" dirty="0">
                <a:cs typeface="Arial" pitchFamily="34" charset="0"/>
              </a:rPr>
              <a:t>ein </a:t>
            </a:r>
            <a:r>
              <a:rPr lang="de-DE" sz="1200" b="1" i="1" dirty="0">
                <a:solidFill>
                  <a:srgbClr val="C00000"/>
                </a:solidFill>
                <a:cs typeface="Arial" pitchFamily="34" charset="0"/>
              </a:rPr>
              <a:t>Anhörungsrecht</a:t>
            </a:r>
            <a:r>
              <a:rPr lang="de-DE" sz="1200" b="1" i="1" dirty="0">
                <a:cs typeface="Arial" pitchFamily="34" charset="0"/>
              </a:rPr>
              <a:t> in </a:t>
            </a:r>
            <a:r>
              <a:rPr lang="de-DE" sz="1200" b="1" i="1" dirty="0" smtClean="0">
                <a:cs typeface="Arial" pitchFamily="34" charset="0"/>
              </a:rPr>
              <a:t>sozialen Angelegenheiten</a:t>
            </a:r>
            <a:endParaRPr lang="de-DE" sz="1200" b="1" i="1" dirty="0">
              <a:cs typeface="Arial" pitchFamily="34" charset="0"/>
            </a:endParaRPr>
          </a:p>
        </p:txBody>
      </p:sp>
      <p:sp>
        <p:nvSpPr>
          <p:cNvPr id="26" name="Rechteck 1"/>
          <p:cNvSpPr>
            <a:spLocks noChangeArrowheads="1"/>
          </p:cNvSpPr>
          <p:nvPr/>
        </p:nvSpPr>
        <p:spPr bwMode="auto">
          <a:xfrm>
            <a:off x="2071670" y="5572140"/>
            <a:ext cx="6429420" cy="677108"/>
          </a:xfrm>
          <a:prstGeom prst="rect">
            <a:avLst/>
          </a:prstGeom>
          <a:noFill/>
          <a:ln w="9525">
            <a:noFill/>
            <a:miter lim="800000"/>
            <a:headEnd/>
            <a:tailEnd/>
          </a:ln>
        </p:spPr>
        <p:txBody>
          <a:bodyPr wrap="square">
            <a:spAutoFit/>
          </a:bodyPr>
          <a:lstStyle/>
          <a:p>
            <a:r>
              <a:rPr lang="de-DE" sz="1200" b="1" i="1" dirty="0" smtClean="0">
                <a:cs typeface="Arial" pitchFamily="34" charset="0"/>
              </a:rPr>
              <a:t>Das </a:t>
            </a:r>
            <a:r>
              <a:rPr lang="de-DE" sz="1200" b="1" i="1" dirty="0">
                <a:cs typeface="Arial" pitchFamily="34" charset="0"/>
              </a:rPr>
              <a:t>Gesetz des Vaterländischen Hilfsdiensts sah Arbeiterausschüsse </a:t>
            </a:r>
            <a:endParaRPr lang="de-DE" sz="1200" b="1" i="1" dirty="0" smtClean="0">
              <a:cs typeface="Arial" pitchFamily="34" charset="0"/>
            </a:endParaRPr>
          </a:p>
          <a:p>
            <a:r>
              <a:rPr lang="de-DE" sz="1200" b="1" i="1" dirty="0" smtClean="0">
                <a:cs typeface="Arial" pitchFamily="34" charset="0"/>
              </a:rPr>
              <a:t>für </a:t>
            </a:r>
            <a:r>
              <a:rPr lang="de-DE" sz="1200" b="1" i="1" dirty="0">
                <a:cs typeface="Arial" pitchFamily="34" charset="0"/>
              </a:rPr>
              <a:t>alle </a:t>
            </a:r>
            <a:r>
              <a:rPr lang="de-DE" sz="1400" b="1" i="1" dirty="0" smtClean="0">
                <a:solidFill>
                  <a:srgbClr val="C00000"/>
                </a:solidFill>
                <a:cs typeface="Arial" pitchFamily="34" charset="0"/>
              </a:rPr>
              <a:t>Kriegs- </a:t>
            </a:r>
            <a:r>
              <a:rPr lang="de-DE" sz="1400" b="1" i="1" dirty="0">
                <a:solidFill>
                  <a:srgbClr val="C00000"/>
                </a:solidFill>
                <a:cs typeface="Arial" pitchFamily="34" charset="0"/>
              </a:rPr>
              <a:t>und versorgungswichtigen </a:t>
            </a:r>
            <a:r>
              <a:rPr lang="de-DE" sz="1200" b="1" i="1" dirty="0">
                <a:cs typeface="Arial" pitchFamily="34" charset="0"/>
              </a:rPr>
              <a:t>Unternehmen mit mehr als 50 Beschäftigten vor. </a:t>
            </a:r>
            <a:endParaRPr lang="de-DE" sz="1200" b="1" i="1" dirty="0" smtClean="0">
              <a:cs typeface="Arial" pitchFamily="34" charset="0"/>
            </a:endParaRPr>
          </a:p>
          <a:p>
            <a:r>
              <a:rPr lang="de-DE" sz="1200" b="1" i="1" dirty="0" smtClean="0">
                <a:cs typeface="Arial" pitchFamily="34" charset="0"/>
              </a:rPr>
              <a:t>Diese Arbeiterausschüsse hatten </a:t>
            </a:r>
            <a:r>
              <a:rPr lang="de-DE" sz="1200" b="1" i="1" dirty="0">
                <a:cs typeface="Arial" pitchFamily="34" charset="0"/>
              </a:rPr>
              <a:t>ein </a:t>
            </a:r>
            <a:r>
              <a:rPr lang="de-DE" sz="1200" b="1" i="1" dirty="0">
                <a:solidFill>
                  <a:srgbClr val="C00000"/>
                </a:solidFill>
                <a:cs typeface="Arial" pitchFamily="34" charset="0"/>
              </a:rPr>
              <a:t>Anhörungsrecht</a:t>
            </a:r>
            <a:r>
              <a:rPr lang="de-DE" sz="1200" b="1" i="1" dirty="0">
                <a:cs typeface="Arial" pitchFamily="34" charset="0"/>
              </a:rPr>
              <a:t> in </a:t>
            </a:r>
            <a:r>
              <a:rPr lang="de-DE" sz="1200" b="1" i="1" dirty="0" smtClean="0">
                <a:cs typeface="Arial" pitchFamily="34" charset="0"/>
              </a:rPr>
              <a:t>sozialen Angelegenheiten</a:t>
            </a:r>
            <a:endParaRPr lang="de-DE" sz="1200" b="1" i="1" dirty="0">
              <a:cs typeface="Arial" pitchFamily="34" charset="0"/>
            </a:endParaRPr>
          </a:p>
        </p:txBody>
      </p:sp>
      <p:sp>
        <p:nvSpPr>
          <p:cNvPr id="28" name="Rechteck 27"/>
          <p:cNvSpPr/>
          <p:nvPr/>
        </p:nvSpPr>
        <p:spPr>
          <a:xfrm>
            <a:off x="1285852" y="4214818"/>
            <a:ext cx="652743" cy="369332"/>
          </a:xfrm>
          <a:prstGeom prst="rect">
            <a:avLst/>
          </a:prstGeom>
        </p:spPr>
        <p:txBody>
          <a:bodyPr wrap="none">
            <a:spAutoFit/>
          </a:bodyPr>
          <a:lstStyle/>
          <a:p>
            <a:r>
              <a:rPr lang="de-DE" b="1" dirty="0" smtClean="0">
                <a:cs typeface="Arial" pitchFamily="34" charset="0"/>
              </a:rPr>
              <a:t>1891</a:t>
            </a:r>
            <a:endParaRPr lang="de-DE" dirty="0"/>
          </a:p>
        </p:txBody>
      </p:sp>
      <p:sp>
        <p:nvSpPr>
          <p:cNvPr id="29" name="Rechteck 28"/>
          <p:cNvSpPr/>
          <p:nvPr/>
        </p:nvSpPr>
        <p:spPr>
          <a:xfrm>
            <a:off x="1285852" y="4857760"/>
            <a:ext cx="714380" cy="369332"/>
          </a:xfrm>
          <a:prstGeom prst="rect">
            <a:avLst/>
          </a:prstGeom>
        </p:spPr>
        <p:txBody>
          <a:bodyPr wrap="square">
            <a:spAutoFit/>
          </a:bodyPr>
          <a:lstStyle/>
          <a:p>
            <a:r>
              <a:rPr lang="de-DE" b="1" dirty="0" smtClean="0">
                <a:cs typeface="Arial" pitchFamily="34" charset="0"/>
              </a:rPr>
              <a:t>1905</a:t>
            </a:r>
            <a:endParaRPr lang="de-DE" dirty="0"/>
          </a:p>
        </p:txBody>
      </p:sp>
      <p:sp>
        <p:nvSpPr>
          <p:cNvPr id="30" name="Rechteck 29"/>
          <p:cNvSpPr/>
          <p:nvPr/>
        </p:nvSpPr>
        <p:spPr>
          <a:xfrm>
            <a:off x="1285852" y="5572140"/>
            <a:ext cx="699230" cy="369332"/>
          </a:xfrm>
          <a:prstGeom prst="rect">
            <a:avLst/>
          </a:prstGeom>
        </p:spPr>
        <p:txBody>
          <a:bodyPr wrap="none">
            <a:spAutoFit/>
          </a:bodyPr>
          <a:lstStyle/>
          <a:p>
            <a:r>
              <a:rPr lang="de-DE" b="1" dirty="0" smtClean="0">
                <a:cs typeface="Arial" pitchFamily="34" charset="0"/>
              </a:rPr>
              <a:t>1916</a:t>
            </a:r>
            <a:r>
              <a:rPr lang="de-DE" sz="1600" dirty="0" smtClean="0">
                <a:cs typeface="Arial" pitchFamily="34" charset="0"/>
              </a:rPr>
              <a:t> </a:t>
            </a:r>
            <a:endParaRPr lang="de-DE" dirty="0"/>
          </a:p>
        </p:txBody>
      </p:sp>
      <p:sp>
        <p:nvSpPr>
          <p:cNvPr id="37" name="Rechteck 36"/>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7" name="Rechteck 26"/>
          <p:cNvSpPr/>
          <p:nvPr/>
        </p:nvSpPr>
        <p:spPr bwMode="auto">
          <a:xfrm>
            <a:off x="571472" y="714356"/>
            <a:ext cx="8001056" cy="35718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36" name="Rechteck 1"/>
          <p:cNvSpPr>
            <a:spLocks noChangeArrowheads="1"/>
          </p:cNvSpPr>
          <p:nvPr/>
        </p:nvSpPr>
        <p:spPr bwMode="auto">
          <a:xfrm>
            <a:off x="1928794" y="714356"/>
            <a:ext cx="3857625"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de-DE" sz="1600" b="1" i="1" dirty="0">
                <a:solidFill>
                  <a:srgbClr val="C00000"/>
                </a:solidFill>
                <a:latin typeface="Times New Roman" pitchFamily="18" charset="0"/>
                <a:cs typeface="Times New Roman" pitchFamily="18" charset="0"/>
              </a:rPr>
              <a:t>„Proletarier aller Länder, vereinigt euch!“</a:t>
            </a:r>
            <a:endParaRPr lang="de-DE" sz="1600" b="1" dirty="0">
              <a:solidFill>
                <a:srgbClr val="C00000"/>
              </a:solidFill>
              <a:latin typeface="Times New Roman" pitchFamily="18" charset="0"/>
              <a:cs typeface="Times New Roman" pitchFamily="18" charset="0"/>
            </a:endParaRPr>
          </a:p>
        </p:txBody>
      </p:sp>
      <p:pic>
        <p:nvPicPr>
          <p:cNvPr id="23" name="Picture 7" descr="C:\Users\Gisbert\Desktop\220px-Wappen_Deutsches_Reich_-_Reichsadler_1889.svg.png"/>
          <p:cNvPicPr>
            <a:picLocks noChangeAspect="1" noChangeArrowheads="1"/>
          </p:cNvPicPr>
          <p:nvPr/>
        </p:nvPicPr>
        <p:blipFill>
          <a:blip r:embed="rId2"/>
          <a:srcRect/>
          <a:stretch>
            <a:fillRect/>
          </a:stretch>
        </p:blipFill>
        <p:spPr bwMode="auto">
          <a:xfrm>
            <a:off x="844547" y="285728"/>
            <a:ext cx="917552" cy="1143008"/>
          </a:xfrm>
          <a:prstGeom prst="rect">
            <a:avLst/>
          </a:prstGeom>
          <a:noFill/>
          <a:ln w="9525">
            <a:noFill/>
            <a:miter lim="800000"/>
            <a:headEnd/>
            <a:tailEnd/>
          </a:ln>
        </p:spPr>
      </p:pic>
      <p:sp>
        <p:nvSpPr>
          <p:cNvPr id="41" name="Rechteck 40"/>
          <p:cNvSpPr/>
          <p:nvPr/>
        </p:nvSpPr>
        <p:spPr>
          <a:xfrm>
            <a:off x="2071670" y="1857364"/>
            <a:ext cx="6858080" cy="830997"/>
          </a:xfrm>
          <a:prstGeom prst="rect">
            <a:avLst/>
          </a:prstGeom>
        </p:spPr>
        <p:txBody>
          <a:bodyPr wrap="square">
            <a:spAutoFit/>
          </a:bodyPr>
          <a:lstStyle/>
          <a:p>
            <a:r>
              <a:rPr lang="de-DE" sz="1200" b="1" dirty="0" smtClean="0"/>
              <a:t>Bismarck nahm diese Anschläge zum Anlass, das zunächst auf zweieinhalb Jahre befristete </a:t>
            </a:r>
            <a:r>
              <a:rPr lang="de-DE" sz="1200" b="1" dirty="0" smtClean="0">
                <a:solidFill>
                  <a:srgbClr val="C00000"/>
                </a:solidFill>
              </a:rPr>
              <a:t>Sozialistengesetz</a:t>
            </a:r>
            <a:r>
              <a:rPr lang="de-DE" sz="1200" b="1" dirty="0" smtClean="0"/>
              <a:t>  durchzusetzen. Damit wurden Unterverbände, Druckschriften und Versammlungen </a:t>
            </a:r>
          </a:p>
          <a:p>
            <a:r>
              <a:rPr lang="de-DE" sz="1200" b="1" dirty="0" smtClean="0"/>
              <a:t>der Sozialdemokraten, namentlich der SAP und ihr nahestehenden Organisationen, vor allem Gewerkschaften, verboten. </a:t>
            </a:r>
            <a:endParaRPr lang="de-DE" sz="1200" b="1" dirty="0"/>
          </a:p>
        </p:txBody>
      </p:sp>
      <p:sp>
        <p:nvSpPr>
          <p:cNvPr id="42" name="Rechteck 41"/>
          <p:cNvSpPr/>
          <p:nvPr/>
        </p:nvSpPr>
        <p:spPr>
          <a:xfrm>
            <a:off x="1357290" y="1500174"/>
            <a:ext cx="6500858" cy="369332"/>
          </a:xfrm>
          <a:prstGeom prst="rect">
            <a:avLst/>
          </a:prstGeom>
        </p:spPr>
        <p:txBody>
          <a:bodyPr wrap="square">
            <a:spAutoFit/>
          </a:bodyPr>
          <a:lstStyle/>
          <a:p>
            <a:r>
              <a:rPr lang="de-DE" b="1" dirty="0" smtClean="0"/>
              <a:t>1878</a:t>
            </a:r>
            <a:r>
              <a:rPr lang="de-DE" sz="1400" b="1" dirty="0" smtClean="0"/>
              <a:t>       wurden zwei erfolglose Attentate auf Kaiser Wilhelm I. verübt. </a:t>
            </a:r>
          </a:p>
        </p:txBody>
      </p:sp>
      <p:sp>
        <p:nvSpPr>
          <p:cNvPr id="43" name="Rechteck 42"/>
          <p:cNvSpPr/>
          <p:nvPr/>
        </p:nvSpPr>
        <p:spPr>
          <a:xfrm>
            <a:off x="2071670" y="2643182"/>
            <a:ext cx="6357982" cy="646331"/>
          </a:xfrm>
          <a:prstGeom prst="rect">
            <a:avLst/>
          </a:prstGeom>
        </p:spPr>
        <p:txBody>
          <a:bodyPr wrap="square">
            <a:spAutoFit/>
          </a:bodyPr>
          <a:lstStyle/>
          <a:p>
            <a:r>
              <a:rPr lang="de-DE" sz="1200" b="1" dirty="0" smtClean="0"/>
              <a:t>Das Sozialistengesetz wurde </a:t>
            </a:r>
            <a:r>
              <a:rPr lang="de-DE" sz="1200" b="1" dirty="0" smtClean="0">
                <a:solidFill>
                  <a:srgbClr val="C00000"/>
                </a:solidFill>
              </a:rPr>
              <a:t>bis 1890 </a:t>
            </a:r>
            <a:r>
              <a:rPr lang="de-DE" sz="1200" b="1" dirty="0" smtClean="0"/>
              <a:t>mehrfach verlängert und führte zu Massenverhaftungen, </a:t>
            </a:r>
          </a:p>
          <a:p>
            <a:r>
              <a:rPr lang="de-DE" sz="1200" b="1" dirty="0" smtClean="0"/>
              <a:t>Ausweisungen sowie zur Verlagerung sozialdemokratischer Aktivitäten in den Untergrund und</a:t>
            </a:r>
          </a:p>
          <a:p>
            <a:r>
              <a:rPr lang="de-DE" sz="1200" b="1" dirty="0" smtClean="0"/>
              <a:t>ins Ausland </a:t>
            </a:r>
            <a:endParaRPr lang="de-DE" sz="1200" b="1" dirty="0"/>
          </a:p>
        </p:txBody>
      </p:sp>
      <p:sp>
        <p:nvSpPr>
          <p:cNvPr id="44" name="Rechteck 43"/>
          <p:cNvSpPr/>
          <p:nvPr/>
        </p:nvSpPr>
        <p:spPr>
          <a:xfrm>
            <a:off x="3071802" y="1071546"/>
            <a:ext cx="5643666" cy="307777"/>
          </a:xfrm>
          <a:prstGeom prst="rect">
            <a:avLst/>
          </a:prstGeom>
        </p:spPr>
        <p:txBody>
          <a:bodyPr wrap="square">
            <a:spAutoFit/>
          </a:bodyPr>
          <a:lstStyle/>
          <a:p>
            <a:r>
              <a:rPr lang="de-DE" sz="1400" b="1" dirty="0" smtClean="0"/>
              <a:t>Gesetz gegen die gemeingefährlichen Bestrebungen der Sozialdemokratie </a:t>
            </a:r>
            <a:endParaRPr lang="de-DE" sz="1400" b="1" dirty="0"/>
          </a:p>
        </p:txBody>
      </p:sp>
      <p:pic>
        <p:nvPicPr>
          <p:cNvPr id="1026" name="Picture 2" descr="https://upload.wikimedia.org/wikipedia/commons/5/50/BismarckArbeitszimmer1886.jpg"/>
          <p:cNvPicPr>
            <a:picLocks noChangeAspect="1" noChangeArrowheads="1"/>
          </p:cNvPicPr>
          <p:nvPr/>
        </p:nvPicPr>
        <p:blipFill>
          <a:blip r:embed="rId3" cstate="print"/>
          <a:srcRect/>
          <a:stretch>
            <a:fillRect/>
          </a:stretch>
        </p:blipFill>
        <p:spPr bwMode="auto">
          <a:xfrm>
            <a:off x="785786" y="2000240"/>
            <a:ext cx="1099950" cy="1285884"/>
          </a:xfrm>
          <a:prstGeom prst="rect">
            <a:avLst/>
          </a:prstGeom>
          <a:ln>
            <a:noFill/>
          </a:ln>
          <a:effectLst>
            <a:outerShdw blurRad="292100" dist="139700" dir="2700000" algn="tl" rotWithShape="0">
              <a:srgbClr val="333333">
                <a:alpha val="65000"/>
              </a:srgbClr>
            </a:outerShdw>
          </a:effectLst>
        </p:spPr>
      </p:pic>
      <p:sp>
        <p:nvSpPr>
          <p:cNvPr id="45" name="Rechteck 44"/>
          <p:cNvSpPr/>
          <p:nvPr/>
        </p:nvSpPr>
        <p:spPr>
          <a:xfrm>
            <a:off x="642910" y="3357562"/>
            <a:ext cx="8143932" cy="646331"/>
          </a:xfrm>
          <a:prstGeom prst="rect">
            <a:avLst/>
          </a:prstGeom>
        </p:spPr>
        <p:txBody>
          <a:bodyPr wrap="square">
            <a:spAutoFit/>
          </a:bodyPr>
          <a:lstStyle/>
          <a:p>
            <a:r>
              <a:rPr lang="de-DE" sz="1200" b="1" i="1" dirty="0" smtClean="0"/>
              <a:t>Reichskanzler Otto von Bismarck, ein demokratischen Ideen gegenüber ablehnend eingestellter Konservativer, betrachtete </a:t>
            </a:r>
          </a:p>
          <a:p>
            <a:r>
              <a:rPr lang="de-DE" sz="1200" b="1" i="1" dirty="0" smtClean="0"/>
              <a:t>	              die SAP von Anfang an als „Reichsfeind“ und agierte schon vor dem Sozialistengesetz mit repressiven</a:t>
            </a:r>
          </a:p>
          <a:p>
            <a:r>
              <a:rPr lang="de-DE" sz="1200" b="1" i="1" dirty="0" smtClean="0"/>
              <a:t>	              Maßnahmen gegen die Sozialdemokratie und die noch junge Gewerkschaftsbewegung. </a:t>
            </a:r>
            <a:endParaRPr lang="de-DE" sz="12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linds(horizontal)">
                                      <p:cBhvr>
                                        <p:cTn id="11" dur="500"/>
                                        <p:tgtEl>
                                          <p:spTgt spid="25"/>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strVal val="#ppt_w*0.70"/>
                                          </p:val>
                                        </p:tav>
                                        <p:tav tm="100000">
                                          <p:val>
                                            <p:strVal val="#ppt_w"/>
                                          </p:val>
                                        </p:tav>
                                      </p:tavLst>
                                    </p:anim>
                                    <p:anim calcmode="lin" valueType="num">
                                      <p:cBhvr>
                                        <p:cTn id="19" dur="1000" fill="hold"/>
                                        <p:tgtEl>
                                          <p:spTgt spid="20"/>
                                        </p:tgtEl>
                                        <p:attrNameLst>
                                          <p:attrName>ppt_h</p:attrName>
                                        </p:attrNameLst>
                                      </p:cBhvr>
                                      <p:tavLst>
                                        <p:tav tm="0">
                                          <p:val>
                                            <p:strVal val="#ppt_h"/>
                                          </p:val>
                                        </p:tav>
                                        <p:tav tm="100000">
                                          <p:val>
                                            <p:strVal val="#ppt_h"/>
                                          </p:val>
                                        </p:tav>
                                      </p:tavLst>
                                    </p:anim>
                                    <p:animEffect transition="in" filter="fade">
                                      <p:cBhvr>
                                        <p:cTn id="20" dur="1000"/>
                                        <p:tgtEl>
                                          <p:spTgt spid="20"/>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1000" fill="hold"/>
                                        <p:tgtEl>
                                          <p:spTgt spid="36"/>
                                        </p:tgtEl>
                                        <p:attrNameLst>
                                          <p:attrName>ppt_w</p:attrName>
                                        </p:attrNameLst>
                                      </p:cBhvr>
                                      <p:tavLst>
                                        <p:tav tm="0">
                                          <p:val>
                                            <p:strVal val="#ppt_w*0.70"/>
                                          </p:val>
                                        </p:tav>
                                        <p:tav tm="100000">
                                          <p:val>
                                            <p:strVal val="#ppt_w"/>
                                          </p:val>
                                        </p:tav>
                                      </p:tavLst>
                                    </p:anim>
                                    <p:anim calcmode="lin" valueType="num">
                                      <p:cBhvr>
                                        <p:cTn id="24" dur="1000" fill="hold"/>
                                        <p:tgtEl>
                                          <p:spTgt spid="36"/>
                                        </p:tgtEl>
                                        <p:attrNameLst>
                                          <p:attrName>ppt_h</p:attrName>
                                        </p:attrNameLst>
                                      </p:cBhvr>
                                      <p:tavLst>
                                        <p:tav tm="0">
                                          <p:val>
                                            <p:strVal val="#ppt_h"/>
                                          </p:val>
                                        </p:tav>
                                        <p:tav tm="100000">
                                          <p:val>
                                            <p:strVal val="#ppt_h"/>
                                          </p:val>
                                        </p:tav>
                                      </p:tavLst>
                                    </p:anim>
                                    <p:animEffect transition="in" filter="fade">
                                      <p:cBhvr>
                                        <p:cTn id="25"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p:bldP spid="25" grpId="0"/>
      <p:bldP spid="26"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hteck 31"/>
          <p:cNvSpPr/>
          <p:nvPr/>
        </p:nvSpPr>
        <p:spPr bwMode="auto">
          <a:xfrm>
            <a:off x="2214546" y="2285992"/>
            <a:ext cx="6500858" cy="642942"/>
          </a:xfrm>
          <a:prstGeom prst="rect">
            <a:avLst/>
          </a:prstGeom>
          <a:solidFill>
            <a:srgbClr val="FFFFCC"/>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de-DE" sz="1600">
              <a:latin typeface="Arial" charset="0"/>
              <a:cs typeface="Arial" pitchFamily="34" charset="0"/>
            </a:endParaRPr>
          </a:p>
        </p:txBody>
      </p:sp>
      <p:sp>
        <p:nvSpPr>
          <p:cNvPr id="21" name="Rechteck 20"/>
          <p:cNvSpPr/>
          <p:nvPr/>
        </p:nvSpPr>
        <p:spPr bwMode="auto">
          <a:xfrm>
            <a:off x="0" y="0"/>
            <a:ext cx="2000232"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44045" name="Rechteck 1"/>
          <p:cNvSpPr>
            <a:spLocks noChangeArrowheads="1"/>
          </p:cNvSpPr>
          <p:nvPr/>
        </p:nvSpPr>
        <p:spPr bwMode="auto">
          <a:xfrm>
            <a:off x="1928794" y="2357430"/>
            <a:ext cx="6858048" cy="553998"/>
          </a:xfrm>
          <a:prstGeom prst="rect">
            <a:avLst/>
          </a:prstGeom>
          <a:noFill/>
          <a:ln w="9525">
            <a:noFill/>
            <a:miter lim="800000"/>
            <a:headEnd/>
            <a:tailEnd/>
          </a:ln>
        </p:spPr>
        <p:txBody>
          <a:bodyPr wrap="square">
            <a:spAutoFit/>
          </a:bodyPr>
          <a:lstStyle/>
          <a:p>
            <a:r>
              <a:rPr lang="de-DE" sz="1600" b="1" dirty="0">
                <a:solidFill>
                  <a:srgbClr val="C00000"/>
                </a:solidFill>
                <a:cs typeface="Arial" pitchFamily="34" charset="0"/>
              </a:rPr>
              <a:t>1933</a:t>
            </a:r>
            <a:r>
              <a:rPr lang="de-DE" sz="1400" dirty="0">
                <a:cs typeface="Arial" pitchFamily="34" charset="0"/>
              </a:rPr>
              <a:t>:  Das Betriebsrätegesetz wurde durch das </a:t>
            </a:r>
            <a:r>
              <a:rPr lang="de-DE" sz="1400" b="1" dirty="0" smtClean="0">
                <a:cs typeface="Arial" pitchFamily="34" charset="0"/>
              </a:rPr>
              <a:t>Gesetz </a:t>
            </a:r>
            <a:r>
              <a:rPr lang="de-DE" sz="1400" b="1" dirty="0">
                <a:cs typeface="Arial" pitchFamily="34" charset="0"/>
              </a:rPr>
              <a:t>zur Ordnung der Nationalen </a:t>
            </a:r>
            <a:r>
              <a:rPr lang="de-DE" sz="1400" b="1" dirty="0" smtClean="0">
                <a:cs typeface="Arial" pitchFamily="34" charset="0"/>
              </a:rPr>
              <a:t>Arbeit</a:t>
            </a:r>
          </a:p>
          <a:p>
            <a:r>
              <a:rPr lang="de-DE" sz="1400" dirty="0" smtClean="0">
                <a:cs typeface="Arial" pitchFamily="34" charset="0"/>
              </a:rPr>
              <a:t>              außer </a:t>
            </a:r>
            <a:r>
              <a:rPr lang="de-DE" sz="1400" dirty="0">
                <a:cs typeface="Arial" pitchFamily="34" charset="0"/>
              </a:rPr>
              <a:t>Kraft gesetzt </a:t>
            </a:r>
            <a:r>
              <a:rPr lang="de-DE" sz="1400" dirty="0" smtClean="0">
                <a:cs typeface="Arial" pitchFamily="34" charset="0"/>
              </a:rPr>
              <a:t>und </a:t>
            </a:r>
            <a:r>
              <a:rPr lang="de-DE" sz="1400" dirty="0">
                <a:cs typeface="Arial" pitchFamily="34" charset="0"/>
              </a:rPr>
              <a:t>die </a:t>
            </a:r>
            <a:r>
              <a:rPr lang="de-DE" sz="1400" b="1" dirty="0">
                <a:solidFill>
                  <a:srgbClr val="C00000"/>
                </a:solidFill>
                <a:cs typeface="Arial" pitchFamily="34" charset="0"/>
              </a:rPr>
              <a:t>Auflösung der Gewerkschaften </a:t>
            </a:r>
            <a:r>
              <a:rPr lang="de-DE" sz="1400" dirty="0">
                <a:cs typeface="Arial" pitchFamily="34" charset="0"/>
              </a:rPr>
              <a:t>betrieben.</a:t>
            </a:r>
          </a:p>
        </p:txBody>
      </p:sp>
      <p:grpSp>
        <p:nvGrpSpPr>
          <p:cNvPr id="2" name="Gruppieren 14"/>
          <p:cNvGrpSpPr>
            <a:grpSpLocks/>
          </p:cNvGrpSpPr>
          <p:nvPr/>
        </p:nvGrpSpPr>
        <p:grpSpPr bwMode="auto">
          <a:xfrm>
            <a:off x="1571604" y="4071942"/>
            <a:ext cx="7143800" cy="785818"/>
            <a:chOff x="1571605" y="4000505"/>
            <a:chExt cx="7143800" cy="785818"/>
          </a:xfrm>
        </p:grpSpPr>
        <p:sp>
          <p:nvSpPr>
            <p:cNvPr id="44041" name="Rechteck 21"/>
            <p:cNvSpPr>
              <a:spLocks noChangeArrowheads="1"/>
            </p:cNvSpPr>
            <p:nvPr/>
          </p:nvSpPr>
          <p:spPr bwMode="auto">
            <a:xfrm>
              <a:off x="2143109" y="4000505"/>
              <a:ext cx="6572296" cy="785818"/>
            </a:xfrm>
            <a:prstGeom prst="rect">
              <a:avLst/>
            </a:prstGeom>
            <a:solidFill>
              <a:schemeClr val="bg1">
                <a:lumMod val="95000"/>
              </a:schemeClr>
            </a:solidFill>
            <a:ln w="9525" algn="ctr">
              <a:noFill/>
              <a:round/>
              <a:headEnd/>
              <a:tailEnd/>
            </a:ln>
          </p:spPr>
          <p:txBody>
            <a:bodyPr/>
            <a:lstStyle/>
            <a:p>
              <a:endParaRPr lang="de-DE">
                <a:cs typeface="Arial" pitchFamily="34" charset="0"/>
              </a:endParaRPr>
            </a:p>
          </p:txBody>
        </p:sp>
        <p:sp>
          <p:nvSpPr>
            <p:cNvPr id="44043" name="Rechteck 5"/>
            <p:cNvSpPr>
              <a:spLocks noChangeArrowheads="1"/>
            </p:cNvSpPr>
            <p:nvPr/>
          </p:nvSpPr>
          <p:spPr bwMode="auto">
            <a:xfrm>
              <a:off x="1571605" y="4000505"/>
              <a:ext cx="6929487" cy="769441"/>
            </a:xfrm>
            <a:prstGeom prst="rect">
              <a:avLst/>
            </a:prstGeom>
            <a:noFill/>
            <a:ln w="9525">
              <a:noFill/>
              <a:miter lim="800000"/>
              <a:headEnd/>
              <a:tailEnd/>
            </a:ln>
          </p:spPr>
          <p:txBody>
            <a:bodyPr wrap="square">
              <a:spAutoFit/>
            </a:bodyPr>
            <a:lstStyle/>
            <a:p>
              <a:r>
                <a:rPr lang="de-DE" sz="1600" b="1" dirty="0" smtClean="0">
                  <a:cs typeface="Arial" pitchFamily="34" charset="0"/>
                </a:rPr>
                <a:t>1946/47</a:t>
              </a:r>
              <a:r>
                <a:rPr lang="de-DE" sz="1400" dirty="0" smtClean="0">
                  <a:cs typeface="Arial" pitchFamily="34" charset="0"/>
                </a:rPr>
                <a:t>:  Durch das </a:t>
              </a:r>
              <a:r>
                <a:rPr lang="de-DE" sz="1400" b="1" dirty="0" smtClean="0">
                  <a:cs typeface="Arial" pitchFamily="34" charset="0"/>
                </a:rPr>
                <a:t>Kontrollratsgesetz </a:t>
              </a:r>
              <a:r>
                <a:rPr lang="de-DE" sz="1400" b="1" dirty="0" err="1" smtClean="0">
                  <a:cs typeface="Arial" pitchFamily="34" charset="0"/>
                </a:rPr>
                <a:t>No</a:t>
              </a:r>
              <a:r>
                <a:rPr lang="de-DE" sz="1400" b="1" dirty="0" smtClean="0">
                  <a:cs typeface="Arial" pitchFamily="34" charset="0"/>
                </a:rPr>
                <a:t>. 22 </a:t>
              </a:r>
              <a:r>
                <a:rPr lang="de-DE" sz="1400" dirty="0" smtClean="0">
                  <a:cs typeface="Arial" pitchFamily="34" charset="0"/>
                </a:rPr>
                <a:t>wurde die Bildung von Betriebsräten nach </a:t>
              </a:r>
            </a:p>
            <a:p>
              <a:r>
                <a:rPr lang="de-DE" sz="1400" dirty="0" smtClean="0">
                  <a:cs typeface="Arial" pitchFamily="34" charset="0"/>
                </a:rPr>
                <a:t>                     dem Weimarer Modell erlaubt.  In verschiedenen Länderverfassungen wurden</a:t>
              </a:r>
            </a:p>
            <a:p>
              <a:r>
                <a:rPr lang="de-DE" sz="1400" dirty="0" smtClean="0">
                  <a:cs typeface="Arial" pitchFamily="34" charset="0"/>
                </a:rPr>
                <a:t>                    </a:t>
              </a:r>
              <a:r>
                <a:rPr lang="de-DE" sz="1400" b="1" dirty="0" smtClean="0">
                  <a:cs typeface="Arial" pitchFamily="34" charset="0"/>
                </a:rPr>
                <a:t> Mitbestimmungsregelungen </a:t>
              </a:r>
              <a:r>
                <a:rPr lang="de-DE" sz="1400" dirty="0" smtClean="0">
                  <a:cs typeface="Arial" pitchFamily="34" charset="0"/>
                </a:rPr>
                <a:t>vorgesehen</a:t>
              </a:r>
              <a:endParaRPr lang="de-DE" sz="1400" dirty="0">
                <a:cs typeface="Arial" pitchFamily="34" charset="0"/>
              </a:endParaRPr>
            </a:p>
          </p:txBody>
        </p:sp>
      </p:grpSp>
      <p:sp>
        <p:nvSpPr>
          <p:cNvPr id="20" name="Rechteck 19"/>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8" name="Rechteck 17"/>
          <p:cNvSpPr/>
          <p:nvPr/>
        </p:nvSpPr>
        <p:spPr>
          <a:xfrm>
            <a:off x="785786" y="3571876"/>
            <a:ext cx="7929618" cy="357190"/>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19" name="Rechteck 1"/>
          <p:cNvSpPr>
            <a:spLocks noChangeArrowheads="1"/>
          </p:cNvSpPr>
          <p:nvPr/>
        </p:nvSpPr>
        <p:spPr bwMode="auto">
          <a:xfrm>
            <a:off x="1643042" y="3571876"/>
            <a:ext cx="6840538" cy="338554"/>
          </a:xfrm>
          <a:prstGeom prst="rect">
            <a:avLst/>
          </a:prstGeom>
          <a:noFill/>
          <a:ln w="9525">
            <a:noFill/>
            <a:miter lim="800000"/>
            <a:headEnd/>
            <a:tailEnd/>
          </a:ln>
        </p:spPr>
        <p:txBody>
          <a:bodyPr>
            <a:spAutoFit/>
          </a:bodyPr>
          <a:lstStyle/>
          <a:p>
            <a:r>
              <a:rPr lang="de-DE" sz="1600" b="1" dirty="0" smtClean="0">
                <a:cs typeface="Arial" pitchFamily="34" charset="0"/>
              </a:rPr>
              <a:t>                 Mitbestimmung in der Bundesrepublik Deutschland </a:t>
            </a:r>
            <a:endParaRPr lang="de-DE" sz="1600" b="1" dirty="0">
              <a:cs typeface="Arial" pitchFamily="34" charset="0"/>
            </a:endParaRPr>
          </a:p>
        </p:txBody>
      </p:sp>
      <p:pic>
        <p:nvPicPr>
          <p:cNvPr id="25" name="Picture 16"/>
          <p:cNvPicPr>
            <a:picLocks noChangeAspect="1" noChangeArrowheads="1"/>
          </p:cNvPicPr>
          <p:nvPr/>
        </p:nvPicPr>
        <p:blipFill>
          <a:blip r:embed="rId3"/>
          <a:srcRect/>
          <a:stretch>
            <a:fillRect/>
          </a:stretch>
        </p:blipFill>
        <p:spPr bwMode="auto">
          <a:xfrm>
            <a:off x="1000100" y="3286124"/>
            <a:ext cx="642938" cy="83661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6" name="Rechteck 2"/>
          <p:cNvSpPr>
            <a:spLocks noChangeArrowheads="1"/>
          </p:cNvSpPr>
          <p:nvPr/>
        </p:nvSpPr>
        <p:spPr bwMode="auto">
          <a:xfrm>
            <a:off x="1928794" y="3071810"/>
            <a:ext cx="6215106" cy="338138"/>
          </a:xfrm>
          <a:prstGeom prst="rect">
            <a:avLst/>
          </a:prstGeom>
          <a:noFill/>
          <a:ln w="9525">
            <a:noFill/>
            <a:miter lim="800000"/>
            <a:headEnd/>
            <a:tailEnd/>
          </a:ln>
        </p:spPr>
        <p:txBody>
          <a:bodyPr wrap="square">
            <a:spAutoFit/>
          </a:bodyPr>
          <a:lstStyle/>
          <a:p>
            <a:r>
              <a:rPr lang="de-DE" sz="1600" b="1" dirty="0">
                <a:cs typeface="Arial" pitchFamily="34" charset="0"/>
              </a:rPr>
              <a:t>1945</a:t>
            </a:r>
            <a:r>
              <a:rPr lang="de-DE" sz="1400" dirty="0">
                <a:cs typeface="Arial" pitchFamily="34" charset="0"/>
              </a:rPr>
              <a:t>:  Nach dem Zusammenbruch erfolgte eine Neuordnung der Wirtschaft</a:t>
            </a:r>
          </a:p>
        </p:txBody>
      </p:sp>
      <p:grpSp>
        <p:nvGrpSpPr>
          <p:cNvPr id="3" name="Gruppieren 15"/>
          <p:cNvGrpSpPr>
            <a:grpSpLocks/>
          </p:cNvGrpSpPr>
          <p:nvPr/>
        </p:nvGrpSpPr>
        <p:grpSpPr bwMode="auto">
          <a:xfrm>
            <a:off x="1857356" y="5000636"/>
            <a:ext cx="6858048" cy="785812"/>
            <a:chOff x="1857356" y="4857760"/>
            <a:chExt cx="6858048" cy="785812"/>
          </a:xfrm>
        </p:grpSpPr>
        <p:sp>
          <p:nvSpPr>
            <p:cNvPr id="28" name="Rechteck 21"/>
            <p:cNvSpPr>
              <a:spLocks noChangeArrowheads="1"/>
            </p:cNvSpPr>
            <p:nvPr/>
          </p:nvSpPr>
          <p:spPr bwMode="auto">
            <a:xfrm>
              <a:off x="2143108" y="4857760"/>
              <a:ext cx="6572296" cy="785812"/>
            </a:xfrm>
            <a:prstGeom prst="rect">
              <a:avLst/>
            </a:prstGeom>
            <a:solidFill>
              <a:schemeClr val="bg1">
                <a:lumMod val="95000"/>
              </a:schemeClr>
            </a:solidFill>
            <a:ln w="9525" algn="ctr">
              <a:noFill/>
              <a:round/>
              <a:headEnd/>
              <a:tailEnd/>
            </a:ln>
          </p:spPr>
          <p:txBody>
            <a:bodyPr/>
            <a:lstStyle/>
            <a:p>
              <a:endParaRPr lang="de-DE">
                <a:cs typeface="Arial" pitchFamily="34" charset="0"/>
              </a:endParaRPr>
            </a:p>
          </p:txBody>
        </p:sp>
        <p:sp>
          <p:nvSpPr>
            <p:cNvPr id="29" name="Rechteck 2"/>
            <p:cNvSpPr>
              <a:spLocks noChangeArrowheads="1"/>
            </p:cNvSpPr>
            <p:nvPr/>
          </p:nvSpPr>
          <p:spPr bwMode="auto">
            <a:xfrm>
              <a:off x="1857356" y="4857760"/>
              <a:ext cx="6500858" cy="769441"/>
            </a:xfrm>
            <a:prstGeom prst="rect">
              <a:avLst/>
            </a:prstGeom>
            <a:noFill/>
            <a:ln w="9525">
              <a:noFill/>
              <a:miter lim="800000"/>
              <a:headEnd/>
              <a:tailEnd/>
            </a:ln>
          </p:spPr>
          <p:txBody>
            <a:bodyPr wrap="square">
              <a:spAutoFit/>
            </a:bodyPr>
            <a:lstStyle/>
            <a:p>
              <a:r>
                <a:rPr lang="de-DE" sz="1600" b="1" dirty="0">
                  <a:cs typeface="Arial" pitchFamily="34" charset="0"/>
                </a:rPr>
                <a:t>1951</a:t>
              </a:r>
              <a:r>
                <a:rPr lang="de-DE" sz="1600" dirty="0">
                  <a:cs typeface="Arial" pitchFamily="34" charset="0"/>
                </a:rPr>
                <a:t>:  </a:t>
              </a:r>
              <a:r>
                <a:rPr lang="de-DE" sz="1400" dirty="0">
                  <a:cs typeface="Arial" pitchFamily="34" charset="0"/>
                </a:rPr>
                <a:t>Durch das </a:t>
              </a:r>
              <a:r>
                <a:rPr lang="de-DE" sz="1400" b="1" dirty="0">
                  <a:solidFill>
                    <a:srgbClr val="C00000"/>
                  </a:solidFill>
                  <a:cs typeface="Arial" pitchFamily="34" charset="0"/>
                </a:rPr>
                <a:t>Mitbestimmungsgesetz in der Montanindustrie </a:t>
              </a:r>
              <a:r>
                <a:rPr lang="de-DE" sz="1400" dirty="0" smtClean="0">
                  <a:cs typeface="Arial" pitchFamily="34" charset="0"/>
                </a:rPr>
                <a:t>kam erstmals die</a:t>
              </a:r>
            </a:p>
            <a:p>
              <a:r>
                <a:rPr lang="de-DE" sz="1400" dirty="0" smtClean="0">
                  <a:cs typeface="Arial" pitchFamily="34" charset="0"/>
                </a:rPr>
                <a:t>              </a:t>
              </a:r>
              <a:r>
                <a:rPr lang="de-DE" sz="1400" b="1" dirty="0" smtClean="0">
                  <a:cs typeface="Arial" pitchFamily="34" charset="0"/>
                </a:rPr>
                <a:t>Mitbestimmung auf der Unternehmensebene </a:t>
              </a:r>
              <a:r>
                <a:rPr lang="de-DE" sz="1400" dirty="0" smtClean="0">
                  <a:cs typeface="Arial" pitchFamily="34" charset="0"/>
                </a:rPr>
                <a:t>hinzu. Betriebe </a:t>
              </a:r>
              <a:r>
                <a:rPr lang="de-DE" sz="1400" dirty="0">
                  <a:cs typeface="Arial" pitchFamily="34" charset="0"/>
                </a:rPr>
                <a:t>mit mehr als </a:t>
              </a:r>
              <a:endParaRPr lang="de-DE" sz="1400" dirty="0" smtClean="0">
                <a:cs typeface="Arial" pitchFamily="34" charset="0"/>
              </a:endParaRPr>
            </a:p>
            <a:p>
              <a:r>
                <a:rPr lang="de-DE" sz="1400" b="1" dirty="0" smtClean="0">
                  <a:cs typeface="Arial" pitchFamily="34" charset="0"/>
                </a:rPr>
                <a:t>              1000 </a:t>
              </a:r>
              <a:r>
                <a:rPr lang="de-DE" sz="1400" b="1" dirty="0">
                  <a:cs typeface="Arial" pitchFamily="34" charset="0"/>
                </a:rPr>
                <a:t>Mitarbeitern </a:t>
              </a:r>
              <a:r>
                <a:rPr lang="de-DE" sz="1400" dirty="0">
                  <a:cs typeface="Arial" pitchFamily="34" charset="0"/>
                </a:rPr>
                <a:t>haben einen Aufsichtsrat zu besetzen.</a:t>
              </a:r>
            </a:p>
          </p:txBody>
        </p:sp>
      </p:grpSp>
      <p:sp>
        <p:nvSpPr>
          <p:cNvPr id="30" name="Rechteck 21"/>
          <p:cNvSpPr>
            <a:spLocks noChangeArrowheads="1"/>
          </p:cNvSpPr>
          <p:nvPr/>
        </p:nvSpPr>
        <p:spPr bwMode="auto">
          <a:xfrm>
            <a:off x="2143108" y="5929330"/>
            <a:ext cx="6572296" cy="566164"/>
          </a:xfrm>
          <a:prstGeom prst="rect">
            <a:avLst/>
          </a:prstGeom>
          <a:solidFill>
            <a:schemeClr val="bg1">
              <a:lumMod val="95000"/>
            </a:schemeClr>
          </a:solidFill>
          <a:ln w="9525" algn="ctr">
            <a:noFill/>
            <a:round/>
            <a:headEnd/>
            <a:tailEnd/>
          </a:ln>
        </p:spPr>
        <p:txBody>
          <a:bodyPr/>
          <a:lstStyle/>
          <a:p>
            <a:endParaRPr lang="de-DE">
              <a:latin typeface="Arial" pitchFamily="34" charset="0"/>
              <a:cs typeface="Arial" pitchFamily="34" charset="0"/>
            </a:endParaRPr>
          </a:p>
        </p:txBody>
      </p:sp>
      <p:sp>
        <p:nvSpPr>
          <p:cNvPr id="31" name="Rechteck 2"/>
          <p:cNvSpPr>
            <a:spLocks noChangeArrowheads="1"/>
          </p:cNvSpPr>
          <p:nvPr/>
        </p:nvSpPr>
        <p:spPr bwMode="auto">
          <a:xfrm>
            <a:off x="1857356" y="5929330"/>
            <a:ext cx="7031038" cy="553998"/>
          </a:xfrm>
          <a:prstGeom prst="rect">
            <a:avLst/>
          </a:prstGeom>
          <a:noFill/>
          <a:ln w="9525">
            <a:noFill/>
            <a:miter lim="800000"/>
            <a:headEnd/>
            <a:tailEnd/>
          </a:ln>
        </p:spPr>
        <p:txBody>
          <a:bodyPr>
            <a:spAutoFit/>
          </a:bodyPr>
          <a:lstStyle/>
          <a:p>
            <a:r>
              <a:rPr lang="de-DE" sz="1600" b="1" dirty="0">
                <a:cs typeface="Arial" pitchFamily="34" charset="0"/>
              </a:rPr>
              <a:t>1952</a:t>
            </a:r>
            <a:r>
              <a:rPr lang="de-DE" sz="1600" dirty="0">
                <a:cs typeface="Arial" pitchFamily="34" charset="0"/>
              </a:rPr>
              <a:t>:  </a:t>
            </a:r>
            <a:r>
              <a:rPr lang="de-DE" sz="1400" dirty="0" smtClean="0">
                <a:cs typeface="Arial" pitchFamily="34" charset="0"/>
              </a:rPr>
              <a:t>Das </a:t>
            </a:r>
            <a:r>
              <a:rPr lang="de-DE" sz="1400" b="1" dirty="0">
                <a:cs typeface="Arial" pitchFamily="34" charset="0"/>
              </a:rPr>
              <a:t>Betriebsverfassungsgesetz</a:t>
            </a:r>
            <a:r>
              <a:rPr lang="de-DE" sz="1400" dirty="0">
                <a:cs typeface="Arial" pitchFamily="34" charset="0"/>
              </a:rPr>
              <a:t> regelt die Mitwirkung und Mitbestimmung</a:t>
            </a:r>
          </a:p>
          <a:p>
            <a:r>
              <a:rPr lang="de-DE" sz="1400" dirty="0">
                <a:cs typeface="Arial" pitchFamily="34" charset="0"/>
              </a:rPr>
              <a:t>             </a:t>
            </a:r>
            <a:r>
              <a:rPr lang="de-DE" sz="1400" dirty="0" smtClean="0">
                <a:cs typeface="Arial" pitchFamily="34" charset="0"/>
              </a:rPr>
              <a:t>  der </a:t>
            </a:r>
            <a:r>
              <a:rPr lang="de-DE" sz="1400" dirty="0">
                <a:cs typeface="Arial" pitchFamily="34" charset="0"/>
              </a:rPr>
              <a:t>Arbeitnehmer.</a:t>
            </a:r>
          </a:p>
        </p:txBody>
      </p:sp>
      <p:sp>
        <p:nvSpPr>
          <p:cNvPr id="23" name="Rechteck 22"/>
          <p:cNvSpPr/>
          <p:nvPr/>
        </p:nvSpPr>
        <p:spPr bwMode="auto">
          <a:xfrm>
            <a:off x="2214546" y="1214422"/>
            <a:ext cx="6500858" cy="100013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24" name="Rechteck 18"/>
          <p:cNvSpPr>
            <a:spLocks noChangeArrowheads="1"/>
          </p:cNvSpPr>
          <p:nvPr/>
        </p:nvSpPr>
        <p:spPr bwMode="auto">
          <a:xfrm>
            <a:off x="2500298" y="642918"/>
            <a:ext cx="6143668" cy="523220"/>
          </a:xfrm>
          <a:prstGeom prst="rect">
            <a:avLst/>
          </a:prstGeom>
          <a:noFill/>
          <a:ln w="9525">
            <a:noFill/>
            <a:miter lim="800000"/>
            <a:headEnd/>
            <a:tailEnd/>
          </a:ln>
        </p:spPr>
        <p:txBody>
          <a:bodyPr wrap="square">
            <a:spAutoFit/>
          </a:bodyPr>
          <a:lstStyle/>
          <a:p>
            <a:r>
              <a:rPr lang="de-DE" sz="1400" b="1" i="1" dirty="0" smtClean="0">
                <a:cs typeface="Arial" pitchFamily="34" charset="0"/>
              </a:rPr>
              <a:t>Erst in der Weimarer Republik </a:t>
            </a:r>
          </a:p>
          <a:p>
            <a:r>
              <a:rPr lang="de-DE" sz="1400" b="1" i="1" dirty="0" smtClean="0">
                <a:cs typeface="Arial" pitchFamily="34" charset="0"/>
              </a:rPr>
              <a:t>konnte das </a:t>
            </a:r>
            <a:r>
              <a:rPr lang="de-DE" sz="1400" b="1" i="1" dirty="0" smtClean="0">
                <a:solidFill>
                  <a:srgbClr val="C00000"/>
                </a:solidFill>
                <a:cs typeface="Arial" pitchFamily="34" charset="0"/>
              </a:rPr>
              <a:t>Mitbestimmungsrecht in der Verfassung </a:t>
            </a:r>
            <a:r>
              <a:rPr lang="de-DE" sz="1400" b="1" i="1" dirty="0" smtClean="0">
                <a:cs typeface="Arial" pitchFamily="34" charset="0"/>
              </a:rPr>
              <a:t>festgeschrieben werden</a:t>
            </a:r>
            <a:endParaRPr lang="de-DE" sz="1400" b="1" i="1" dirty="0">
              <a:cs typeface="Arial" pitchFamily="34" charset="0"/>
            </a:endParaRPr>
          </a:p>
        </p:txBody>
      </p:sp>
      <p:sp>
        <p:nvSpPr>
          <p:cNvPr id="27" name="Rechteck 1"/>
          <p:cNvSpPr>
            <a:spLocks noChangeArrowheads="1"/>
          </p:cNvSpPr>
          <p:nvPr/>
        </p:nvSpPr>
        <p:spPr bwMode="auto">
          <a:xfrm>
            <a:off x="2500298" y="1500174"/>
            <a:ext cx="6429420" cy="646331"/>
          </a:xfrm>
          <a:prstGeom prst="rect">
            <a:avLst/>
          </a:prstGeom>
          <a:noFill/>
          <a:ln w="9525">
            <a:noFill/>
            <a:miter lim="800000"/>
            <a:headEnd/>
            <a:tailEnd/>
          </a:ln>
        </p:spPr>
        <p:txBody>
          <a:bodyPr wrap="square">
            <a:spAutoFit/>
          </a:bodyPr>
          <a:lstStyle/>
          <a:p>
            <a:r>
              <a:rPr lang="de-DE" sz="1200" b="1" dirty="0">
                <a:cs typeface="Arial" pitchFamily="34" charset="0"/>
              </a:rPr>
              <a:t>Für Betriebe mit mehr als 20 Beschäftigten war ein </a:t>
            </a:r>
            <a:r>
              <a:rPr lang="de-DE" sz="1200" b="1" dirty="0" smtClean="0">
                <a:cs typeface="Arial" pitchFamily="34" charset="0"/>
              </a:rPr>
              <a:t>Betriebsrat vorgesehen</a:t>
            </a:r>
            <a:r>
              <a:rPr lang="de-DE" sz="1200" b="1" dirty="0">
                <a:cs typeface="Arial" pitchFamily="34" charset="0"/>
              </a:rPr>
              <a:t>, dessen Aufgaben </a:t>
            </a:r>
            <a:endParaRPr lang="de-DE" sz="1200" b="1" dirty="0" smtClean="0">
              <a:cs typeface="Arial" pitchFamily="34" charset="0"/>
            </a:endParaRPr>
          </a:p>
          <a:p>
            <a:r>
              <a:rPr lang="de-DE" sz="1200" b="1" dirty="0" smtClean="0">
                <a:cs typeface="Arial" pitchFamily="34" charset="0"/>
              </a:rPr>
              <a:t>darin </a:t>
            </a:r>
            <a:r>
              <a:rPr lang="de-DE" sz="1200" b="1" dirty="0">
                <a:cs typeface="Arial" pitchFamily="34" charset="0"/>
              </a:rPr>
              <a:t>liegen sollte, die sozialen </a:t>
            </a:r>
            <a:r>
              <a:rPr lang="de-DE" sz="1200" b="1" dirty="0" smtClean="0">
                <a:cs typeface="Arial" pitchFamily="34" charset="0"/>
              </a:rPr>
              <a:t>und </a:t>
            </a:r>
            <a:r>
              <a:rPr lang="de-DE" sz="1200" b="1" dirty="0">
                <a:cs typeface="Arial" pitchFamily="34" charset="0"/>
              </a:rPr>
              <a:t>wirtschaftlichen Interessen der Arbeitnehmer </a:t>
            </a:r>
            <a:r>
              <a:rPr lang="de-DE" sz="1200" b="1" dirty="0" smtClean="0">
                <a:cs typeface="Arial" pitchFamily="34" charset="0"/>
              </a:rPr>
              <a:t>zu </a:t>
            </a:r>
            <a:r>
              <a:rPr lang="de-DE" sz="1200" b="1" dirty="0">
                <a:cs typeface="Arial" pitchFamily="34" charset="0"/>
              </a:rPr>
              <a:t>vertreten </a:t>
            </a:r>
            <a:endParaRPr lang="de-DE" sz="1200" b="1" dirty="0" smtClean="0">
              <a:cs typeface="Arial" pitchFamily="34" charset="0"/>
            </a:endParaRPr>
          </a:p>
          <a:p>
            <a:r>
              <a:rPr lang="de-DE" sz="1200" b="1" dirty="0" smtClean="0">
                <a:cs typeface="Arial" pitchFamily="34" charset="0"/>
              </a:rPr>
              <a:t>und </a:t>
            </a:r>
            <a:r>
              <a:rPr lang="de-DE" sz="1200" b="1" dirty="0">
                <a:cs typeface="Arial" pitchFamily="34" charset="0"/>
              </a:rPr>
              <a:t>Einfluss </a:t>
            </a:r>
            <a:r>
              <a:rPr lang="de-DE" sz="1200" b="1" dirty="0" smtClean="0">
                <a:cs typeface="Arial" pitchFamily="34" charset="0"/>
              </a:rPr>
              <a:t>auf </a:t>
            </a:r>
            <a:r>
              <a:rPr lang="de-DE" sz="1200" b="1" dirty="0">
                <a:cs typeface="Arial" pitchFamily="34" charset="0"/>
              </a:rPr>
              <a:t>die Betriebsleitung und -leistung </a:t>
            </a:r>
            <a:r>
              <a:rPr lang="de-DE" sz="1200" b="1" dirty="0" smtClean="0">
                <a:cs typeface="Arial" pitchFamily="34" charset="0"/>
              </a:rPr>
              <a:t>zu </a:t>
            </a:r>
            <a:r>
              <a:rPr lang="de-DE" sz="1200" b="1" dirty="0">
                <a:cs typeface="Arial" pitchFamily="34" charset="0"/>
              </a:rPr>
              <a:t>nehmen.</a:t>
            </a:r>
          </a:p>
        </p:txBody>
      </p:sp>
      <p:sp>
        <p:nvSpPr>
          <p:cNvPr id="34" name="Rechteck 1"/>
          <p:cNvSpPr>
            <a:spLocks noChangeArrowheads="1"/>
          </p:cNvSpPr>
          <p:nvPr/>
        </p:nvSpPr>
        <p:spPr bwMode="auto">
          <a:xfrm>
            <a:off x="1928794" y="1214422"/>
            <a:ext cx="4714875" cy="338554"/>
          </a:xfrm>
          <a:prstGeom prst="rect">
            <a:avLst/>
          </a:prstGeom>
          <a:noFill/>
          <a:ln>
            <a:noFill/>
          </a:ln>
          <a:effectLst/>
          <a:extLst/>
        </p:spPr>
        <p:txBody>
          <a:bodyPr>
            <a:spAutoFit/>
          </a:bodyPr>
          <a:lstStyle/>
          <a:p>
            <a:pPr>
              <a:defRPr/>
            </a:pPr>
            <a:r>
              <a:rPr lang="de-DE" sz="1600" b="1" dirty="0" smtClean="0">
                <a:cs typeface="Arial" pitchFamily="34" charset="0"/>
              </a:rPr>
              <a:t>1920</a:t>
            </a:r>
            <a:r>
              <a:rPr lang="de-DE" sz="1400" b="1" dirty="0" smtClean="0">
                <a:cs typeface="Arial" pitchFamily="34" charset="0"/>
              </a:rPr>
              <a:t>:   wurde das </a:t>
            </a:r>
            <a:r>
              <a:rPr lang="de-DE" sz="1400" b="1" dirty="0" smtClean="0">
                <a:solidFill>
                  <a:srgbClr val="C00000"/>
                </a:solidFill>
                <a:cs typeface="Arial" pitchFamily="34" charset="0"/>
              </a:rPr>
              <a:t>Betriebsrätegesetz</a:t>
            </a:r>
            <a:r>
              <a:rPr lang="de-DE" sz="1400" b="1" dirty="0" smtClean="0">
                <a:cs typeface="Arial" pitchFamily="34" charset="0"/>
              </a:rPr>
              <a:t> verabschiedet</a:t>
            </a:r>
            <a:r>
              <a:rPr lang="de-DE" sz="1400" b="1" dirty="0">
                <a:cs typeface="Arial" pitchFamily="34" charset="0"/>
              </a:rPr>
              <a:t>. </a:t>
            </a:r>
          </a:p>
        </p:txBody>
      </p:sp>
      <p:pic>
        <p:nvPicPr>
          <p:cNvPr id="35" name="Picture 13"/>
          <p:cNvPicPr>
            <a:picLocks noChangeAspect="1" noChangeArrowheads="1"/>
          </p:cNvPicPr>
          <p:nvPr/>
        </p:nvPicPr>
        <p:blipFill>
          <a:blip r:embed="rId4" cstate="print"/>
          <a:srcRect/>
          <a:stretch>
            <a:fillRect/>
          </a:stretch>
        </p:blipFill>
        <p:spPr bwMode="auto">
          <a:xfrm>
            <a:off x="1071538" y="1071546"/>
            <a:ext cx="571504" cy="71438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0-#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55"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strVal val="#ppt_w*0.70"/>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Effect transition="in" filter="fade">
                                      <p:cBhvr>
                                        <p:cTn id="20" dur="1000"/>
                                        <p:tgtEl>
                                          <p:spTgt spid="2"/>
                                        </p:tgtEl>
                                      </p:cBhvr>
                                    </p:animEffect>
                                  </p:childTnLst>
                                </p:cTn>
                              </p:par>
                            </p:childTnLst>
                          </p:cTn>
                        </p:par>
                        <p:par>
                          <p:cTn id="21" fill="hold">
                            <p:stCondLst>
                              <p:cond delay="2500"/>
                            </p:stCondLst>
                            <p:childTnLst>
                              <p:par>
                                <p:cTn id="22" presetID="55"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0.70"/>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eck 25"/>
          <p:cNvSpPr/>
          <p:nvPr/>
        </p:nvSpPr>
        <p:spPr bwMode="auto">
          <a:xfrm>
            <a:off x="0" y="0"/>
            <a:ext cx="1714480"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22" name="Rechteck 21"/>
          <p:cNvSpPr>
            <a:spLocks noChangeArrowheads="1"/>
          </p:cNvSpPr>
          <p:nvPr/>
        </p:nvSpPr>
        <p:spPr bwMode="auto">
          <a:xfrm>
            <a:off x="1714480" y="4857760"/>
            <a:ext cx="6929486" cy="1000132"/>
          </a:xfrm>
          <a:prstGeom prst="rect">
            <a:avLst/>
          </a:prstGeom>
          <a:solidFill>
            <a:schemeClr val="bg1">
              <a:lumMod val="95000"/>
            </a:schemeClr>
          </a:solidFill>
          <a:ln w="9525" algn="ctr">
            <a:noFill/>
            <a:round/>
            <a:headEnd/>
            <a:tailEnd/>
          </a:ln>
        </p:spPr>
        <p:txBody>
          <a:bodyPr/>
          <a:lstStyle/>
          <a:p>
            <a:endParaRPr lang="de-DE">
              <a:latin typeface="Arial" pitchFamily="34" charset="0"/>
              <a:cs typeface="Arial" pitchFamily="34" charset="0"/>
            </a:endParaRPr>
          </a:p>
        </p:txBody>
      </p:sp>
      <p:sp>
        <p:nvSpPr>
          <p:cNvPr id="20" name="Rechteck 21"/>
          <p:cNvSpPr>
            <a:spLocks noChangeArrowheads="1"/>
          </p:cNvSpPr>
          <p:nvPr/>
        </p:nvSpPr>
        <p:spPr bwMode="auto">
          <a:xfrm>
            <a:off x="1714480" y="4000504"/>
            <a:ext cx="6929486" cy="785818"/>
          </a:xfrm>
          <a:prstGeom prst="rect">
            <a:avLst/>
          </a:prstGeom>
          <a:solidFill>
            <a:schemeClr val="bg1">
              <a:lumMod val="95000"/>
            </a:schemeClr>
          </a:solidFill>
          <a:ln w="9525" algn="ctr">
            <a:noFill/>
            <a:round/>
            <a:headEnd/>
            <a:tailEnd/>
          </a:ln>
        </p:spPr>
        <p:txBody>
          <a:bodyPr/>
          <a:lstStyle/>
          <a:p>
            <a:endParaRPr lang="de-DE">
              <a:latin typeface="Arial" pitchFamily="34" charset="0"/>
              <a:cs typeface="Arial" pitchFamily="34" charset="0"/>
            </a:endParaRPr>
          </a:p>
        </p:txBody>
      </p:sp>
      <p:sp>
        <p:nvSpPr>
          <p:cNvPr id="18" name="Rechteck 21"/>
          <p:cNvSpPr>
            <a:spLocks noChangeArrowheads="1"/>
          </p:cNvSpPr>
          <p:nvPr/>
        </p:nvSpPr>
        <p:spPr bwMode="auto">
          <a:xfrm>
            <a:off x="1703347" y="2214554"/>
            <a:ext cx="6929454" cy="1357322"/>
          </a:xfrm>
          <a:prstGeom prst="rect">
            <a:avLst/>
          </a:prstGeom>
          <a:solidFill>
            <a:schemeClr val="bg1">
              <a:lumMod val="95000"/>
            </a:schemeClr>
          </a:solidFill>
          <a:ln w="9525" algn="ctr">
            <a:noFill/>
            <a:round/>
            <a:headEnd/>
            <a:tailEnd/>
          </a:ln>
        </p:spPr>
        <p:txBody>
          <a:bodyPr/>
          <a:lstStyle/>
          <a:p>
            <a:endParaRPr lang="de-DE">
              <a:latin typeface="Arial" pitchFamily="34" charset="0"/>
              <a:cs typeface="Arial" pitchFamily="34" charset="0"/>
            </a:endParaRPr>
          </a:p>
        </p:txBody>
      </p:sp>
      <p:sp>
        <p:nvSpPr>
          <p:cNvPr id="12" name="Rechteck 1"/>
          <p:cNvSpPr>
            <a:spLocks noChangeArrowheads="1"/>
          </p:cNvSpPr>
          <p:nvPr/>
        </p:nvSpPr>
        <p:spPr bwMode="auto">
          <a:xfrm>
            <a:off x="1357290" y="3571876"/>
            <a:ext cx="7215238" cy="276999"/>
          </a:xfrm>
          <a:prstGeom prst="rect">
            <a:avLst/>
          </a:prstGeom>
          <a:noFill/>
          <a:ln w="9525">
            <a:noFill/>
            <a:miter lim="800000"/>
            <a:headEnd/>
            <a:tailEnd/>
          </a:ln>
        </p:spPr>
        <p:txBody>
          <a:bodyPr wrap="square">
            <a:spAutoFit/>
          </a:bodyPr>
          <a:lstStyle/>
          <a:p>
            <a:r>
              <a:rPr lang="de-DE" sz="1200" b="1" i="1" dirty="0" smtClean="0">
                <a:cs typeface="Arial" pitchFamily="34" charset="0"/>
              </a:rPr>
              <a:t>Das Bundesverfassungsgericht hat mit </a:t>
            </a:r>
            <a:r>
              <a:rPr lang="de-DE" sz="1200" b="1" i="1" dirty="0">
                <a:cs typeface="Arial" pitchFamily="34" charset="0"/>
              </a:rPr>
              <a:t>Urteil </a:t>
            </a:r>
            <a:r>
              <a:rPr lang="de-DE" sz="1200" b="1" i="1" dirty="0" smtClean="0">
                <a:cs typeface="Arial" pitchFamily="34" charset="0"/>
              </a:rPr>
              <a:t>vom 1.März </a:t>
            </a:r>
            <a:r>
              <a:rPr lang="de-DE" sz="1200" b="1" i="1" dirty="0">
                <a:solidFill>
                  <a:srgbClr val="C00000"/>
                </a:solidFill>
                <a:cs typeface="Arial" pitchFamily="34" charset="0"/>
              </a:rPr>
              <a:t>1979 </a:t>
            </a:r>
            <a:r>
              <a:rPr lang="de-DE" sz="1200" b="1" i="1" dirty="0" smtClean="0">
                <a:cs typeface="Arial" pitchFamily="34" charset="0"/>
              </a:rPr>
              <a:t>die Unternehmensmitbestimmung </a:t>
            </a:r>
            <a:r>
              <a:rPr lang="de-DE" sz="1200" b="1" i="1" dirty="0">
                <a:cs typeface="Arial" pitchFamily="34" charset="0"/>
              </a:rPr>
              <a:t>bestätigt</a:t>
            </a:r>
          </a:p>
        </p:txBody>
      </p:sp>
      <p:sp>
        <p:nvSpPr>
          <p:cNvPr id="13" name="Rechteck 1"/>
          <p:cNvSpPr>
            <a:spLocks noChangeArrowheads="1"/>
          </p:cNvSpPr>
          <p:nvPr/>
        </p:nvSpPr>
        <p:spPr bwMode="auto">
          <a:xfrm>
            <a:off x="1357290" y="2214554"/>
            <a:ext cx="7204073" cy="1323439"/>
          </a:xfrm>
          <a:prstGeom prst="rect">
            <a:avLst/>
          </a:prstGeom>
          <a:noFill/>
          <a:ln w="9525">
            <a:noFill/>
            <a:miter lim="800000"/>
            <a:headEnd/>
            <a:tailEnd/>
          </a:ln>
        </p:spPr>
        <p:txBody>
          <a:bodyPr wrap="square">
            <a:spAutoFit/>
          </a:bodyPr>
          <a:lstStyle/>
          <a:p>
            <a:r>
              <a:rPr lang="de-DE" sz="1600" b="1" dirty="0" smtClean="0">
                <a:cs typeface="Arial" pitchFamily="34" charset="0"/>
              </a:rPr>
              <a:t>1976</a:t>
            </a:r>
            <a:r>
              <a:rPr lang="de-DE" sz="1400" dirty="0">
                <a:cs typeface="Arial" pitchFamily="34" charset="0"/>
              </a:rPr>
              <a:t>:   Das Mitbestimmungsgesetz führt die </a:t>
            </a:r>
            <a:r>
              <a:rPr lang="de-DE" sz="1400" b="1" dirty="0">
                <a:solidFill>
                  <a:srgbClr val="C00000"/>
                </a:solidFill>
                <a:cs typeface="Arial" pitchFamily="34" charset="0"/>
              </a:rPr>
              <a:t>Unternehmensmitbestimmung</a:t>
            </a:r>
            <a:r>
              <a:rPr lang="de-DE" sz="1400" dirty="0">
                <a:cs typeface="Arial" pitchFamily="34" charset="0"/>
              </a:rPr>
              <a:t> außerhalb </a:t>
            </a:r>
            <a:r>
              <a:rPr lang="de-DE" sz="1400" dirty="0" smtClean="0">
                <a:cs typeface="Arial" pitchFamily="34" charset="0"/>
              </a:rPr>
              <a:t>der</a:t>
            </a:r>
          </a:p>
          <a:p>
            <a:r>
              <a:rPr lang="de-DE" sz="1400" dirty="0" smtClean="0">
                <a:cs typeface="Arial" pitchFamily="34" charset="0"/>
              </a:rPr>
              <a:t>               </a:t>
            </a:r>
            <a:r>
              <a:rPr lang="de-DE" sz="1400" dirty="0">
                <a:cs typeface="Arial" pitchFamily="34" charset="0"/>
              </a:rPr>
              <a:t>Montanindustrie für Kapitalgesellschaften mit </a:t>
            </a:r>
            <a:r>
              <a:rPr lang="de-DE" sz="1400" b="1" dirty="0">
                <a:cs typeface="Arial" pitchFamily="34" charset="0"/>
              </a:rPr>
              <a:t>mehr als 2000 </a:t>
            </a:r>
            <a:r>
              <a:rPr lang="de-DE" sz="1400" dirty="0">
                <a:cs typeface="Arial" pitchFamily="34" charset="0"/>
              </a:rPr>
              <a:t>Beschäftigten ein</a:t>
            </a:r>
            <a:r>
              <a:rPr lang="de-DE" sz="1400" dirty="0" smtClean="0">
                <a:cs typeface="Arial" pitchFamily="34" charset="0"/>
              </a:rPr>
              <a:t>.</a:t>
            </a:r>
          </a:p>
          <a:p>
            <a:endParaRPr lang="de-DE" sz="800" dirty="0">
              <a:cs typeface="Arial" pitchFamily="34" charset="0"/>
            </a:endParaRPr>
          </a:p>
          <a:p>
            <a:r>
              <a:rPr lang="de-DE" sz="1400" dirty="0">
                <a:cs typeface="Arial" pitchFamily="34" charset="0"/>
              </a:rPr>
              <a:t>             </a:t>
            </a:r>
            <a:r>
              <a:rPr lang="de-DE" sz="1400" dirty="0" smtClean="0">
                <a:cs typeface="Arial" pitchFamily="34" charset="0"/>
              </a:rPr>
              <a:t>  </a:t>
            </a:r>
            <a:r>
              <a:rPr lang="de-DE" sz="1400" b="1" dirty="0" smtClean="0">
                <a:cs typeface="Arial" pitchFamily="34" charset="0"/>
              </a:rPr>
              <a:t>Im </a:t>
            </a:r>
            <a:r>
              <a:rPr lang="de-DE" sz="1400" b="1" dirty="0">
                <a:cs typeface="Arial" pitchFamily="34" charset="0"/>
              </a:rPr>
              <a:t>Aufsichtsrat sind </a:t>
            </a:r>
            <a:r>
              <a:rPr lang="de-DE" sz="1400" b="1" dirty="0">
                <a:solidFill>
                  <a:srgbClr val="C00000"/>
                </a:solidFill>
                <a:cs typeface="Arial" pitchFamily="34" charset="0"/>
              </a:rPr>
              <a:t>gleich viel Arbeitnehmer </a:t>
            </a:r>
            <a:r>
              <a:rPr lang="de-DE" sz="1400" b="1" dirty="0">
                <a:cs typeface="Arial" pitchFamily="34" charset="0"/>
              </a:rPr>
              <a:t>wie Vertreter der </a:t>
            </a:r>
            <a:r>
              <a:rPr lang="de-DE" sz="1400" b="1" dirty="0" smtClean="0">
                <a:cs typeface="Arial" pitchFamily="34" charset="0"/>
              </a:rPr>
              <a:t>Anteilseigner,-  </a:t>
            </a:r>
            <a:r>
              <a:rPr lang="de-DE" sz="1400" dirty="0" smtClean="0">
                <a:cs typeface="Arial" pitchFamily="34" charset="0"/>
              </a:rPr>
              <a:t>auf </a:t>
            </a:r>
          </a:p>
          <a:p>
            <a:r>
              <a:rPr lang="de-DE" sz="1400" dirty="0" smtClean="0">
                <a:cs typeface="Arial" pitchFamily="34" charset="0"/>
              </a:rPr>
              <a:t>               Seiten der Arbeitnehmer soll </a:t>
            </a:r>
            <a:r>
              <a:rPr lang="de-DE" sz="1400" b="1" dirty="0" smtClean="0">
                <a:cs typeface="Arial" pitchFamily="34" charset="0"/>
              </a:rPr>
              <a:t>ein leitender Angestellter </a:t>
            </a:r>
            <a:r>
              <a:rPr lang="de-DE" sz="1400" dirty="0" smtClean="0">
                <a:cs typeface="Arial" pitchFamily="34" charset="0"/>
              </a:rPr>
              <a:t>vertreten sein. Im </a:t>
            </a:r>
            <a:r>
              <a:rPr lang="de-DE" sz="1400" dirty="0">
                <a:cs typeface="Arial" pitchFamily="34" charset="0"/>
              </a:rPr>
              <a:t>Konfliktfall </a:t>
            </a:r>
            <a:endParaRPr lang="de-DE" sz="1400" dirty="0" smtClean="0">
              <a:cs typeface="Arial" pitchFamily="34" charset="0"/>
            </a:endParaRPr>
          </a:p>
          <a:p>
            <a:r>
              <a:rPr lang="de-DE" sz="1400" dirty="0" smtClean="0">
                <a:cs typeface="Arial" pitchFamily="34" charset="0"/>
              </a:rPr>
              <a:t>               hat </a:t>
            </a:r>
            <a:r>
              <a:rPr lang="de-DE" sz="1400" dirty="0">
                <a:cs typeface="Arial" pitchFamily="34" charset="0"/>
              </a:rPr>
              <a:t>der </a:t>
            </a:r>
            <a:r>
              <a:rPr lang="de-DE" sz="1400" dirty="0" smtClean="0">
                <a:cs typeface="Arial" pitchFamily="34" charset="0"/>
              </a:rPr>
              <a:t>Aufsichtsratsvorsitzende </a:t>
            </a:r>
            <a:r>
              <a:rPr lang="de-DE" sz="1400" dirty="0">
                <a:cs typeface="Arial" pitchFamily="34" charset="0"/>
              </a:rPr>
              <a:t>eine </a:t>
            </a:r>
            <a:r>
              <a:rPr lang="de-DE" sz="1400" b="1" dirty="0">
                <a:cs typeface="Arial" pitchFamily="34" charset="0"/>
              </a:rPr>
              <a:t>doppelte </a:t>
            </a:r>
            <a:r>
              <a:rPr lang="de-DE" sz="1400" dirty="0">
                <a:cs typeface="Arial" pitchFamily="34" charset="0"/>
              </a:rPr>
              <a:t>Stimme.</a:t>
            </a:r>
          </a:p>
        </p:txBody>
      </p:sp>
      <p:sp>
        <p:nvSpPr>
          <p:cNvPr id="14" name="Rechteck 1"/>
          <p:cNvSpPr>
            <a:spLocks noChangeArrowheads="1"/>
          </p:cNvSpPr>
          <p:nvPr/>
        </p:nvSpPr>
        <p:spPr bwMode="auto">
          <a:xfrm>
            <a:off x="2500298" y="6072206"/>
            <a:ext cx="6000792" cy="369332"/>
          </a:xfrm>
          <a:prstGeom prst="rect">
            <a:avLst/>
          </a:prstGeom>
          <a:noFill/>
          <a:ln w="9525">
            <a:noFill/>
            <a:miter lim="800000"/>
            <a:headEnd/>
            <a:tailEnd/>
          </a:ln>
        </p:spPr>
        <p:txBody>
          <a:bodyPr wrap="square">
            <a:spAutoFit/>
          </a:bodyPr>
          <a:lstStyle/>
          <a:p>
            <a:r>
              <a:rPr lang="de-DE" sz="1400" b="1" dirty="0" smtClean="0">
                <a:cs typeface="Arial" pitchFamily="34" charset="0"/>
              </a:rPr>
              <a:t>Alle diese Gesetze kommen bei Kirche &amp; Diakonie </a:t>
            </a:r>
            <a:r>
              <a:rPr lang="de-DE" b="1" dirty="0" smtClean="0">
                <a:solidFill>
                  <a:srgbClr val="C00000"/>
                </a:solidFill>
                <a:cs typeface="Arial" pitchFamily="34" charset="0"/>
              </a:rPr>
              <a:t>nicht </a:t>
            </a:r>
            <a:r>
              <a:rPr lang="de-DE" sz="1400" b="1" dirty="0" smtClean="0">
                <a:cs typeface="Arial" pitchFamily="34" charset="0"/>
              </a:rPr>
              <a:t>zur Anwendung </a:t>
            </a:r>
            <a:endParaRPr lang="de-DE" sz="1400" dirty="0">
              <a:cs typeface="Arial" pitchFamily="34" charset="0"/>
            </a:endParaRPr>
          </a:p>
        </p:txBody>
      </p:sp>
      <p:sp>
        <p:nvSpPr>
          <p:cNvPr id="15" name="Rechteck 14"/>
          <p:cNvSpPr/>
          <p:nvPr/>
        </p:nvSpPr>
        <p:spPr>
          <a:xfrm>
            <a:off x="785786" y="785794"/>
            <a:ext cx="7858180" cy="357190"/>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16" name="Rechteck 1"/>
          <p:cNvSpPr>
            <a:spLocks noChangeArrowheads="1"/>
          </p:cNvSpPr>
          <p:nvPr/>
        </p:nvSpPr>
        <p:spPr bwMode="auto">
          <a:xfrm>
            <a:off x="1142976" y="785794"/>
            <a:ext cx="6840538" cy="338554"/>
          </a:xfrm>
          <a:prstGeom prst="rect">
            <a:avLst/>
          </a:prstGeom>
          <a:noFill/>
          <a:ln w="9525">
            <a:noFill/>
            <a:miter lim="800000"/>
            <a:headEnd/>
            <a:tailEnd/>
          </a:ln>
        </p:spPr>
        <p:txBody>
          <a:bodyPr>
            <a:spAutoFit/>
          </a:bodyPr>
          <a:lstStyle/>
          <a:p>
            <a:r>
              <a:rPr lang="de-DE" sz="1600" b="1" dirty="0" smtClean="0">
                <a:cs typeface="Arial" pitchFamily="34" charset="0"/>
              </a:rPr>
              <a:t>                 Mitbestimmung in der Bundesrepublik Deutschland </a:t>
            </a:r>
            <a:endParaRPr lang="de-DE" sz="1600" b="1" dirty="0">
              <a:cs typeface="Arial" pitchFamily="34" charset="0"/>
            </a:endParaRPr>
          </a:p>
        </p:txBody>
      </p:sp>
      <p:pic>
        <p:nvPicPr>
          <p:cNvPr id="17" name="Picture 16"/>
          <p:cNvPicPr>
            <a:picLocks noChangeAspect="1" noChangeArrowheads="1"/>
          </p:cNvPicPr>
          <p:nvPr/>
        </p:nvPicPr>
        <p:blipFill>
          <a:blip r:embed="rId2"/>
          <a:srcRect/>
          <a:stretch>
            <a:fillRect/>
          </a:stretch>
        </p:blipFill>
        <p:spPr bwMode="auto">
          <a:xfrm>
            <a:off x="1000100" y="428604"/>
            <a:ext cx="642938" cy="83661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9" name="Rechteck 1"/>
          <p:cNvSpPr>
            <a:spLocks noChangeArrowheads="1"/>
          </p:cNvSpPr>
          <p:nvPr/>
        </p:nvSpPr>
        <p:spPr bwMode="auto">
          <a:xfrm>
            <a:off x="1357290" y="4000504"/>
            <a:ext cx="7072394" cy="769441"/>
          </a:xfrm>
          <a:prstGeom prst="rect">
            <a:avLst/>
          </a:prstGeom>
          <a:noFill/>
          <a:ln w="9525">
            <a:noFill/>
            <a:miter lim="800000"/>
            <a:headEnd/>
            <a:tailEnd/>
          </a:ln>
        </p:spPr>
        <p:txBody>
          <a:bodyPr wrap="square">
            <a:spAutoFit/>
          </a:bodyPr>
          <a:lstStyle/>
          <a:p>
            <a:r>
              <a:rPr lang="de-DE" sz="1600" b="1" dirty="0">
                <a:cs typeface="Arial" pitchFamily="34" charset="0"/>
              </a:rPr>
              <a:t>2001</a:t>
            </a:r>
            <a:r>
              <a:rPr lang="de-DE" sz="1400" dirty="0">
                <a:cs typeface="Arial" pitchFamily="34" charset="0"/>
              </a:rPr>
              <a:t>:   </a:t>
            </a:r>
            <a:r>
              <a:rPr lang="de-DE" sz="1400" dirty="0" smtClean="0">
                <a:cs typeface="Arial" pitchFamily="34" charset="0"/>
              </a:rPr>
              <a:t>Das </a:t>
            </a:r>
            <a:r>
              <a:rPr lang="de-DE" sz="1400" dirty="0">
                <a:cs typeface="Arial" pitchFamily="34" charset="0"/>
              </a:rPr>
              <a:t>reformierte Betriebsverfassungsgesetz tritt in Kraft: </a:t>
            </a:r>
            <a:endParaRPr lang="de-DE" sz="1400" dirty="0" smtClean="0">
              <a:cs typeface="Arial" pitchFamily="34" charset="0"/>
            </a:endParaRPr>
          </a:p>
          <a:p>
            <a:r>
              <a:rPr lang="de-DE" sz="1400" dirty="0" smtClean="0">
                <a:cs typeface="Arial" pitchFamily="34" charset="0"/>
              </a:rPr>
              <a:t>              es verbessert die </a:t>
            </a:r>
            <a:r>
              <a:rPr lang="de-DE" sz="1400" b="1" dirty="0" smtClean="0">
                <a:cs typeface="Arial" pitchFamily="34" charset="0"/>
              </a:rPr>
              <a:t>Arbeits- und Organisationsgrundlagen </a:t>
            </a:r>
            <a:r>
              <a:rPr lang="de-DE" sz="1400" dirty="0" smtClean="0">
                <a:cs typeface="Arial" pitchFamily="34" charset="0"/>
              </a:rPr>
              <a:t>der Betriebsräte und hebt die</a:t>
            </a:r>
          </a:p>
          <a:p>
            <a:r>
              <a:rPr lang="de-DE" sz="1400" dirty="0" smtClean="0">
                <a:cs typeface="Arial" pitchFamily="34" charset="0"/>
              </a:rPr>
              <a:t>              </a:t>
            </a:r>
            <a:r>
              <a:rPr lang="de-DE" sz="1400" b="1" dirty="0" smtClean="0">
                <a:solidFill>
                  <a:srgbClr val="C00000"/>
                </a:solidFill>
                <a:cs typeface="Arial" pitchFamily="34" charset="0"/>
              </a:rPr>
              <a:t>Trennung </a:t>
            </a:r>
            <a:r>
              <a:rPr lang="de-DE" sz="1400" b="1" dirty="0">
                <a:solidFill>
                  <a:srgbClr val="C00000"/>
                </a:solidFill>
                <a:cs typeface="Arial" pitchFamily="34" charset="0"/>
              </a:rPr>
              <a:t>zwischen Arbeitern und Angestellten </a:t>
            </a:r>
            <a:r>
              <a:rPr lang="de-DE" sz="1400" dirty="0" smtClean="0">
                <a:cs typeface="Arial" pitchFamily="34" charset="0"/>
              </a:rPr>
              <a:t>auf</a:t>
            </a:r>
            <a:endParaRPr lang="de-DE" sz="1400" b="1" dirty="0">
              <a:cs typeface="Arial" pitchFamily="34" charset="0"/>
            </a:endParaRPr>
          </a:p>
        </p:txBody>
      </p:sp>
      <p:sp>
        <p:nvSpPr>
          <p:cNvPr id="21" name="Rechteck 1"/>
          <p:cNvSpPr>
            <a:spLocks noChangeArrowheads="1"/>
          </p:cNvSpPr>
          <p:nvPr/>
        </p:nvSpPr>
        <p:spPr bwMode="auto">
          <a:xfrm>
            <a:off x="1357290" y="4857760"/>
            <a:ext cx="7286708" cy="984885"/>
          </a:xfrm>
          <a:prstGeom prst="rect">
            <a:avLst/>
          </a:prstGeom>
          <a:noFill/>
          <a:ln w="9525">
            <a:noFill/>
            <a:miter lim="800000"/>
            <a:headEnd/>
            <a:tailEnd/>
          </a:ln>
        </p:spPr>
        <p:txBody>
          <a:bodyPr wrap="square">
            <a:spAutoFit/>
          </a:bodyPr>
          <a:lstStyle/>
          <a:p>
            <a:r>
              <a:rPr lang="de-DE" sz="1600" b="1" dirty="0" smtClean="0">
                <a:cs typeface="Arial" pitchFamily="34" charset="0"/>
              </a:rPr>
              <a:t>2004</a:t>
            </a:r>
            <a:r>
              <a:rPr lang="de-DE" sz="1400" dirty="0">
                <a:cs typeface="Arial" pitchFamily="34" charset="0"/>
              </a:rPr>
              <a:t>:   </a:t>
            </a:r>
            <a:r>
              <a:rPr lang="de-DE" sz="1400" b="1" dirty="0">
                <a:cs typeface="Arial" pitchFamily="34" charset="0"/>
              </a:rPr>
              <a:t>Drittelbeteiligungsgesetz</a:t>
            </a:r>
            <a:r>
              <a:rPr lang="de-DE" sz="1400" dirty="0">
                <a:cs typeface="Arial" pitchFamily="34" charset="0"/>
              </a:rPr>
              <a:t>: </a:t>
            </a:r>
            <a:endParaRPr lang="de-DE" sz="1400" dirty="0" smtClean="0">
              <a:cs typeface="Arial" pitchFamily="34" charset="0"/>
            </a:endParaRPr>
          </a:p>
          <a:p>
            <a:r>
              <a:rPr lang="de-DE" sz="1400" dirty="0" smtClean="0">
                <a:cs typeface="Arial" pitchFamily="34" charset="0"/>
              </a:rPr>
              <a:t>               es </a:t>
            </a:r>
            <a:r>
              <a:rPr lang="de-DE" sz="1400" dirty="0">
                <a:cs typeface="Arial" pitchFamily="34" charset="0"/>
              </a:rPr>
              <a:t>geht um </a:t>
            </a:r>
            <a:r>
              <a:rPr lang="de-DE" sz="1400" dirty="0" smtClean="0">
                <a:cs typeface="Arial" pitchFamily="34" charset="0"/>
              </a:rPr>
              <a:t>Arbeitnehmer </a:t>
            </a:r>
            <a:r>
              <a:rPr lang="de-DE" sz="1400" dirty="0" smtClean="0">
                <a:solidFill>
                  <a:srgbClr val="C00000"/>
                </a:solidFill>
                <a:cs typeface="Arial" pitchFamily="34" charset="0"/>
              </a:rPr>
              <a:t>in Aktiengesellschaften, Kommanditgesellschaften </a:t>
            </a:r>
            <a:r>
              <a:rPr lang="de-DE" sz="1400" dirty="0">
                <a:solidFill>
                  <a:srgbClr val="C00000"/>
                </a:solidFill>
                <a:cs typeface="Arial" pitchFamily="34" charset="0"/>
              </a:rPr>
              <a:t>auf Aktien, </a:t>
            </a:r>
            <a:endParaRPr lang="de-DE" sz="1400" dirty="0" smtClean="0">
              <a:solidFill>
                <a:srgbClr val="C00000"/>
              </a:solidFill>
              <a:cs typeface="Arial" pitchFamily="34" charset="0"/>
            </a:endParaRPr>
          </a:p>
          <a:p>
            <a:r>
              <a:rPr lang="de-DE" sz="1400" dirty="0" smtClean="0">
                <a:solidFill>
                  <a:srgbClr val="C00000"/>
                </a:solidFill>
                <a:cs typeface="Arial" pitchFamily="34" charset="0"/>
              </a:rPr>
              <a:t>               und Gesellschaften </a:t>
            </a:r>
            <a:r>
              <a:rPr lang="de-DE" sz="1400" dirty="0">
                <a:solidFill>
                  <a:srgbClr val="C00000"/>
                </a:solidFill>
                <a:cs typeface="Arial" pitchFamily="34" charset="0"/>
              </a:rPr>
              <a:t>mit beschränkter Haftung </a:t>
            </a:r>
            <a:r>
              <a:rPr lang="de-DE" sz="1400" b="1" dirty="0" smtClean="0">
                <a:cs typeface="Arial" pitchFamily="34" charset="0"/>
              </a:rPr>
              <a:t>mit</a:t>
            </a:r>
            <a:r>
              <a:rPr lang="de-DE" sz="1400" b="1" dirty="0">
                <a:cs typeface="Arial" pitchFamily="34" charset="0"/>
              </a:rPr>
              <a:t> </a:t>
            </a:r>
            <a:r>
              <a:rPr lang="de-DE" sz="1400" b="1" dirty="0" smtClean="0">
                <a:cs typeface="Arial" pitchFamily="34" charset="0"/>
              </a:rPr>
              <a:t>jeweils </a:t>
            </a:r>
            <a:r>
              <a:rPr lang="de-DE" sz="1400" b="1" dirty="0">
                <a:cs typeface="Arial" pitchFamily="34" charset="0"/>
              </a:rPr>
              <a:t>mehr als 500 </a:t>
            </a:r>
            <a:r>
              <a:rPr lang="de-DE" sz="1400" b="1" dirty="0" smtClean="0">
                <a:cs typeface="Arial" pitchFamily="34" charset="0"/>
              </a:rPr>
              <a:t>Mitarbeitern</a:t>
            </a:r>
            <a:r>
              <a:rPr lang="de-DE" sz="1400" dirty="0" smtClean="0">
                <a:cs typeface="Arial" pitchFamily="34" charset="0"/>
              </a:rPr>
              <a:t>.</a:t>
            </a:r>
          </a:p>
          <a:p>
            <a:r>
              <a:rPr lang="de-DE" sz="1400" b="1" dirty="0" smtClean="0">
                <a:cs typeface="Arial" pitchFamily="34" charset="0"/>
              </a:rPr>
              <a:t>               Der </a:t>
            </a:r>
            <a:r>
              <a:rPr lang="de-DE" sz="1400" b="1" dirty="0">
                <a:cs typeface="Arial" pitchFamily="34" charset="0"/>
              </a:rPr>
              <a:t>Aufsichtsrat muss </a:t>
            </a:r>
            <a:r>
              <a:rPr lang="de-DE" sz="1400" b="1" dirty="0">
                <a:solidFill>
                  <a:srgbClr val="C00000"/>
                </a:solidFill>
                <a:cs typeface="Arial" pitchFamily="34" charset="0"/>
              </a:rPr>
              <a:t>zu einem Drittel </a:t>
            </a:r>
            <a:r>
              <a:rPr lang="de-DE" sz="1400" b="1" dirty="0" smtClean="0">
                <a:cs typeface="Arial" pitchFamily="34" charset="0"/>
              </a:rPr>
              <a:t>aus Arbeitnehmern </a:t>
            </a:r>
            <a:r>
              <a:rPr lang="de-DE" sz="1400" b="1" dirty="0">
                <a:cs typeface="Arial" pitchFamily="34" charset="0"/>
              </a:rPr>
              <a:t>bestehen.</a:t>
            </a:r>
          </a:p>
        </p:txBody>
      </p:sp>
      <p:sp>
        <p:nvSpPr>
          <p:cNvPr id="25" name="Rechteck 24"/>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4" name="Rechteck 21"/>
          <p:cNvSpPr>
            <a:spLocks noChangeArrowheads="1"/>
          </p:cNvSpPr>
          <p:nvPr/>
        </p:nvSpPr>
        <p:spPr bwMode="auto">
          <a:xfrm>
            <a:off x="1714480" y="1357298"/>
            <a:ext cx="6929486" cy="785818"/>
          </a:xfrm>
          <a:prstGeom prst="rect">
            <a:avLst/>
          </a:prstGeom>
          <a:solidFill>
            <a:schemeClr val="bg1">
              <a:lumMod val="95000"/>
            </a:schemeClr>
          </a:solidFill>
          <a:ln w="9525" algn="ctr">
            <a:noFill/>
            <a:round/>
            <a:headEnd/>
            <a:tailEnd/>
          </a:ln>
        </p:spPr>
        <p:txBody>
          <a:bodyPr/>
          <a:lstStyle/>
          <a:p>
            <a:endParaRPr lang="de-DE">
              <a:latin typeface="Arial" pitchFamily="34" charset="0"/>
              <a:cs typeface="Arial" pitchFamily="34" charset="0"/>
            </a:endParaRPr>
          </a:p>
        </p:txBody>
      </p:sp>
      <p:sp>
        <p:nvSpPr>
          <p:cNvPr id="27" name="Rechteck 1"/>
          <p:cNvSpPr>
            <a:spLocks noChangeArrowheads="1"/>
          </p:cNvSpPr>
          <p:nvPr/>
        </p:nvSpPr>
        <p:spPr bwMode="auto">
          <a:xfrm>
            <a:off x="1357290" y="1357298"/>
            <a:ext cx="7215238" cy="769441"/>
          </a:xfrm>
          <a:prstGeom prst="rect">
            <a:avLst/>
          </a:prstGeom>
          <a:noFill/>
          <a:ln w="9525">
            <a:noFill/>
            <a:miter lim="800000"/>
            <a:headEnd/>
            <a:tailEnd/>
          </a:ln>
        </p:spPr>
        <p:txBody>
          <a:bodyPr wrap="square">
            <a:spAutoFit/>
          </a:bodyPr>
          <a:lstStyle/>
          <a:p>
            <a:r>
              <a:rPr lang="de-DE" sz="1600" b="1" dirty="0">
                <a:cs typeface="Arial" pitchFamily="34" charset="0"/>
              </a:rPr>
              <a:t>1972</a:t>
            </a:r>
            <a:r>
              <a:rPr lang="de-DE" sz="1400" dirty="0">
                <a:cs typeface="Arial" pitchFamily="34" charset="0"/>
              </a:rPr>
              <a:t>:   Neufassung des Betriebsverfassungsgesetzes: </a:t>
            </a:r>
            <a:endParaRPr lang="de-DE" sz="1400" dirty="0" smtClean="0">
              <a:cs typeface="Arial" pitchFamily="34" charset="0"/>
            </a:endParaRPr>
          </a:p>
          <a:p>
            <a:r>
              <a:rPr lang="de-DE" sz="1400" dirty="0" smtClean="0">
                <a:cs typeface="Arial" pitchFamily="34" charset="0"/>
              </a:rPr>
              <a:t>               die Mitbestimmungsrechte im </a:t>
            </a:r>
            <a:r>
              <a:rPr lang="de-DE" sz="1400" b="1" dirty="0" smtClean="0">
                <a:cs typeface="Arial" pitchFamily="34" charset="0"/>
              </a:rPr>
              <a:t>sozialen und personalen </a:t>
            </a:r>
            <a:r>
              <a:rPr lang="de-DE" sz="1400" b="1" dirty="0">
                <a:cs typeface="Arial" pitchFamily="34" charset="0"/>
              </a:rPr>
              <a:t>Bereich </a:t>
            </a:r>
            <a:r>
              <a:rPr lang="de-DE" sz="1400" dirty="0">
                <a:cs typeface="Arial" pitchFamily="34" charset="0"/>
              </a:rPr>
              <a:t>werden ausgebaut. </a:t>
            </a:r>
            <a:endParaRPr lang="de-DE" sz="1400" dirty="0" smtClean="0">
              <a:cs typeface="Arial" pitchFamily="34" charset="0"/>
            </a:endParaRPr>
          </a:p>
          <a:p>
            <a:r>
              <a:rPr lang="de-DE" sz="1400" dirty="0" smtClean="0">
                <a:cs typeface="Arial" pitchFamily="34" charset="0"/>
              </a:rPr>
              <a:t>               Außerdem </a:t>
            </a:r>
            <a:r>
              <a:rPr lang="de-DE" sz="1400" dirty="0">
                <a:cs typeface="Arial" pitchFamily="34" charset="0"/>
              </a:rPr>
              <a:t>wird </a:t>
            </a:r>
            <a:r>
              <a:rPr lang="de-DE" sz="1400" dirty="0" smtClean="0">
                <a:cs typeface="Arial" pitchFamily="34" charset="0"/>
              </a:rPr>
              <a:t>der Betriebsrat </a:t>
            </a:r>
            <a:r>
              <a:rPr lang="de-DE" sz="1400" dirty="0">
                <a:cs typeface="Arial" pitchFamily="34" charset="0"/>
              </a:rPr>
              <a:t>besser geschützt</a:t>
            </a:r>
            <a:r>
              <a:rPr lang="de-DE" sz="1400" dirty="0" smtClean="0">
                <a:cs typeface="Arial" pitchFamily="34" charset="0"/>
              </a:rPr>
              <a:t>.</a:t>
            </a:r>
            <a:endParaRPr lang="de-DE" sz="1400" dirty="0">
              <a:cs typeface="Arial" pitchFamily="34" charset="0"/>
            </a:endParaRPr>
          </a:p>
        </p:txBody>
      </p:sp>
      <p:pic>
        <p:nvPicPr>
          <p:cNvPr id="23" name="Picture 5" descr="C:\Users\Gisbert\Desktop\Bild1.jpg"/>
          <p:cNvPicPr>
            <a:picLocks noChangeAspect="1" noChangeArrowheads="1"/>
          </p:cNvPicPr>
          <p:nvPr/>
        </p:nvPicPr>
        <p:blipFill>
          <a:blip r:embed="rId3" cstate="print"/>
          <a:srcRect/>
          <a:stretch>
            <a:fillRect/>
          </a:stretch>
        </p:blipFill>
        <p:spPr bwMode="auto">
          <a:xfrm>
            <a:off x="8001024" y="5857892"/>
            <a:ext cx="456551" cy="7495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55"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1000" fill="hold"/>
                                        <p:tgtEl>
                                          <p:spTgt spid="23"/>
                                        </p:tgtEl>
                                        <p:attrNameLst>
                                          <p:attrName>ppt_w</p:attrName>
                                        </p:attrNameLst>
                                      </p:cBhvr>
                                      <p:tavLst>
                                        <p:tav tm="0">
                                          <p:val>
                                            <p:strVal val="#ppt_w*0.70"/>
                                          </p:val>
                                        </p:tav>
                                        <p:tav tm="100000">
                                          <p:val>
                                            <p:strVal val="#ppt_w"/>
                                          </p:val>
                                        </p:tav>
                                      </p:tavLst>
                                    </p:anim>
                                    <p:anim calcmode="lin" valueType="num">
                                      <p:cBhvr>
                                        <p:cTn id="23" dur="1000" fill="hold"/>
                                        <p:tgtEl>
                                          <p:spTgt spid="23"/>
                                        </p:tgtEl>
                                        <p:attrNameLst>
                                          <p:attrName>ppt_h</p:attrName>
                                        </p:attrNameLst>
                                      </p:cBhvr>
                                      <p:tavLst>
                                        <p:tav tm="0">
                                          <p:val>
                                            <p:strVal val="#ppt_h"/>
                                          </p:val>
                                        </p:tav>
                                        <p:tav tm="100000">
                                          <p:val>
                                            <p:strVal val="#ppt_h"/>
                                          </p:val>
                                        </p:tav>
                                      </p:tavLst>
                                    </p:anim>
                                    <p:animEffect transition="in" filter="fade">
                                      <p:cBhvr>
                                        <p:cTn id="2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p:cNvSpPr/>
          <p:nvPr/>
        </p:nvSpPr>
        <p:spPr bwMode="auto">
          <a:xfrm>
            <a:off x="0" y="0"/>
            <a:ext cx="2285984"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15" name="Rechteck 21"/>
          <p:cNvSpPr>
            <a:spLocks noChangeArrowheads="1"/>
          </p:cNvSpPr>
          <p:nvPr/>
        </p:nvSpPr>
        <p:spPr bwMode="auto">
          <a:xfrm>
            <a:off x="1714480" y="3857628"/>
            <a:ext cx="7036204" cy="1714512"/>
          </a:xfrm>
          <a:prstGeom prst="rect">
            <a:avLst/>
          </a:prstGeom>
          <a:solidFill>
            <a:srgbClr val="FFFFCC"/>
          </a:solidFill>
          <a:ln w="9525" algn="ctr">
            <a:noFill/>
            <a:round/>
            <a:headEnd/>
            <a:tailEnd/>
          </a:ln>
          <a:effectLst>
            <a:outerShdw blurRad="50800" dist="38100" dir="2700000" algn="tl" rotWithShape="0">
              <a:prstClr val="black">
                <a:alpha val="40000"/>
              </a:prstClr>
            </a:outerShdw>
          </a:effectLst>
        </p:spPr>
        <p:txBody>
          <a:bodyPr/>
          <a:lstStyle/>
          <a:p>
            <a:endParaRPr lang="de-DE">
              <a:latin typeface="Arial" pitchFamily="34" charset="0"/>
              <a:cs typeface="Arial" pitchFamily="34" charset="0"/>
            </a:endParaRPr>
          </a:p>
        </p:txBody>
      </p:sp>
      <p:sp>
        <p:nvSpPr>
          <p:cNvPr id="4" name="Rechteck 2"/>
          <p:cNvSpPr>
            <a:spLocks noChangeArrowheads="1"/>
          </p:cNvSpPr>
          <p:nvPr/>
        </p:nvSpPr>
        <p:spPr bwMode="auto">
          <a:xfrm>
            <a:off x="2428860" y="1785926"/>
            <a:ext cx="6072210" cy="553998"/>
          </a:xfrm>
          <a:prstGeom prst="rect">
            <a:avLst/>
          </a:prstGeom>
          <a:noFill/>
          <a:ln w="9525">
            <a:noFill/>
            <a:miter lim="800000"/>
            <a:headEnd/>
            <a:tailEnd/>
          </a:ln>
        </p:spPr>
        <p:txBody>
          <a:bodyPr wrap="square">
            <a:spAutoFit/>
          </a:bodyPr>
          <a:lstStyle/>
          <a:p>
            <a:r>
              <a:rPr lang="de-DE" sz="1600" b="1" dirty="0">
                <a:latin typeface="Calibri" pitchFamily="34" charset="0"/>
                <a:cs typeface="Arial" pitchFamily="34" charset="0"/>
              </a:rPr>
              <a:t>Das </a:t>
            </a:r>
            <a:r>
              <a:rPr lang="de-DE" sz="1600" b="1" dirty="0">
                <a:solidFill>
                  <a:srgbClr val="C00000"/>
                </a:solidFill>
                <a:latin typeface="Calibri" pitchFamily="34" charset="0"/>
                <a:cs typeface="Arial" pitchFamily="34" charset="0"/>
              </a:rPr>
              <a:t>Betriebsrätegesetz </a:t>
            </a:r>
            <a:r>
              <a:rPr lang="de-DE" sz="1600" b="1" dirty="0">
                <a:latin typeface="Calibri" pitchFamily="34" charset="0"/>
                <a:cs typeface="Arial" pitchFamily="34" charset="0"/>
              </a:rPr>
              <a:t>von 1920 </a:t>
            </a:r>
          </a:p>
          <a:p>
            <a:r>
              <a:rPr lang="de-DE" sz="1400" b="1" dirty="0">
                <a:latin typeface="Calibri" pitchFamily="34" charset="0"/>
                <a:cs typeface="Arial" pitchFamily="34" charset="0"/>
              </a:rPr>
              <a:t>unterschied noch nicht zwischen Betrieben der freien Wirtschaft und Kirchen </a:t>
            </a:r>
          </a:p>
        </p:txBody>
      </p:sp>
      <p:sp>
        <p:nvSpPr>
          <p:cNvPr id="5" name="Rechteck 3"/>
          <p:cNvSpPr>
            <a:spLocks noChangeArrowheads="1"/>
          </p:cNvSpPr>
          <p:nvPr/>
        </p:nvSpPr>
        <p:spPr bwMode="auto">
          <a:xfrm>
            <a:off x="2285984" y="2285992"/>
            <a:ext cx="6429420" cy="738664"/>
          </a:xfrm>
          <a:prstGeom prst="rect">
            <a:avLst/>
          </a:prstGeom>
          <a:noFill/>
          <a:ln w="9525">
            <a:noFill/>
            <a:miter lim="800000"/>
            <a:headEnd/>
            <a:tailEnd/>
          </a:ln>
        </p:spPr>
        <p:txBody>
          <a:bodyPr wrap="square">
            <a:spAutoFit/>
          </a:bodyPr>
          <a:lstStyle/>
          <a:p>
            <a:r>
              <a:rPr lang="de-DE" sz="1400" dirty="0">
                <a:latin typeface="Calibri" pitchFamily="34" charset="0"/>
                <a:cs typeface="Arial" pitchFamily="34" charset="0"/>
              </a:rPr>
              <a:t>…auch das Kontrollratsgesetz Nr. 22 vom 10.04.1946 </a:t>
            </a:r>
            <a:r>
              <a:rPr lang="de-DE" sz="1400" dirty="0" smtClean="0">
                <a:latin typeface="Calibri" pitchFamily="34" charset="0"/>
                <a:cs typeface="Arial" pitchFamily="34" charset="0"/>
              </a:rPr>
              <a:t>bezog </a:t>
            </a:r>
            <a:r>
              <a:rPr lang="de-DE" sz="1400" dirty="0">
                <a:latin typeface="Calibri" pitchFamily="34" charset="0"/>
                <a:cs typeface="Arial" pitchFamily="34" charset="0"/>
              </a:rPr>
              <a:t>die Kirchen in seinen </a:t>
            </a:r>
            <a:endParaRPr lang="de-DE" sz="1400" dirty="0" smtClean="0">
              <a:latin typeface="Calibri" pitchFamily="34" charset="0"/>
              <a:cs typeface="Arial" pitchFamily="34" charset="0"/>
            </a:endParaRPr>
          </a:p>
          <a:p>
            <a:r>
              <a:rPr lang="de-DE" sz="1400" dirty="0" smtClean="0">
                <a:latin typeface="Calibri" pitchFamily="34" charset="0"/>
                <a:cs typeface="Arial" pitchFamily="34" charset="0"/>
              </a:rPr>
              <a:t>   Geltungsbereich ein. Selbst im Regierungsentwurf zum </a:t>
            </a:r>
            <a:r>
              <a:rPr lang="de-DE" sz="1400" b="1" dirty="0" smtClean="0">
                <a:latin typeface="Calibri" pitchFamily="34" charset="0"/>
                <a:cs typeface="Arial" pitchFamily="34" charset="0"/>
              </a:rPr>
              <a:t>Betr.VG vom 31.10.1950 </a:t>
            </a:r>
          </a:p>
          <a:p>
            <a:r>
              <a:rPr lang="de-DE" sz="1400" b="1" dirty="0" smtClean="0">
                <a:latin typeface="Calibri" pitchFamily="34" charset="0"/>
                <a:cs typeface="Arial" pitchFamily="34" charset="0"/>
              </a:rPr>
              <a:t>   </a:t>
            </a:r>
            <a:r>
              <a:rPr lang="de-DE" sz="1400" dirty="0" smtClean="0">
                <a:latin typeface="Calibri" pitchFamily="34" charset="0"/>
                <a:cs typeface="Arial" pitchFamily="34" charset="0"/>
              </a:rPr>
              <a:t>gab es noch keine Sonderregel für die Kirchen</a:t>
            </a:r>
            <a:endParaRPr lang="de-DE" sz="1400" dirty="0">
              <a:latin typeface="Calibri" pitchFamily="34" charset="0"/>
            </a:endParaRPr>
          </a:p>
        </p:txBody>
      </p:sp>
      <p:sp>
        <p:nvSpPr>
          <p:cNvPr id="7" name="Textfeld 6"/>
          <p:cNvSpPr txBox="1">
            <a:spLocks noChangeArrowheads="1"/>
          </p:cNvSpPr>
          <p:nvPr/>
        </p:nvSpPr>
        <p:spPr bwMode="auto">
          <a:xfrm>
            <a:off x="1785918" y="3286124"/>
            <a:ext cx="7000924" cy="523220"/>
          </a:xfrm>
          <a:prstGeom prst="rect">
            <a:avLst/>
          </a:prstGeom>
          <a:noFill/>
          <a:ln w="9525">
            <a:noFill/>
            <a:miter lim="800000"/>
            <a:headEnd/>
            <a:tailEnd/>
          </a:ln>
        </p:spPr>
        <p:txBody>
          <a:bodyPr wrap="square">
            <a:spAutoFit/>
          </a:bodyPr>
          <a:lstStyle/>
          <a:p>
            <a:r>
              <a:rPr lang="de-DE" sz="1400" b="1" dirty="0" smtClean="0">
                <a:latin typeface="Calibri" pitchFamily="34" charset="0"/>
                <a:cs typeface="Arial" pitchFamily="34" charset="0"/>
              </a:rPr>
              <a:t>               Warum haben dann das Betriebsverfassungsgesetz </a:t>
            </a:r>
          </a:p>
          <a:p>
            <a:r>
              <a:rPr lang="de-DE" sz="1400" b="1" dirty="0" smtClean="0">
                <a:latin typeface="Calibri" pitchFamily="34" charset="0"/>
                <a:cs typeface="Arial" pitchFamily="34" charset="0"/>
              </a:rPr>
              <a:t>   und die Gesetze zur Unternehmensmitbestimmung bei Kirche &amp; Diakonie keine Gültigkeit </a:t>
            </a:r>
          </a:p>
        </p:txBody>
      </p:sp>
      <p:sp>
        <p:nvSpPr>
          <p:cNvPr id="11" name="Rechteck 10"/>
          <p:cNvSpPr/>
          <p:nvPr/>
        </p:nvSpPr>
        <p:spPr>
          <a:xfrm>
            <a:off x="2357422" y="5715016"/>
            <a:ext cx="6357982" cy="646331"/>
          </a:xfrm>
          <a:prstGeom prst="rect">
            <a:avLst/>
          </a:prstGeom>
        </p:spPr>
        <p:txBody>
          <a:bodyPr wrap="square">
            <a:spAutoFit/>
          </a:bodyPr>
          <a:lstStyle/>
          <a:p>
            <a:r>
              <a:rPr lang="de-DE" sz="1200" b="1" i="1" dirty="0" smtClean="0">
                <a:cs typeface="Arial" pitchFamily="34" charset="0"/>
              </a:rPr>
              <a:t>Die Kirchen sind kraft Verfassung </a:t>
            </a:r>
            <a:r>
              <a:rPr lang="de-DE" sz="1200" b="1" i="1" dirty="0" smtClean="0">
                <a:solidFill>
                  <a:srgbClr val="C00000"/>
                </a:solidFill>
                <a:cs typeface="Arial" pitchFamily="34" charset="0"/>
              </a:rPr>
              <a:t>nicht-staatliche </a:t>
            </a:r>
            <a:r>
              <a:rPr lang="de-DE" sz="1200" b="1" i="1" dirty="0" smtClean="0">
                <a:cs typeface="Arial" pitchFamily="34" charset="0"/>
              </a:rPr>
              <a:t>Körperschaften des öffentlichen Rechts.</a:t>
            </a:r>
            <a:r>
              <a:rPr lang="de-DE" sz="1200" b="1" i="1" dirty="0" smtClean="0">
                <a:ea typeface="Times New Roman" pitchFamily="18" charset="0"/>
                <a:cs typeface="Arial" pitchFamily="34" charset="0"/>
              </a:rPr>
              <a:t> Sie können Beamte ernennen (Dienstherrenfähigkeit), Satzungen erlassen (</a:t>
            </a:r>
            <a:r>
              <a:rPr lang="de-DE" sz="1200" b="1" i="1" dirty="0" smtClean="0">
                <a:solidFill>
                  <a:srgbClr val="C00000"/>
                </a:solidFill>
                <a:ea typeface="Times New Roman" pitchFamily="18" charset="0"/>
                <a:cs typeface="Arial" pitchFamily="34" charset="0"/>
              </a:rPr>
              <a:t>Rechtsetzungsbefugnis</a:t>
            </a:r>
            <a:r>
              <a:rPr lang="de-DE" sz="1200" b="1" i="1" dirty="0" smtClean="0">
                <a:ea typeface="Times New Roman" pitchFamily="18" charset="0"/>
                <a:cs typeface="Arial" pitchFamily="34" charset="0"/>
              </a:rPr>
              <a:t>) und Steuern und Beiträge erheben.</a:t>
            </a:r>
            <a:endParaRPr lang="de-DE" sz="1200" b="1" i="1" dirty="0" smtClean="0">
              <a:cs typeface="Arial" pitchFamily="34" charset="0"/>
            </a:endParaRPr>
          </a:p>
        </p:txBody>
      </p:sp>
      <p:pic>
        <p:nvPicPr>
          <p:cNvPr id="14" name="Picture 2" descr="C:\Dokumente und Einstellungen\Gisbert\Desktop\MAV Seminar_Kirche und Diakonie\reichstag-1938.jpg"/>
          <p:cNvPicPr>
            <a:picLocks noChangeAspect="1" noChangeArrowheads="1"/>
          </p:cNvPicPr>
          <p:nvPr/>
        </p:nvPicPr>
        <p:blipFill>
          <a:blip r:embed="rId2" cstate="print"/>
          <a:srcRect/>
          <a:stretch>
            <a:fillRect/>
          </a:stretch>
        </p:blipFill>
        <p:spPr bwMode="auto">
          <a:xfrm>
            <a:off x="785786" y="4000504"/>
            <a:ext cx="2036422" cy="1352077"/>
          </a:xfrm>
          <a:prstGeom prst="rect">
            <a:avLst/>
          </a:prstGeom>
          <a:ln>
            <a:noFill/>
          </a:ln>
          <a:effectLst>
            <a:outerShdw blurRad="292100" dist="139700" dir="2700000" algn="tl" rotWithShape="0">
              <a:srgbClr val="333333">
                <a:alpha val="65000"/>
              </a:srgbClr>
            </a:outerShdw>
          </a:effectLst>
        </p:spPr>
      </p:pic>
      <p:sp>
        <p:nvSpPr>
          <p:cNvPr id="18" name="Rechteck 17"/>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0" name="Rechteck 19"/>
          <p:cNvSpPr/>
          <p:nvPr/>
        </p:nvSpPr>
        <p:spPr>
          <a:xfrm>
            <a:off x="3000364" y="3929066"/>
            <a:ext cx="5786478" cy="738664"/>
          </a:xfrm>
          <a:prstGeom prst="rect">
            <a:avLst/>
          </a:prstGeom>
        </p:spPr>
        <p:txBody>
          <a:bodyPr wrap="square">
            <a:spAutoFit/>
          </a:bodyPr>
          <a:lstStyle/>
          <a:p>
            <a:r>
              <a:rPr lang="de-DE" sz="1400" b="1" i="1" dirty="0" smtClean="0">
                <a:cs typeface="Arial" pitchFamily="34" charset="0"/>
              </a:rPr>
              <a:t>Begründet wurde dieser Sonderstatus </a:t>
            </a:r>
          </a:p>
          <a:p>
            <a:r>
              <a:rPr lang="de-DE" sz="1400" b="1" i="1" dirty="0" smtClean="0">
                <a:cs typeface="Arial" pitchFamily="34" charset="0"/>
              </a:rPr>
              <a:t>im „Weimarer Kirchenkompromiss“ von </a:t>
            </a:r>
            <a:r>
              <a:rPr lang="de-DE" sz="1400" b="1" i="1" dirty="0" smtClean="0">
                <a:solidFill>
                  <a:srgbClr val="C00000"/>
                </a:solidFill>
                <a:cs typeface="Arial" pitchFamily="34" charset="0"/>
              </a:rPr>
              <a:t>1919</a:t>
            </a:r>
            <a:r>
              <a:rPr lang="de-DE" sz="1400" b="1" i="1" dirty="0" smtClean="0">
                <a:cs typeface="Arial" pitchFamily="34" charset="0"/>
              </a:rPr>
              <a:t>, der als Verfassungsrecht </a:t>
            </a:r>
          </a:p>
          <a:p>
            <a:r>
              <a:rPr lang="de-DE" sz="1400" b="1" i="1" dirty="0" smtClean="0">
                <a:cs typeface="Arial" pitchFamily="34" charset="0"/>
              </a:rPr>
              <a:t>in das Grundgesetz übernommen wurde. </a:t>
            </a:r>
          </a:p>
        </p:txBody>
      </p:sp>
      <p:sp>
        <p:nvSpPr>
          <p:cNvPr id="22" name="Textfeld 21"/>
          <p:cNvSpPr txBox="1">
            <a:spLocks noChangeArrowheads="1"/>
          </p:cNvSpPr>
          <p:nvPr/>
        </p:nvSpPr>
        <p:spPr bwMode="auto">
          <a:xfrm>
            <a:off x="3000364" y="4643446"/>
            <a:ext cx="5815887" cy="738664"/>
          </a:xfrm>
          <a:prstGeom prst="rect">
            <a:avLst/>
          </a:prstGeom>
          <a:noFill/>
          <a:ln w="9525">
            <a:noFill/>
            <a:miter lim="800000"/>
            <a:headEnd/>
            <a:tailEnd/>
          </a:ln>
        </p:spPr>
        <p:txBody>
          <a:bodyPr wrap="none">
            <a:spAutoFit/>
          </a:bodyPr>
          <a:lstStyle/>
          <a:p>
            <a:r>
              <a:rPr lang="de-DE" sz="1400" b="1" i="1" dirty="0" smtClean="0">
                <a:cs typeface="Arial" pitchFamily="34" charset="0"/>
              </a:rPr>
              <a:t>Als der Regierungsentwurf zum Betriebsverfassungsgesetz vorgelegt wurde </a:t>
            </a:r>
          </a:p>
          <a:p>
            <a:r>
              <a:rPr lang="de-DE" sz="1400" b="1" i="1" dirty="0" smtClean="0">
                <a:cs typeface="Arial" pitchFamily="34" charset="0"/>
              </a:rPr>
              <a:t>lehnten die Kirchen den „staatlichen Eingriff“ auf ihre Dienstverhältnisse </a:t>
            </a:r>
          </a:p>
          <a:p>
            <a:r>
              <a:rPr lang="de-DE" sz="1400" b="1" i="1" dirty="0" smtClean="0">
                <a:cs typeface="Arial" pitchFamily="34" charset="0"/>
              </a:rPr>
              <a:t>durch ein Betr.VG ab und kündigten ein</a:t>
            </a:r>
            <a:r>
              <a:rPr lang="de-DE" sz="1400" b="1" i="1" dirty="0" smtClean="0">
                <a:solidFill>
                  <a:srgbClr val="C00000"/>
                </a:solidFill>
                <a:cs typeface="Arial" pitchFamily="34" charset="0"/>
              </a:rPr>
              <a:t> eigenes Gesetz </a:t>
            </a:r>
            <a:r>
              <a:rPr lang="de-DE" sz="1400" b="1" i="1" dirty="0" smtClean="0">
                <a:cs typeface="Arial" pitchFamily="34" charset="0"/>
              </a:rPr>
              <a:t>an</a:t>
            </a:r>
          </a:p>
        </p:txBody>
      </p:sp>
      <p:sp>
        <p:nvSpPr>
          <p:cNvPr id="21" name="Rechteck 20"/>
          <p:cNvSpPr/>
          <p:nvPr/>
        </p:nvSpPr>
        <p:spPr>
          <a:xfrm>
            <a:off x="785786" y="928670"/>
            <a:ext cx="7786742" cy="357190"/>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23" name="Rechteck 1"/>
          <p:cNvSpPr>
            <a:spLocks noChangeArrowheads="1"/>
          </p:cNvSpPr>
          <p:nvPr/>
        </p:nvSpPr>
        <p:spPr bwMode="auto">
          <a:xfrm>
            <a:off x="4500562" y="1357298"/>
            <a:ext cx="3500462" cy="307777"/>
          </a:xfrm>
          <a:prstGeom prst="rect">
            <a:avLst/>
          </a:prstGeom>
          <a:noFill/>
          <a:ln w="9525">
            <a:noFill/>
            <a:miter lim="800000"/>
            <a:headEnd/>
            <a:tailEnd/>
          </a:ln>
        </p:spPr>
        <p:txBody>
          <a:bodyPr wrap="square">
            <a:spAutoFit/>
          </a:bodyPr>
          <a:lstStyle/>
          <a:p>
            <a:r>
              <a:rPr lang="de-DE" sz="1400" b="1" dirty="0" smtClean="0">
                <a:cs typeface="Arial" pitchFamily="34" charset="0"/>
              </a:rPr>
              <a:t>                 …aber nicht bei Kirche &amp; Diakonie</a:t>
            </a:r>
            <a:endParaRPr lang="de-DE" sz="1400" b="1" dirty="0">
              <a:cs typeface="Arial" pitchFamily="34" charset="0"/>
            </a:endParaRPr>
          </a:p>
        </p:txBody>
      </p:sp>
      <p:pic>
        <p:nvPicPr>
          <p:cNvPr id="24" name="Picture 4"/>
          <p:cNvPicPr>
            <a:picLocks noChangeAspect="1" noChangeArrowheads="1"/>
          </p:cNvPicPr>
          <p:nvPr/>
        </p:nvPicPr>
        <p:blipFill>
          <a:blip r:embed="rId3"/>
          <a:srcRect/>
          <a:stretch>
            <a:fillRect/>
          </a:stretch>
        </p:blipFill>
        <p:spPr bwMode="auto">
          <a:xfrm>
            <a:off x="6341464" y="571480"/>
            <a:ext cx="2231064" cy="1000132"/>
          </a:xfrm>
          <a:prstGeom prst="rect">
            <a:avLst/>
          </a:prstGeom>
          <a:noFill/>
          <a:ln w="9525">
            <a:noFill/>
            <a:miter lim="800000"/>
            <a:headEnd/>
            <a:tailEnd/>
          </a:ln>
          <a:effectLst/>
        </p:spPr>
      </p:pic>
      <p:pic>
        <p:nvPicPr>
          <p:cNvPr id="25" name="Picture 16"/>
          <p:cNvPicPr>
            <a:picLocks noChangeAspect="1" noChangeArrowheads="1"/>
          </p:cNvPicPr>
          <p:nvPr/>
        </p:nvPicPr>
        <p:blipFill>
          <a:blip r:embed="rId4"/>
          <a:srcRect/>
          <a:stretch>
            <a:fillRect/>
          </a:stretch>
        </p:blipFill>
        <p:spPr bwMode="auto">
          <a:xfrm>
            <a:off x="928662" y="714356"/>
            <a:ext cx="642938" cy="83661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6" name="Rechteck 1"/>
          <p:cNvSpPr>
            <a:spLocks noChangeArrowheads="1"/>
          </p:cNvSpPr>
          <p:nvPr/>
        </p:nvSpPr>
        <p:spPr bwMode="auto">
          <a:xfrm>
            <a:off x="928662" y="928670"/>
            <a:ext cx="6269034" cy="338554"/>
          </a:xfrm>
          <a:prstGeom prst="rect">
            <a:avLst/>
          </a:prstGeom>
          <a:noFill/>
          <a:ln w="9525">
            <a:noFill/>
            <a:miter lim="800000"/>
            <a:headEnd/>
            <a:tailEnd/>
          </a:ln>
        </p:spPr>
        <p:txBody>
          <a:bodyPr wrap="square">
            <a:spAutoFit/>
          </a:bodyPr>
          <a:lstStyle/>
          <a:p>
            <a:r>
              <a:rPr lang="de-DE" sz="1600" b="1" dirty="0" smtClean="0">
                <a:cs typeface="Arial" pitchFamily="34" charset="0"/>
              </a:rPr>
              <a:t>                 Mitbestimmung in der Bundesrepublik Deutschland </a:t>
            </a:r>
            <a:endParaRPr lang="de-DE" sz="1600" b="1" dirty="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55"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1000" fill="hold"/>
                                        <p:tgtEl>
                                          <p:spTgt spid="26"/>
                                        </p:tgtEl>
                                        <p:attrNameLst>
                                          <p:attrName>ppt_w</p:attrName>
                                        </p:attrNameLst>
                                      </p:cBhvr>
                                      <p:tavLst>
                                        <p:tav tm="0">
                                          <p:val>
                                            <p:strVal val="#ppt_w*0.70"/>
                                          </p:val>
                                        </p:tav>
                                        <p:tav tm="100000">
                                          <p:val>
                                            <p:strVal val="#ppt_w"/>
                                          </p:val>
                                        </p:tav>
                                      </p:tavLst>
                                    </p:anim>
                                    <p:anim calcmode="lin" valueType="num">
                                      <p:cBhvr>
                                        <p:cTn id="19" dur="1000" fill="hold"/>
                                        <p:tgtEl>
                                          <p:spTgt spid="26"/>
                                        </p:tgtEl>
                                        <p:attrNameLst>
                                          <p:attrName>ppt_h</p:attrName>
                                        </p:attrNameLst>
                                      </p:cBhvr>
                                      <p:tavLst>
                                        <p:tav tm="0">
                                          <p:val>
                                            <p:strVal val="#ppt_h"/>
                                          </p:val>
                                        </p:tav>
                                        <p:tav tm="100000">
                                          <p:val>
                                            <p:strVal val="#ppt_h"/>
                                          </p:val>
                                        </p:tav>
                                      </p:tavLst>
                                    </p:anim>
                                    <p:animEffect transition="in" filter="fade">
                                      <p:cBhvr>
                                        <p:cTn id="20" dur="1000"/>
                                        <p:tgtEl>
                                          <p:spTgt spid="26"/>
                                        </p:tgtEl>
                                      </p:cBhvr>
                                    </p:animEffect>
                                  </p:childTnLst>
                                </p:cTn>
                              </p:par>
                            </p:childTnLst>
                          </p:cTn>
                        </p:par>
                        <p:par>
                          <p:cTn id="21" fill="hold">
                            <p:stCondLst>
                              <p:cond delay="2500"/>
                            </p:stCondLst>
                            <p:childTnLst>
                              <p:par>
                                <p:cTn id="22" presetID="55"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1000" fill="hold"/>
                                        <p:tgtEl>
                                          <p:spTgt spid="23"/>
                                        </p:tgtEl>
                                        <p:attrNameLst>
                                          <p:attrName>ppt_w</p:attrName>
                                        </p:attrNameLst>
                                      </p:cBhvr>
                                      <p:tavLst>
                                        <p:tav tm="0">
                                          <p:val>
                                            <p:strVal val="#ppt_w*0.70"/>
                                          </p:val>
                                        </p:tav>
                                        <p:tav tm="100000">
                                          <p:val>
                                            <p:strVal val="#ppt_w"/>
                                          </p:val>
                                        </p:tav>
                                      </p:tavLst>
                                    </p:anim>
                                    <p:anim calcmode="lin" valueType="num">
                                      <p:cBhvr>
                                        <p:cTn id="25" dur="1000" fill="hold"/>
                                        <p:tgtEl>
                                          <p:spTgt spid="23"/>
                                        </p:tgtEl>
                                        <p:attrNameLst>
                                          <p:attrName>ppt_h</p:attrName>
                                        </p:attrNameLst>
                                      </p:cBhvr>
                                      <p:tavLst>
                                        <p:tav tm="0">
                                          <p:val>
                                            <p:strVal val="#ppt_h"/>
                                          </p:val>
                                        </p:tav>
                                        <p:tav tm="100000">
                                          <p:val>
                                            <p:strVal val="#ppt_h"/>
                                          </p:val>
                                        </p:tav>
                                      </p:tavLst>
                                    </p:anim>
                                    <p:animEffect transition="in" filter="fade">
                                      <p:cBhvr>
                                        <p:cTn id="2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bwMode="auto">
          <a:xfrm>
            <a:off x="0" y="0"/>
            <a:ext cx="2500298"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2" name="Rechteck 1"/>
          <p:cNvSpPr>
            <a:spLocks noChangeArrowheads="1"/>
          </p:cNvSpPr>
          <p:nvPr/>
        </p:nvSpPr>
        <p:spPr bwMode="auto">
          <a:xfrm>
            <a:off x="1571604" y="2143116"/>
            <a:ext cx="7143800" cy="523220"/>
          </a:xfrm>
          <a:prstGeom prst="rect">
            <a:avLst/>
          </a:prstGeom>
          <a:noFill/>
          <a:ln w="9525">
            <a:noFill/>
            <a:miter lim="800000"/>
            <a:headEnd/>
            <a:tailEnd/>
          </a:ln>
        </p:spPr>
        <p:txBody>
          <a:bodyPr wrap="square">
            <a:spAutoFit/>
          </a:bodyPr>
          <a:lstStyle/>
          <a:p>
            <a:r>
              <a:rPr lang="de-DE" sz="1400" b="1" dirty="0">
                <a:cs typeface="Arial" pitchFamily="34" charset="0"/>
              </a:rPr>
              <a:t>bezeichnet grundsätzlich die Mitwirkung und Mitentscheidung jener, </a:t>
            </a:r>
            <a:endParaRPr lang="de-DE" sz="1400" b="1" dirty="0" smtClean="0">
              <a:cs typeface="Arial" pitchFamily="34" charset="0"/>
            </a:endParaRPr>
          </a:p>
          <a:p>
            <a:r>
              <a:rPr lang="de-DE" sz="1400" b="1" dirty="0" smtClean="0">
                <a:solidFill>
                  <a:srgbClr val="C00000"/>
                </a:solidFill>
                <a:cs typeface="Arial" pitchFamily="34" charset="0"/>
              </a:rPr>
              <a:t>deren</a:t>
            </a:r>
            <a:r>
              <a:rPr lang="de-DE" sz="1400" b="1" dirty="0" smtClean="0">
                <a:cs typeface="Arial" pitchFamily="34" charset="0"/>
              </a:rPr>
              <a:t> </a:t>
            </a:r>
            <a:r>
              <a:rPr lang="de-DE" sz="1400" b="1" dirty="0">
                <a:solidFill>
                  <a:srgbClr val="C00000"/>
                </a:solidFill>
                <a:cs typeface="Arial" pitchFamily="34" charset="0"/>
              </a:rPr>
              <a:t>Existenz, Arbeits- und Lebensweise </a:t>
            </a:r>
            <a:r>
              <a:rPr lang="de-DE" sz="1400" b="1" dirty="0">
                <a:cs typeface="Arial" pitchFamily="34" charset="0"/>
              </a:rPr>
              <a:t>durch</a:t>
            </a:r>
            <a:r>
              <a:rPr lang="de-DE" sz="1400" b="1" dirty="0">
                <a:solidFill>
                  <a:srgbClr val="C00000"/>
                </a:solidFill>
                <a:cs typeface="Arial" pitchFamily="34" charset="0"/>
              </a:rPr>
              <a:t> </a:t>
            </a:r>
            <a:r>
              <a:rPr lang="de-DE" sz="1400" b="1" dirty="0">
                <a:cs typeface="Arial" pitchFamily="34" charset="0"/>
              </a:rPr>
              <a:t>Entscheidungen anderer </a:t>
            </a:r>
            <a:r>
              <a:rPr lang="de-DE" sz="1400" b="1" dirty="0" smtClean="0">
                <a:cs typeface="Arial" pitchFamily="34" charset="0"/>
              </a:rPr>
              <a:t>beeinflusst werden,</a:t>
            </a:r>
            <a:endParaRPr lang="de-DE" sz="1400" b="1" dirty="0">
              <a:solidFill>
                <a:srgbClr val="C00000"/>
              </a:solidFill>
              <a:cs typeface="Arial" pitchFamily="34" charset="0"/>
            </a:endParaRPr>
          </a:p>
        </p:txBody>
      </p:sp>
      <p:sp>
        <p:nvSpPr>
          <p:cNvPr id="3" name="Rechteck 7"/>
          <p:cNvSpPr>
            <a:spLocks noChangeArrowheads="1"/>
          </p:cNvSpPr>
          <p:nvPr/>
        </p:nvSpPr>
        <p:spPr bwMode="auto">
          <a:xfrm>
            <a:off x="1571604" y="1643050"/>
            <a:ext cx="3788217" cy="584775"/>
          </a:xfrm>
          <a:prstGeom prst="rect">
            <a:avLst/>
          </a:prstGeom>
          <a:noFill/>
          <a:ln w="9525">
            <a:noFill/>
            <a:miter lim="800000"/>
            <a:headEnd/>
            <a:tailEnd/>
          </a:ln>
        </p:spPr>
        <p:txBody>
          <a:bodyPr wrap="none">
            <a:spAutoFit/>
          </a:bodyPr>
          <a:lstStyle/>
          <a:p>
            <a:r>
              <a:rPr lang="de-DE" sz="3200" dirty="0">
                <a:solidFill>
                  <a:srgbClr val="C00000"/>
                </a:solidFill>
                <a:latin typeface="Arial Black" pitchFamily="34" charset="0"/>
                <a:cs typeface="Arial" pitchFamily="34" charset="0"/>
              </a:rPr>
              <a:t>Mitbestimmung </a:t>
            </a:r>
          </a:p>
        </p:txBody>
      </p:sp>
      <p:sp>
        <p:nvSpPr>
          <p:cNvPr id="4" name="Rechteck 3"/>
          <p:cNvSpPr>
            <a:spLocks noChangeArrowheads="1"/>
          </p:cNvSpPr>
          <p:nvPr/>
        </p:nvSpPr>
        <p:spPr bwMode="auto">
          <a:xfrm>
            <a:off x="1571604" y="2643182"/>
            <a:ext cx="6715172" cy="738664"/>
          </a:xfrm>
          <a:prstGeom prst="rect">
            <a:avLst/>
          </a:prstGeom>
          <a:noFill/>
          <a:ln w="9525">
            <a:noFill/>
            <a:miter lim="800000"/>
            <a:headEnd/>
            <a:tailEnd/>
          </a:ln>
        </p:spPr>
        <p:txBody>
          <a:bodyPr wrap="square">
            <a:spAutoFit/>
          </a:bodyPr>
          <a:lstStyle/>
          <a:p>
            <a:r>
              <a:rPr lang="de-DE" sz="1400" b="1" dirty="0" smtClean="0">
                <a:cs typeface="Arial" pitchFamily="34" charset="0"/>
              </a:rPr>
              <a:t>welche </a:t>
            </a:r>
            <a:r>
              <a:rPr lang="de-DE" sz="1400" b="1" dirty="0">
                <a:cs typeface="Arial" pitchFamily="34" charset="0"/>
              </a:rPr>
              <a:t>aufgrund formaler Rechts- oder </a:t>
            </a:r>
            <a:r>
              <a:rPr lang="de-DE" sz="1400" b="1" dirty="0" smtClean="0">
                <a:cs typeface="Arial" pitchFamily="34" charset="0"/>
              </a:rPr>
              <a:t>Besitzverhältnisse </a:t>
            </a:r>
            <a:r>
              <a:rPr lang="de-DE" sz="1400" b="1" dirty="0">
                <a:cs typeface="Arial" pitchFamily="34" charset="0"/>
              </a:rPr>
              <a:t>dazu befugt sind, </a:t>
            </a:r>
            <a:endParaRPr lang="de-DE" sz="1400" b="1" dirty="0" smtClean="0">
              <a:cs typeface="Arial" pitchFamily="34" charset="0"/>
            </a:endParaRPr>
          </a:p>
          <a:p>
            <a:r>
              <a:rPr lang="de-DE" sz="1400" b="1" dirty="0" smtClean="0">
                <a:solidFill>
                  <a:srgbClr val="C00000"/>
                </a:solidFill>
                <a:cs typeface="Arial" pitchFamily="34" charset="0"/>
              </a:rPr>
              <a:t>aber </a:t>
            </a:r>
            <a:r>
              <a:rPr lang="de-DE" sz="1400" b="1" dirty="0">
                <a:solidFill>
                  <a:srgbClr val="C00000"/>
                </a:solidFill>
                <a:cs typeface="Arial" pitchFamily="34" charset="0"/>
              </a:rPr>
              <a:t>deren Entscheidungsbefugnisse </a:t>
            </a:r>
            <a:r>
              <a:rPr lang="de-DE" sz="1400" b="1" dirty="0" smtClean="0">
                <a:solidFill>
                  <a:srgbClr val="C00000"/>
                </a:solidFill>
                <a:cs typeface="Arial" pitchFamily="34" charset="0"/>
              </a:rPr>
              <a:t>durch </a:t>
            </a:r>
            <a:r>
              <a:rPr lang="de-DE" sz="1400" b="1" dirty="0">
                <a:solidFill>
                  <a:srgbClr val="C00000"/>
                </a:solidFill>
                <a:cs typeface="Arial" pitchFamily="34" charset="0"/>
              </a:rPr>
              <a:t>die Mitbestimmung </a:t>
            </a:r>
            <a:r>
              <a:rPr lang="de-DE" sz="1400" b="1" dirty="0">
                <a:cs typeface="Arial" pitchFamily="34" charset="0"/>
              </a:rPr>
              <a:t>der davon Betroffenen </a:t>
            </a:r>
            <a:r>
              <a:rPr lang="de-DE" sz="1400" b="1" dirty="0">
                <a:solidFill>
                  <a:srgbClr val="C00000"/>
                </a:solidFill>
                <a:cs typeface="Arial" pitchFamily="34" charset="0"/>
              </a:rPr>
              <a:t>ihre Begrenzung finden. </a:t>
            </a:r>
          </a:p>
        </p:txBody>
      </p:sp>
      <p:pic>
        <p:nvPicPr>
          <p:cNvPr id="7" name="Picture 13"/>
          <p:cNvPicPr>
            <a:picLocks noChangeAspect="1" noChangeArrowheads="1"/>
          </p:cNvPicPr>
          <p:nvPr/>
        </p:nvPicPr>
        <p:blipFill>
          <a:blip r:embed="rId2"/>
          <a:srcRect/>
          <a:stretch>
            <a:fillRect/>
          </a:stretch>
        </p:blipFill>
        <p:spPr bwMode="auto">
          <a:xfrm>
            <a:off x="4714876" y="3500438"/>
            <a:ext cx="3833688" cy="1643754"/>
          </a:xfrm>
          <a:prstGeom prst="rect">
            <a:avLst/>
          </a:prstGeom>
          <a:noFill/>
          <a:ln w="9525">
            <a:noFill/>
            <a:miter lim="800000"/>
            <a:headEnd/>
            <a:tailEnd/>
          </a:ln>
        </p:spPr>
      </p:pic>
      <p:sp>
        <p:nvSpPr>
          <p:cNvPr id="8" name="Rechteck 7"/>
          <p:cNvSpPr/>
          <p:nvPr/>
        </p:nvSpPr>
        <p:spPr>
          <a:xfrm>
            <a:off x="4714876" y="4643446"/>
            <a:ext cx="2133918" cy="369332"/>
          </a:xfrm>
          <a:prstGeom prst="rect">
            <a:avLst/>
          </a:prstGeom>
        </p:spPr>
        <p:txBody>
          <a:bodyPr wrap="none">
            <a:spAutoFit/>
          </a:bodyPr>
          <a:lstStyle/>
          <a:p>
            <a:r>
              <a:rPr lang="de-DE" dirty="0" smtClean="0">
                <a:solidFill>
                  <a:schemeClr val="bg1"/>
                </a:solidFill>
                <a:latin typeface="Arial Black" pitchFamily="34" charset="0"/>
                <a:cs typeface="Arial" pitchFamily="34" charset="0"/>
              </a:rPr>
              <a:t>Mitbestimmung</a:t>
            </a:r>
            <a:endParaRPr lang="de-DE" dirty="0">
              <a:solidFill>
                <a:schemeClr val="bg1"/>
              </a:solidFill>
              <a:latin typeface="Arial Black" pitchFamily="34" charset="0"/>
            </a:endParaRPr>
          </a:p>
        </p:txBody>
      </p:sp>
      <p:sp>
        <p:nvSpPr>
          <p:cNvPr id="9" name="Rechteck 3"/>
          <p:cNvSpPr>
            <a:spLocks noChangeArrowheads="1"/>
          </p:cNvSpPr>
          <p:nvPr/>
        </p:nvSpPr>
        <p:spPr bwMode="auto">
          <a:xfrm>
            <a:off x="571472" y="3929066"/>
            <a:ext cx="4054477" cy="1077218"/>
          </a:xfrm>
          <a:prstGeom prst="rect">
            <a:avLst/>
          </a:prstGeom>
          <a:noFill/>
          <a:ln w="9525">
            <a:noFill/>
            <a:miter lim="800000"/>
            <a:headEnd/>
            <a:tailEnd/>
          </a:ln>
        </p:spPr>
        <p:txBody>
          <a:bodyPr wrap="square">
            <a:spAutoFit/>
          </a:bodyPr>
          <a:lstStyle/>
          <a:p>
            <a:pPr algn="r"/>
            <a:r>
              <a:rPr lang="de-DE" sz="1600" b="1" dirty="0" smtClean="0">
                <a:solidFill>
                  <a:srgbClr val="C00000"/>
                </a:solidFill>
                <a:cs typeface="Arial" pitchFamily="34" charset="0"/>
              </a:rPr>
              <a:t>Menschenwürde </a:t>
            </a:r>
            <a:r>
              <a:rPr lang="de-DE" sz="1600" b="1" dirty="0">
                <a:solidFill>
                  <a:srgbClr val="C00000"/>
                </a:solidFill>
                <a:cs typeface="Arial" pitchFamily="34" charset="0"/>
              </a:rPr>
              <a:t>und Selbstbestimmung</a:t>
            </a:r>
          </a:p>
          <a:p>
            <a:pPr algn="r"/>
            <a:r>
              <a:rPr lang="de-DE" sz="1600" b="1" dirty="0">
                <a:solidFill>
                  <a:srgbClr val="C00000"/>
                </a:solidFill>
                <a:cs typeface="Arial" pitchFamily="34" charset="0"/>
              </a:rPr>
              <a:t>Gleichberechtigung von Kapital und Arbeit</a:t>
            </a:r>
          </a:p>
          <a:p>
            <a:pPr algn="r"/>
            <a:r>
              <a:rPr lang="de-DE" sz="1600" b="1" dirty="0">
                <a:cs typeface="Arial" pitchFamily="34" charset="0"/>
              </a:rPr>
              <a:t>Demokratieprinzip</a:t>
            </a:r>
          </a:p>
          <a:p>
            <a:pPr algn="r"/>
            <a:r>
              <a:rPr lang="de-DE" sz="1600" b="1" dirty="0">
                <a:cs typeface="Arial" pitchFamily="34" charset="0"/>
              </a:rPr>
              <a:t>Kontrolle wirtschaftlicher Macht</a:t>
            </a:r>
          </a:p>
        </p:txBody>
      </p:sp>
      <p:sp>
        <p:nvSpPr>
          <p:cNvPr id="11" name="Rechteck 10"/>
          <p:cNvSpPr/>
          <p:nvPr/>
        </p:nvSpPr>
        <p:spPr>
          <a:xfrm>
            <a:off x="4643438" y="5286388"/>
            <a:ext cx="4143404" cy="523220"/>
          </a:xfrm>
          <a:prstGeom prst="rect">
            <a:avLst/>
          </a:prstGeom>
        </p:spPr>
        <p:txBody>
          <a:bodyPr wrap="square">
            <a:spAutoFit/>
          </a:bodyPr>
          <a:lstStyle/>
          <a:p>
            <a:r>
              <a:rPr lang="de-DE" sz="1400" b="1" dirty="0" smtClean="0"/>
              <a:t>Die betriebliche Mitbestimmung ist ein hohes Gut,- </a:t>
            </a:r>
          </a:p>
          <a:p>
            <a:r>
              <a:rPr lang="de-DE" sz="1400" dirty="0" smtClean="0"/>
              <a:t>sie ist der Garant für unsere freiheitliche Demokratie.  </a:t>
            </a:r>
            <a:endParaRPr lang="de-DE" sz="1400" dirty="0"/>
          </a:p>
        </p:txBody>
      </p:sp>
      <p:sp>
        <p:nvSpPr>
          <p:cNvPr id="12" name="Rechteck 11"/>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p:cNvSpPr/>
          <p:nvPr/>
        </p:nvSpPr>
        <p:spPr bwMode="auto">
          <a:xfrm>
            <a:off x="0" y="0"/>
            <a:ext cx="2214546"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25" name="Rechteck 21"/>
          <p:cNvSpPr>
            <a:spLocks noChangeArrowheads="1"/>
          </p:cNvSpPr>
          <p:nvPr/>
        </p:nvSpPr>
        <p:spPr bwMode="auto">
          <a:xfrm>
            <a:off x="2000232" y="4357694"/>
            <a:ext cx="6643734" cy="1714512"/>
          </a:xfrm>
          <a:prstGeom prst="rect">
            <a:avLst/>
          </a:prstGeom>
          <a:solidFill>
            <a:srgbClr val="FFFFCC"/>
          </a:solidFill>
          <a:ln w="9525" algn="ctr">
            <a:noFill/>
            <a:round/>
            <a:headEnd/>
            <a:tailEnd/>
          </a:ln>
          <a:effectLst>
            <a:outerShdw blurRad="50800" dist="38100" dir="2700000" algn="tl" rotWithShape="0">
              <a:prstClr val="black">
                <a:alpha val="40000"/>
              </a:prstClr>
            </a:outerShdw>
          </a:effectLst>
        </p:spPr>
        <p:txBody>
          <a:bodyPr/>
          <a:lstStyle/>
          <a:p>
            <a:endParaRPr lang="de-DE">
              <a:latin typeface="Arial" pitchFamily="34" charset="0"/>
              <a:cs typeface="Arial" pitchFamily="34" charset="0"/>
            </a:endParaRPr>
          </a:p>
        </p:txBody>
      </p:sp>
      <p:sp>
        <p:nvSpPr>
          <p:cNvPr id="24" name="Rechteck 21"/>
          <p:cNvSpPr>
            <a:spLocks noChangeArrowheads="1"/>
          </p:cNvSpPr>
          <p:nvPr/>
        </p:nvSpPr>
        <p:spPr bwMode="auto">
          <a:xfrm>
            <a:off x="2000232" y="2214554"/>
            <a:ext cx="6643734" cy="2000264"/>
          </a:xfrm>
          <a:prstGeom prst="rect">
            <a:avLst/>
          </a:prstGeom>
          <a:solidFill>
            <a:schemeClr val="bg1">
              <a:lumMod val="95000"/>
            </a:schemeClr>
          </a:solidFill>
          <a:ln w="9525" algn="ctr">
            <a:noFill/>
            <a:round/>
            <a:headEnd/>
            <a:tailEnd/>
          </a:ln>
          <a:effectLst>
            <a:outerShdw blurRad="50800" dist="38100" dir="2700000" algn="tl" rotWithShape="0">
              <a:prstClr val="black">
                <a:alpha val="40000"/>
              </a:prstClr>
            </a:outerShdw>
          </a:effectLst>
        </p:spPr>
        <p:txBody>
          <a:bodyPr/>
          <a:lstStyle/>
          <a:p>
            <a:endParaRPr lang="de-DE">
              <a:latin typeface="Arial" pitchFamily="34" charset="0"/>
              <a:cs typeface="Arial" pitchFamily="34" charset="0"/>
            </a:endParaRPr>
          </a:p>
        </p:txBody>
      </p:sp>
      <p:sp>
        <p:nvSpPr>
          <p:cNvPr id="4" name="Rectangle 1"/>
          <p:cNvSpPr>
            <a:spLocks noChangeArrowheads="1"/>
          </p:cNvSpPr>
          <p:nvPr/>
        </p:nvSpPr>
        <p:spPr bwMode="auto">
          <a:xfrm>
            <a:off x="2714612" y="2285992"/>
            <a:ext cx="5715040" cy="738664"/>
          </a:xfrm>
          <a:prstGeom prst="rect">
            <a:avLst/>
          </a:prstGeom>
          <a:noFill/>
          <a:ln w="9525">
            <a:noFill/>
            <a:miter lim="800000"/>
            <a:headEnd/>
            <a:tailEnd/>
          </a:ln>
        </p:spPr>
        <p:txBody>
          <a:bodyPr wrap="square" anchor="ctr">
            <a:spAutoFit/>
          </a:bodyPr>
          <a:lstStyle/>
          <a:p>
            <a:r>
              <a:rPr lang="de-DE" sz="1400" dirty="0" smtClean="0">
                <a:latin typeface="Calibri" pitchFamily="34" charset="0"/>
                <a:ea typeface="Calibri" pitchFamily="34" charset="0"/>
                <a:cs typeface="Arial" pitchFamily="34" charset="0"/>
              </a:rPr>
              <a:t>In einer Stellungnahme zum Betr.VG </a:t>
            </a:r>
          </a:p>
          <a:p>
            <a:r>
              <a:rPr lang="de-DE" sz="1400" dirty="0" smtClean="0">
                <a:latin typeface="Calibri" pitchFamily="34" charset="0"/>
                <a:ea typeface="Calibri" pitchFamily="34" charset="0"/>
                <a:cs typeface="Arial" pitchFamily="34" charset="0"/>
              </a:rPr>
              <a:t>schreibt der Vorsitzende der Fuldaer Bischofskonferenz </a:t>
            </a:r>
            <a:r>
              <a:rPr lang="de-DE" sz="1400" b="1" dirty="0" smtClean="0">
                <a:latin typeface="Calibri" pitchFamily="34" charset="0"/>
                <a:ea typeface="Calibri" pitchFamily="34" charset="0"/>
                <a:cs typeface="Arial" pitchFamily="34" charset="0"/>
              </a:rPr>
              <a:t>Kardinal Frings</a:t>
            </a:r>
            <a:r>
              <a:rPr lang="de-DE" sz="1400" dirty="0" smtClean="0">
                <a:latin typeface="Calibri" pitchFamily="34" charset="0"/>
                <a:ea typeface="Calibri" pitchFamily="34" charset="0"/>
                <a:cs typeface="Arial" pitchFamily="34" charset="0"/>
              </a:rPr>
              <a:t>, </a:t>
            </a:r>
          </a:p>
          <a:p>
            <a:r>
              <a:rPr lang="de-DE" sz="1400" dirty="0" smtClean="0">
                <a:latin typeface="Calibri" pitchFamily="34" charset="0"/>
                <a:ea typeface="Calibri" pitchFamily="34" charset="0"/>
                <a:cs typeface="Arial" pitchFamily="34" charset="0"/>
              </a:rPr>
              <a:t>am 28.07.1951 an den </a:t>
            </a:r>
            <a:r>
              <a:rPr lang="de-DE" sz="1400" dirty="0">
                <a:latin typeface="Calibri" pitchFamily="34" charset="0"/>
                <a:ea typeface="Calibri" pitchFamily="34" charset="0"/>
                <a:cs typeface="Arial" pitchFamily="34" charset="0"/>
              </a:rPr>
              <a:t>Bundeskanzler </a:t>
            </a:r>
            <a:r>
              <a:rPr lang="de-DE" sz="1400" b="1" dirty="0" smtClean="0">
                <a:latin typeface="Calibri" pitchFamily="34" charset="0"/>
                <a:ea typeface="Calibri" pitchFamily="34" charset="0"/>
                <a:cs typeface="Arial" pitchFamily="34" charset="0"/>
              </a:rPr>
              <a:t>Dr. </a:t>
            </a:r>
            <a:r>
              <a:rPr lang="de-DE" sz="1400" b="1" dirty="0">
                <a:latin typeface="Calibri" pitchFamily="34" charset="0"/>
                <a:ea typeface="Calibri" pitchFamily="34" charset="0"/>
                <a:cs typeface="Arial" pitchFamily="34" charset="0"/>
              </a:rPr>
              <a:t>Konrad </a:t>
            </a:r>
            <a:r>
              <a:rPr lang="de-DE" sz="1400" b="1" dirty="0" smtClean="0">
                <a:latin typeface="Calibri" pitchFamily="34" charset="0"/>
                <a:ea typeface="Calibri" pitchFamily="34" charset="0"/>
                <a:cs typeface="Arial" pitchFamily="34" charset="0"/>
              </a:rPr>
              <a:t>Adenauer: </a:t>
            </a:r>
            <a:endParaRPr lang="de-DE" sz="1400" b="1" dirty="0">
              <a:latin typeface="Calibri" pitchFamily="34" charset="0"/>
              <a:ea typeface="Calibri" pitchFamily="34" charset="0"/>
              <a:cs typeface="Arial" pitchFamily="34" charset="0"/>
            </a:endParaRPr>
          </a:p>
        </p:txBody>
      </p:sp>
      <p:sp>
        <p:nvSpPr>
          <p:cNvPr id="5" name="Rechteck 6"/>
          <p:cNvSpPr>
            <a:spLocks noChangeArrowheads="1"/>
          </p:cNvSpPr>
          <p:nvPr/>
        </p:nvSpPr>
        <p:spPr bwMode="auto">
          <a:xfrm>
            <a:off x="2714612" y="3071810"/>
            <a:ext cx="5786478" cy="523875"/>
          </a:xfrm>
          <a:prstGeom prst="rect">
            <a:avLst/>
          </a:prstGeom>
          <a:noFill/>
          <a:ln w="9525">
            <a:noFill/>
            <a:miter lim="800000"/>
            <a:headEnd/>
            <a:tailEnd/>
          </a:ln>
        </p:spPr>
        <p:txBody>
          <a:bodyPr wrap="square">
            <a:spAutoFit/>
          </a:bodyPr>
          <a:lstStyle/>
          <a:p>
            <a:pPr eaLnBrk="0" hangingPunct="0"/>
            <a:r>
              <a:rPr lang="de-DE" sz="1400" b="1" i="1" dirty="0" smtClean="0">
                <a:latin typeface="Calibri" pitchFamily="34" charset="0"/>
                <a:ea typeface="Calibri" pitchFamily="34" charset="0"/>
                <a:cs typeface="Arial" pitchFamily="34" charset="0"/>
              </a:rPr>
              <a:t>„das </a:t>
            </a:r>
            <a:r>
              <a:rPr lang="de-DE" sz="1400" b="1" i="1" dirty="0">
                <a:latin typeface="Calibri" pitchFamily="34" charset="0"/>
                <a:ea typeface="Calibri" pitchFamily="34" charset="0"/>
                <a:cs typeface="Arial" pitchFamily="34" charset="0"/>
              </a:rPr>
              <a:t>Gesetz (Betr.VG) findet keine Anwendung auf die Mitbestimmung </a:t>
            </a:r>
          </a:p>
          <a:p>
            <a:pPr eaLnBrk="0" hangingPunct="0"/>
            <a:r>
              <a:rPr lang="de-DE" sz="1400" b="1" i="1" dirty="0">
                <a:latin typeface="Calibri" pitchFamily="34" charset="0"/>
                <a:ea typeface="Calibri" pitchFamily="34" charset="0"/>
                <a:cs typeface="Arial" pitchFamily="34" charset="0"/>
              </a:rPr>
              <a:t>der Arbeitnehmer der Religionsgemeinschaften und deren </a:t>
            </a:r>
            <a:r>
              <a:rPr lang="de-DE" sz="1400" b="1" i="1" dirty="0" smtClean="0">
                <a:latin typeface="Calibri" pitchFamily="34" charset="0"/>
                <a:ea typeface="Calibri" pitchFamily="34" charset="0"/>
                <a:cs typeface="Arial" pitchFamily="34" charset="0"/>
              </a:rPr>
              <a:t>Einrichtungen..“</a:t>
            </a:r>
            <a:endParaRPr lang="de-DE" sz="1400" b="1" i="1" dirty="0">
              <a:latin typeface="Calibri" pitchFamily="34" charset="0"/>
              <a:ea typeface="Calibri" pitchFamily="34" charset="0"/>
              <a:cs typeface="Arial" pitchFamily="34" charset="0"/>
            </a:endParaRPr>
          </a:p>
        </p:txBody>
      </p:sp>
      <p:sp>
        <p:nvSpPr>
          <p:cNvPr id="6" name="Rechteck 7"/>
          <p:cNvSpPr>
            <a:spLocks noChangeArrowheads="1"/>
          </p:cNvSpPr>
          <p:nvPr/>
        </p:nvSpPr>
        <p:spPr bwMode="auto">
          <a:xfrm>
            <a:off x="2643174" y="3571876"/>
            <a:ext cx="5500726" cy="461665"/>
          </a:xfrm>
          <a:prstGeom prst="rect">
            <a:avLst/>
          </a:prstGeom>
          <a:noFill/>
          <a:ln w="9525">
            <a:noFill/>
            <a:miter lim="800000"/>
            <a:headEnd/>
            <a:tailEnd/>
          </a:ln>
        </p:spPr>
        <p:txBody>
          <a:bodyPr wrap="square">
            <a:spAutoFit/>
          </a:bodyPr>
          <a:lstStyle/>
          <a:p>
            <a:r>
              <a:rPr lang="de-DE" sz="1200" b="1" dirty="0">
                <a:latin typeface="Calibri" pitchFamily="34" charset="0"/>
                <a:ea typeface="Calibri" pitchFamily="34" charset="0"/>
                <a:cs typeface="Arial" pitchFamily="34" charset="0"/>
              </a:rPr>
              <a:t>…und begründet das mit Hinweis auf den Art.140 Grundgesetz </a:t>
            </a:r>
            <a:r>
              <a:rPr lang="de-DE" sz="1200" b="1" dirty="0" smtClean="0">
                <a:latin typeface="Calibri" pitchFamily="34" charset="0"/>
                <a:ea typeface="Calibri" pitchFamily="34" charset="0"/>
                <a:cs typeface="Arial" pitchFamily="34" charset="0"/>
              </a:rPr>
              <a:t>und  </a:t>
            </a:r>
          </a:p>
          <a:p>
            <a:r>
              <a:rPr lang="de-DE" sz="1200" b="1" dirty="0" smtClean="0">
                <a:latin typeface="Calibri" pitchFamily="34" charset="0"/>
                <a:ea typeface="Calibri" pitchFamily="34" charset="0"/>
                <a:cs typeface="Arial" pitchFamily="34" charset="0"/>
              </a:rPr>
              <a:t>   Art.137 der Weimarer Reichsverfassung</a:t>
            </a:r>
            <a:endParaRPr lang="de-DE" sz="1200" b="1" dirty="0">
              <a:latin typeface="Calibri" pitchFamily="34" charset="0"/>
              <a:ea typeface="Calibri" pitchFamily="34" charset="0"/>
              <a:cs typeface="Arial" pitchFamily="34" charset="0"/>
            </a:endParaRPr>
          </a:p>
        </p:txBody>
      </p:sp>
      <p:pic>
        <p:nvPicPr>
          <p:cNvPr id="7" name="Picture 4" descr="C:\Dokumente und Einstellungen\Gisbert\Desktop\MAV Seminar_Kirche und Diakonie\Kardinal frings 1.jpg"/>
          <p:cNvPicPr>
            <a:picLocks noChangeAspect="1" noChangeArrowheads="1"/>
          </p:cNvPicPr>
          <p:nvPr/>
        </p:nvPicPr>
        <p:blipFill>
          <a:blip r:embed="rId2"/>
          <a:srcRect/>
          <a:stretch>
            <a:fillRect/>
          </a:stretch>
        </p:blipFill>
        <p:spPr bwMode="auto">
          <a:xfrm>
            <a:off x="1643042" y="2000240"/>
            <a:ext cx="785818" cy="999459"/>
          </a:xfrm>
          <a:prstGeom prst="rect">
            <a:avLst/>
          </a:prstGeom>
          <a:ln>
            <a:noFill/>
          </a:ln>
          <a:effectLst>
            <a:outerShdw blurRad="292100" dist="139700" dir="2700000" algn="tl" rotWithShape="0">
              <a:srgbClr val="333333">
                <a:alpha val="65000"/>
              </a:srgbClr>
            </a:outerShdw>
          </a:effectLst>
        </p:spPr>
      </p:pic>
      <p:pic>
        <p:nvPicPr>
          <p:cNvPr id="8" name="Picture 3" descr="C:\Dokumente und Einstellungen\Gisbert\Desktop\MAV Seminar_Kirche und Diakonie\Adenauer 3.jpg"/>
          <p:cNvPicPr>
            <a:picLocks noChangeAspect="1" noChangeArrowheads="1"/>
          </p:cNvPicPr>
          <p:nvPr/>
        </p:nvPicPr>
        <p:blipFill>
          <a:blip r:embed="rId3"/>
          <a:srcRect/>
          <a:stretch>
            <a:fillRect/>
          </a:stretch>
        </p:blipFill>
        <p:spPr bwMode="auto">
          <a:xfrm>
            <a:off x="1357290" y="5072074"/>
            <a:ext cx="1062373" cy="785818"/>
          </a:xfrm>
          <a:prstGeom prst="rect">
            <a:avLst/>
          </a:prstGeom>
          <a:ln>
            <a:noFill/>
          </a:ln>
          <a:effectLst>
            <a:outerShdw blurRad="292100" dist="139700" dir="2700000" algn="tl" rotWithShape="0">
              <a:srgbClr val="333333">
                <a:alpha val="65000"/>
              </a:srgbClr>
            </a:outerShdw>
          </a:effectLst>
        </p:spPr>
      </p:pic>
      <p:sp>
        <p:nvSpPr>
          <p:cNvPr id="9" name="Rechteck 456"/>
          <p:cNvSpPr>
            <a:spLocks noChangeArrowheads="1"/>
          </p:cNvSpPr>
          <p:nvPr/>
        </p:nvSpPr>
        <p:spPr bwMode="auto">
          <a:xfrm>
            <a:off x="2714612" y="4429132"/>
            <a:ext cx="5786478" cy="523220"/>
          </a:xfrm>
          <a:prstGeom prst="rect">
            <a:avLst/>
          </a:prstGeom>
          <a:noFill/>
          <a:ln w="9525">
            <a:noFill/>
            <a:miter lim="800000"/>
            <a:headEnd/>
            <a:tailEnd/>
          </a:ln>
        </p:spPr>
        <p:txBody>
          <a:bodyPr wrap="square">
            <a:spAutoFit/>
          </a:bodyPr>
          <a:lstStyle/>
          <a:p>
            <a:r>
              <a:rPr lang="de-DE" sz="1400" b="1" dirty="0" smtClean="0">
                <a:latin typeface="Calibri" pitchFamily="34" charset="0"/>
                <a:cs typeface="Arial" pitchFamily="34" charset="0"/>
              </a:rPr>
              <a:t>§ </a:t>
            </a:r>
            <a:r>
              <a:rPr lang="de-DE" sz="1400" b="1" dirty="0">
                <a:latin typeface="Calibri" pitchFamily="34" charset="0"/>
                <a:cs typeface="Arial" pitchFamily="34" charset="0"/>
              </a:rPr>
              <a:t>118. </a:t>
            </a:r>
            <a:r>
              <a:rPr lang="de-DE" sz="1400" b="1" dirty="0" smtClean="0">
                <a:latin typeface="Calibri" pitchFamily="34" charset="0"/>
                <a:cs typeface="Arial" pitchFamily="34" charset="0"/>
              </a:rPr>
              <a:t>Abs.2 </a:t>
            </a:r>
            <a:r>
              <a:rPr lang="de-DE" sz="1400" b="1" dirty="0">
                <a:latin typeface="Calibri" pitchFamily="34" charset="0"/>
                <a:cs typeface="Arial" pitchFamily="34" charset="0"/>
              </a:rPr>
              <a:t>Betr.VG schließt </a:t>
            </a:r>
            <a:r>
              <a:rPr lang="de-DE" sz="1400" b="1" dirty="0" smtClean="0">
                <a:latin typeface="Calibri" pitchFamily="34" charset="0"/>
                <a:cs typeface="Arial" pitchFamily="34" charset="0"/>
              </a:rPr>
              <a:t>die Religionsgemeinschaften </a:t>
            </a:r>
          </a:p>
          <a:p>
            <a:r>
              <a:rPr lang="de-DE" sz="1400" b="1" dirty="0" smtClean="0">
                <a:solidFill>
                  <a:srgbClr val="C00000"/>
                </a:solidFill>
                <a:latin typeface="Calibri" pitchFamily="34" charset="0"/>
                <a:cs typeface="Arial" pitchFamily="34" charset="0"/>
              </a:rPr>
              <a:t>                      und Ihre </a:t>
            </a:r>
            <a:r>
              <a:rPr lang="de-DE" sz="1400" b="1" dirty="0">
                <a:solidFill>
                  <a:srgbClr val="C00000"/>
                </a:solidFill>
                <a:latin typeface="Calibri" pitchFamily="34" charset="0"/>
                <a:cs typeface="Arial" pitchFamily="34" charset="0"/>
              </a:rPr>
              <a:t>Einrichtungen </a:t>
            </a:r>
            <a:r>
              <a:rPr lang="de-DE" sz="1400" b="1" dirty="0" smtClean="0">
                <a:latin typeface="Calibri" pitchFamily="34" charset="0"/>
                <a:cs typeface="Arial" pitchFamily="34" charset="0"/>
              </a:rPr>
              <a:t>von </a:t>
            </a:r>
            <a:r>
              <a:rPr lang="de-DE" sz="1400" b="1" dirty="0">
                <a:latin typeface="Calibri" pitchFamily="34" charset="0"/>
                <a:cs typeface="Arial" pitchFamily="34" charset="0"/>
              </a:rPr>
              <a:t>der </a:t>
            </a:r>
            <a:r>
              <a:rPr lang="de-DE" sz="1400" b="1" dirty="0" smtClean="0">
                <a:latin typeface="Calibri" pitchFamily="34" charset="0"/>
                <a:cs typeface="Arial" pitchFamily="34" charset="0"/>
              </a:rPr>
              <a:t>Anwendung des Gesetzes aus </a:t>
            </a:r>
            <a:endParaRPr lang="de-DE" sz="1400" b="1" dirty="0">
              <a:latin typeface="Calibri" pitchFamily="34" charset="0"/>
              <a:cs typeface="Arial" pitchFamily="34" charset="0"/>
            </a:endParaRPr>
          </a:p>
        </p:txBody>
      </p:sp>
      <p:sp>
        <p:nvSpPr>
          <p:cNvPr id="10" name="Rechteck 9"/>
          <p:cNvSpPr/>
          <p:nvPr/>
        </p:nvSpPr>
        <p:spPr>
          <a:xfrm>
            <a:off x="5857884" y="3857628"/>
            <a:ext cx="2500330" cy="338554"/>
          </a:xfrm>
          <a:prstGeom prst="rect">
            <a:avLst/>
          </a:prstGeom>
        </p:spPr>
        <p:txBody>
          <a:bodyPr wrap="square">
            <a:spAutoFit/>
          </a:bodyPr>
          <a:lstStyle/>
          <a:p>
            <a:r>
              <a:rPr lang="de-DE" sz="1600" b="1" dirty="0" smtClean="0">
                <a:solidFill>
                  <a:srgbClr val="C00000"/>
                </a:solidFill>
                <a:latin typeface="Calibri" pitchFamily="34" charset="0"/>
                <a:cs typeface="Arial" pitchFamily="34" charset="0"/>
              </a:rPr>
              <a:t>Der „Hinweis“ hatte Erfolg</a:t>
            </a:r>
            <a:endParaRPr lang="de-DE" sz="1600" dirty="0">
              <a:solidFill>
                <a:srgbClr val="C00000"/>
              </a:solidFill>
              <a:latin typeface="Calibri" pitchFamily="34" charset="0"/>
              <a:cs typeface="Arial" pitchFamily="34" charset="0"/>
            </a:endParaRPr>
          </a:p>
        </p:txBody>
      </p:sp>
      <p:sp>
        <p:nvSpPr>
          <p:cNvPr id="11" name="Rechteck 10"/>
          <p:cNvSpPr/>
          <p:nvPr/>
        </p:nvSpPr>
        <p:spPr>
          <a:xfrm>
            <a:off x="2714612" y="5214950"/>
            <a:ext cx="5715040" cy="738664"/>
          </a:xfrm>
          <a:prstGeom prst="rect">
            <a:avLst/>
          </a:prstGeom>
        </p:spPr>
        <p:txBody>
          <a:bodyPr wrap="square">
            <a:spAutoFit/>
          </a:bodyPr>
          <a:lstStyle/>
          <a:p>
            <a:r>
              <a:rPr lang="de-DE" sz="1400" i="1" dirty="0" smtClean="0">
                <a:latin typeface="Calibri" pitchFamily="34" charset="0"/>
                <a:cs typeface="Arial" pitchFamily="34" charset="0"/>
              </a:rPr>
              <a:t>…im Vertrauen auf die Bereitschaft </a:t>
            </a:r>
            <a:r>
              <a:rPr lang="de-DE" sz="1400" i="1" dirty="0">
                <a:latin typeface="Calibri" pitchFamily="34" charset="0"/>
                <a:cs typeface="Arial" pitchFamily="34" charset="0"/>
              </a:rPr>
              <a:t>der </a:t>
            </a:r>
            <a:r>
              <a:rPr lang="de-DE" sz="1400" i="1" dirty="0" smtClean="0">
                <a:latin typeface="Calibri" pitchFamily="34" charset="0"/>
                <a:cs typeface="Arial" pitchFamily="34" charset="0"/>
              </a:rPr>
              <a:t>Kirche</a:t>
            </a:r>
            <a:r>
              <a:rPr lang="de-DE" sz="1400" i="1" dirty="0">
                <a:latin typeface="Calibri" pitchFamily="34" charset="0"/>
                <a:cs typeface="Arial" pitchFamily="34" charset="0"/>
              </a:rPr>
              <a:t> </a:t>
            </a:r>
            <a:r>
              <a:rPr lang="de-DE" sz="1400" i="1" dirty="0" smtClean="0">
                <a:latin typeface="Calibri" pitchFamily="34" charset="0"/>
                <a:cs typeface="Arial" pitchFamily="34" charset="0"/>
              </a:rPr>
              <a:t>ein </a:t>
            </a:r>
            <a:r>
              <a:rPr lang="de-DE" sz="1400" b="1" i="1" dirty="0" smtClean="0">
                <a:solidFill>
                  <a:srgbClr val="C00000"/>
                </a:solidFill>
                <a:latin typeface="Calibri" pitchFamily="34" charset="0"/>
                <a:cs typeface="Arial" pitchFamily="34" charset="0"/>
              </a:rPr>
              <a:t>sozial </a:t>
            </a:r>
            <a:r>
              <a:rPr lang="de-DE" sz="1400" b="1" i="1" dirty="0">
                <a:solidFill>
                  <a:srgbClr val="C00000"/>
                </a:solidFill>
                <a:latin typeface="Calibri" pitchFamily="34" charset="0"/>
                <a:cs typeface="Arial" pitchFamily="34" charset="0"/>
              </a:rPr>
              <a:t>vorbildliches </a:t>
            </a:r>
            <a:r>
              <a:rPr lang="de-DE" sz="1400" b="1" i="1" dirty="0" smtClean="0">
                <a:solidFill>
                  <a:srgbClr val="C00000"/>
                </a:solidFill>
                <a:latin typeface="Calibri" pitchFamily="34" charset="0"/>
                <a:cs typeface="Arial" pitchFamily="34" charset="0"/>
              </a:rPr>
              <a:t>Mitbestimmungsrecht </a:t>
            </a:r>
            <a:r>
              <a:rPr lang="de-DE" sz="1400" i="1" dirty="0" smtClean="0">
                <a:latin typeface="Calibri" pitchFamily="34" charset="0"/>
                <a:cs typeface="Arial" pitchFamily="34" charset="0"/>
              </a:rPr>
              <a:t>zu schaffen</a:t>
            </a:r>
            <a:r>
              <a:rPr lang="de-DE" sz="1400" b="1" i="1" dirty="0" smtClean="0">
                <a:solidFill>
                  <a:srgbClr val="C00000"/>
                </a:solidFill>
                <a:latin typeface="Calibri" pitchFamily="34" charset="0"/>
                <a:cs typeface="Arial" pitchFamily="34" charset="0"/>
              </a:rPr>
              <a:t>,  </a:t>
            </a:r>
            <a:r>
              <a:rPr lang="de-DE" sz="1400" i="1" dirty="0" smtClean="0">
                <a:latin typeface="Calibri" pitchFamily="34" charset="0"/>
                <a:cs typeface="Arial" pitchFamily="34" charset="0"/>
              </a:rPr>
              <a:t>wurde den </a:t>
            </a:r>
            <a:r>
              <a:rPr lang="de-DE" sz="1400" i="1" dirty="0">
                <a:latin typeface="Calibri" pitchFamily="34" charset="0"/>
                <a:cs typeface="Arial" pitchFamily="34" charset="0"/>
              </a:rPr>
              <a:t>Wünschen der Kirche </a:t>
            </a:r>
            <a:r>
              <a:rPr lang="de-DE" sz="1400" i="1" dirty="0" smtClean="0">
                <a:latin typeface="Calibri" pitchFamily="34" charset="0"/>
                <a:cs typeface="Arial" pitchFamily="34" charset="0"/>
              </a:rPr>
              <a:t>Rechnung getragen</a:t>
            </a:r>
            <a:endParaRPr lang="de-DE" sz="1400" i="1" dirty="0">
              <a:latin typeface="Calibri" pitchFamily="34" charset="0"/>
              <a:cs typeface="Arial" pitchFamily="34" charset="0"/>
            </a:endParaRPr>
          </a:p>
        </p:txBody>
      </p:sp>
      <p:sp>
        <p:nvSpPr>
          <p:cNvPr id="12" name="Rechteck 11"/>
          <p:cNvSpPr/>
          <p:nvPr/>
        </p:nvSpPr>
        <p:spPr>
          <a:xfrm>
            <a:off x="2714612" y="5000636"/>
            <a:ext cx="3357586" cy="307777"/>
          </a:xfrm>
          <a:prstGeom prst="rect">
            <a:avLst/>
          </a:prstGeom>
        </p:spPr>
        <p:txBody>
          <a:bodyPr wrap="square">
            <a:spAutoFit/>
          </a:bodyPr>
          <a:lstStyle/>
          <a:p>
            <a:r>
              <a:rPr lang="de-DE" sz="1400" b="1" dirty="0">
                <a:latin typeface="Calibri" pitchFamily="34" charset="0"/>
                <a:cs typeface="Arial" pitchFamily="34" charset="0"/>
              </a:rPr>
              <a:t>Fazit der Diskussion 1951 im Bundestag</a:t>
            </a:r>
            <a:r>
              <a:rPr lang="de-DE" sz="1400" dirty="0">
                <a:latin typeface="Calibri" pitchFamily="34" charset="0"/>
                <a:cs typeface="Arial" pitchFamily="34" charset="0"/>
              </a:rPr>
              <a:t>: </a:t>
            </a:r>
          </a:p>
        </p:txBody>
      </p:sp>
      <p:pic>
        <p:nvPicPr>
          <p:cNvPr id="13" name="Picture 1" descr="C:\Dokumente und Einstellungen\Gisbert\Desktop\MAV Seminar_Kirche und Diakonie\Planarsaal.jpg"/>
          <p:cNvPicPr>
            <a:picLocks noChangeAspect="1" noChangeArrowheads="1"/>
          </p:cNvPicPr>
          <p:nvPr/>
        </p:nvPicPr>
        <p:blipFill>
          <a:blip r:embed="rId4"/>
          <a:srcRect/>
          <a:stretch>
            <a:fillRect/>
          </a:stretch>
        </p:blipFill>
        <p:spPr bwMode="auto">
          <a:xfrm>
            <a:off x="714348" y="3143248"/>
            <a:ext cx="1723846" cy="1715226"/>
          </a:xfrm>
          <a:prstGeom prst="rect">
            <a:avLst/>
          </a:prstGeom>
          <a:ln>
            <a:noFill/>
          </a:ln>
          <a:effectLst>
            <a:outerShdw blurRad="292100" dist="139700" dir="2700000" algn="tl" rotWithShape="0">
              <a:srgbClr val="333333">
                <a:alpha val="65000"/>
              </a:srgbClr>
            </a:outerShdw>
          </a:effectLst>
        </p:spPr>
      </p:pic>
      <p:sp>
        <p:nvSpPr>
          <p:cNvPr id="14" name="Rechteck 13"/>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0" name="Rechteck 19"/>
          <p:cNvSpPr/>
          <p:nvPr/>
        </p:nvSpPr>
        <p:spPr>
          <a:xfrm>
            <a:off x="785786" y="928670"/>
            <a:ext cx="7786742" cy="357190"/>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23" name="Rechteck 1"/>
          <p:cNvSpPr>
            <a:spLocks noChangeArrowheads="1"/>
          </p:cNvSpPr>
          <p:nvPr/>
        </p:nvSpPr>
        <p:spPr bwMode="auto">
          <a:xfrm>
            <a:off x="4500562" y="1357298"/>
            <a:ext cx="3500462" cy="307777"/>
          </a:xfrm>
          <a:prstGeom prst="rect">
            <a:avLst/>
          </a:prstGeom>
          <a:noFill/>
          <a:ln w="9525">
            <a:noFill/>
            <a:miter lim="800000"/>
            <a:headEnd/>
            <a:tailEnd/>
          </a:ln>
        </p:spPr>
        <p:txBody>
          <a:bodyPr wrap="square">
            <a:spAutoFit/>
          </a:bodyPr>
          <a:lstStyle/>
          <a:p>
            <a:r>
              <a:rPr lang="de-DE" sz="1400" b="1" dirty="0" smtClean="0">
                <a:cs typeface="Arial" pitchFamily="34" charset="0"/>
              </a:rPr>
              <a:t>                 …aber nicht bei Kirche &amp; Diakonie</a:t>
            </a:r>
            <a:endParaRPr lang="de-DE" sz="1400" b="1" dirty="0">
              <a:cs typeface="Arial" pitchFamily="34" charset="0"/>
            </a:endParaRPr>
          </a:p>
        </p:txBody>
      </p:sp>
      <p:pic>
        <p:nvPicPr>
          <p:cNvPr id="26" name="Picture 4"/>
          <p:cNvPicPr>
            <a:picLocks noChangeAspect="1" noChangeArrowheads="1"/>
          </p:cNvPicPr>
          <p:nvPr/>
        </p:nvPicPr>
        <p:blipFill>
          <a:blip r:embed="rId5"/>
          <a:srcRect/>
          <a:stretch>
            <a:fillRect/>
          </a:stretch>
        </p:blipFill>
        <p:spPr bwMode="auto">
          <a:xfrm>
            <a:off x="6341464" y="571480"/>
            <a:ext cx="2231064" cy="1000132"/>
          </a:xfrm>
          <a:prstGeom prst="rect">
            <a:avLst/>
          </a:prstGeom>
          <a:noFill/>
          <a:ln w="9525">
            <a:noFill/>
            <a:miter lim="800000"/>
            <a:headEnd/>
            <a:tailEnd/>
          </a:ln>
          <a:effectLst/>
        </p:spPr>
      </p:pic>
      <p:pic>
        <p:nvPicPr>
          <p:cNvPr id="28" name="Picture 16"/>
          <p:cNvPicPr>
            <a:picLocks noChangeAspect="1" noChangeArrowheads="1"/>
          </p:cNvPicPr>
          <p:nvPr/>
        </p:nvPicPr>
        <p:blipFill>
          <a:blip r:embed="rId6"/>
          <a:srcRect/>
          <a:stretch>
            <a:fillRect/>
          </a:stretch>
        </p:blipFill>
        <p:spPr bwMode="auto">
          <a:xfrm>
            <a:off x="928662" y="714356"/>
            <a:ext cx="642938" cy="83661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1" name="Rechteck 1"/>
          <p:cNvSpPr>
            <a:spLocks noChangeArrowheads="1"/>
          </p:cNvSpPr>
          <p:nvPr/>
        </p:nvSpPr>
        <p:spPr bwMode="auto">
          <a:xfrm>
            <a:off x="928662" y="928670"/>
            <a:ext cx="6269034" cy="338554"/>
          </a:xfrm>
          <a:prstGeom prst="rect">
            <a:avLst/>
          </a:prstGeom>
          <a:noFill/>
          <a:ln w="9525">
            <a:noFill/>
            <a:miter lim="800000"/>
            <a:headEnd/>
            <a:tailEnd/>
          </a:ln>
        </p:spPr>
        <p:txBody>
          <a:bodyPr wrap="square">
            <a:spAutoFit/>
          </a:bodyPr>
          <a:lstStyle/>
          <a:p>
            <a:r>
              <a:rPr lang="de-DE" sz="1600" b="1" dirty="0" smtClean="0">
                <a:cs typeface="Arial" pitchFamily="34" charset="0"/>
              </a:rPr>
              <a:t>                 Mitbestimmung in der Bundesrepublik Deutschland </a:t>
            </a:r>
            <a:endParaRPr lang="de-DE" sz="1600" b="1" dirty="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strVal val="#ppt_w*0.70"/>
                                          </p:val>
                                        </p:tav>
                                        <p:tav tm="100000">
                                          <p:val>
                                            <p:strVal val="#ppt_w"/>
                                          </p:val>
                                        </p:tav>
                                      </p:tavLst>
                                    </p:anim>
                                    <p:anim calcmode="lin" valueType="num">
                                      <p:cBhvr>
                                        <p:cTn id="14" dur="1000" fill="hold"/>
                                        <p:tgtEl>
                                          <p:spTgt spid="23"/>
                                        </p:tgtEl>
                                        <p:attrNameLst>
                                          <p:attrName>ppt_h</p:attrName>
                                        </p:attrNameLst>
                                      </p:cBhvr>
                                      <p:tavLst>
                                        <p:tav tm="0">
                                          <p:val>
                                            <p:strVal val="#ppt_h"/>
                                          </p:val>
                                        </p:tav>
                                        <p:tav tm="100000">
                                          <p:val>
                                            <p:strVal val="#ppt_h"/>
                                          </p:val>
                                        </p:tav>
                                      </p:tavLst>
                                    </p:anim>
                                    <p:animEffect transition="in" filter="fade">
                                      <p:cBhvr>
                                        <p:cTn id="15" dur="1000"/>
                                        <p:tgtEl>
                                          <p:spTgt spid="23"/>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0.70"/>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p:nvPr/>
        </p:nvSpPr>
        <p:spPr bwMode="auto">
          <a:xfrm>
            <a:off x="0" y="0"/>
            <a:ext cx="2285984"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14" name="Rechteck 13"/>
          <p:cNvSpPr/>
          <p:nvPr/>
        </p:nvSpPr>
        <p:spPr>
          <a:xfrm>
            <a:off x="1357290" y="2857496"/>
            <a:ext cx="7358114" cy="3429024"/>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2" name="Gruppieren 25"/>
          <p:cNvGrpSpPr/>
          <p:nvPr/>
        </p:nvGrpSpPr>
        <p:grpSpPr>
          <a:xfrm>
            <a:off x="3071802" y="428604"/>
            <a:ext cx="5572164" cy="928694"/>
            <a:chOff x="3286116" y="285728"/>
            <a:chExt cx="5572164" cy="928694"/>
          </a:xfrm>
        </p:grpSpPr>
        <p:grpSp>
          <p:nvGrpSpPr>
            <p:cNvPr id="3" name="Gruppieren 16"/>
            <p:cNvGrpSpPr/>
            <p:nvPr/>
          </p:nvGrpSpPr>
          <p:grpSpPr>
            <a:xfrm>
              <a:off x="3286116" y="285728"/>
              <a:ext cx="5572164" cy="928694"/>
              <a:chOff x="3286116" y="428604"/>
              <a:chExt cx="5572164" cy="928694"/>
            </a:xfrm>
          </p:grpSpPr>
          <p:sp>
            <p:nvSpPr>
              <p:cNvPr id="5" name="Rechteck 4"/>
              <p:cNvSpPr/>
              <p:nvPr/>
            </p:nvSpPr>
            <p:spPr bwMode="auto">
              <a:xfrm>
                <a:off x="3286116" y="785794"/>
                <a:ext cx="5572164"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6" name="Picture 4"/>
              <p:cNvPicPr>
                <a:picLocks noChangeAspect="1" noChangeArrowheads="1"/>
              </p:cNvPicPr>
              <p:nvPr/>
            </p:nvPicPr>
            <p:blipFill>
              <a:blip r:embed="rId2"/>
              <a:srcRect/>
              <a:stretch>
                <a:fillRect/>
              </a:stretch>
            </p:blipFill>
            <p:spPr bwMode="auto">
              <a:xfrm>
                <a:off x="6572264" y="428604"/>
                <a:ext cx="2071702" cy="928694"/>
              </a:xfrm>
              <a:prstGeom prst="rect">
                <a:avLst/>
              </a:prstGeom>
              <a:noFill/>
              <a:ln w="9525">
                <a:noFill/>
                <a:miter lim="800000"/>
                <a:headEnd/>
                <a:tailEnd/>
              </a:ln>
              <a:effectLst/>
            </p:spPr>
          </p:pic>
        </p:grpSp>
        <p:sp>
          <p:nvSpPr>
            <p:cNvPr id="4" name="Rechteck 3"/>
            <p:cNvSpPr/>
            <p:nvPr/>
          </p:nvSpPr>
          <p:spPr>
            <a:xfrm>
              <a:off x="3643306" y="642918"/>
              <a:ext cx="2928926" cy="276999"/>
            </a:xfrm>
            <a:prstGeom prst="rect">
              <a:avLst/>
            </a:prstGeom>
          </p:spPr>
          <p:txBody>
            <a:bodyPr wrap="square">
              <a:spAutoFit/>
            </a:bodyPr>
            <a:lstStyle/>
            <a:p>
              <a:pPr algn="r"/>
              <a:r>
                <a:rPr lang="de-DE" sz="1200" b="1" dirty="0" smtClean="0"/>
                <a:t>Mitbestimmung bei Kirche &amp; Diakonie </a:t>
              </a:r>
              <a:endParaRPr lang="de-DE" sz="1200" b="1" dirty="0"/>
            </a:p>
          </p:txBody>
        </p:sp>
      </p:grpSp>
      <p:sp>
        <p:nvSpPr>
          <p:cNvPr id="7" name="Rechteck 1"/>
          <p:cNvSpPr>
            <a:spLocks noChangeArrowheads="1"/>
          </p:cNvSpPr>
          <p:nvPr/>
        </p:nvSpPr>
        <p:spPr bwMode="auto">
          <a:xfrm>
            <a:off x="1928794" y="1571612"/>
            <a:ext cx="6643734" cy="1015663"/>
          </a:xfrm>
          <a:prstGeom prst="rect">
            <a:avLst/>
          </a:prstGeom>
          <a:noFill/>
          <a:ln w="9525">
            <a:noFill/>
            <a:miter lim="800000"/>
            <a:headEnd/>
            <a:tailEnd/>
          </a:ln>
        </p:spPr>
        <p:txBody>
          <a:bodyPr wrap="square">
            <a:spAutoFit/>
          </a:bodyPr>
          <a:lstStyle/>
          <a:p>
            <a:r>
              <a:rPr lang="de-DE" sz="1600" b="1" dirty="0">
                <a:cs typeface="Arial" pitchFamily="34" charset="0"/>
              </a:rPr>
              <a:t>Die betriebliche </a:t>
            </a:r>
            <a:r>
              <a:rPr lang="de-DE" b="1" dirty="0">
                <a:cs typeface="Arial" pitchFamily="34" charset="0"/>
              </a:rPr>
              <a:t>Mitbestimmung </a:t>
            </a:r>
            <a:r>
              <a:rPr lang="de-DE" b="1" dirty="0" smtClean="0">
                <a:cs typeface="Arial" pitchFamily="34" charset="0"/>
              </a:rPr>
              <a:t>in der EKD </a:t>
            </a:r>
          </a:p>
          <a:p>
            <a:r>
              <a:rPr lang="de-DE" sz="1400" b="1" dirty="0" smtClean="0">
                <a:cs typeface="Arial" pitchFamily="34" charset="0"/>
              </a:rPr>
              <a:t>und den Einrichtungen der Diakonie, ist erst seit </a:t>
            </a:r>
            <a:r>
              <a:rPr lang="de-DE" sz="1400" b="1" dirty="0" smtClean="0">
                <a:solidFill>
                  <a:srgbClr val="C00000"/>
                </a:solidFill>
                <a:cs typeface="Arial" pitchFamily="34" charset="0"/>
              </a:rPr>
              <a:t>1993</a:t>
            </a:r>
            <a:r>
              <a:rPr lang="de-DE" sz="1400" b="1" dirty="0" smtClean="0">
                <a:cs typeface="Arial" pitchFamily="34" charset="0"/>
              </a:rPr>
              <a:t> im Mitarbeitervertretungsgesetz EKD </a:t>
            </a:r>
            <a:r>
              <a:rPr lang="de-DE" sz="1400" b="1" dirty="0" smtClean="0">
                <a:solidFill>
                  <a:srgbClr val="C00000"/>
                </a:solidFill>
                <a:cs typeface="Arial" pitchFamily="34" charset="0"/>
              </a:rPr>
              <a:t>einheitlich geregelt. </a:t>
            </a:r>
            <a:r>
              <a:rPr lang="de-DE" sz="1400" b="1" dirty="0" smtClean="0">
                <a:latin typeface="Calibri" pitchFamily="34" charset="0"/>
                <a:cs typeface="Arial" pitchFamily="34" charset="0"/>
              </a:rPr>
              <a:t>Bis Ende der 60er Jahre wurden in den Gliedkirchen der EKD </a:t>
            </a:r>
          </a:p>
          <a:p>
            <a:r>
              <a:rPr lang="de-DE" sz="1400" b="1" dirty="0" smtClean="0">
                <a:latin typeface="Calibri" pitchFamily="34" charset="0"/>
                <a:cs typeface="Arial" pitchFamily="34" charset="0"/>
              </a:rPr>
              <a:t>und für die Diakonie eigenständige Regelungen in Kraft gesetzt. </a:t>
            </a:r>
            <a:endParaRPr lang="de-DE" sz="1400" b="1" dirty="0">
              <a:cs typeface="Arial" pitchFamily="34" charset="0"/>
            </a:endParaRPr>
          </a:p>
        </p:txBody>
      </p:sp>
      <p:sp>
        <p:nvSpPr>
          <p:cNvPr id="9" name="Rechteck 8"/>
          <p:cNvSpPr/>
          <p:nvPr/>
        </p:nvSpPr>
        <p:spPr>
          <a:xfrm>
            <a:off x="1928794" y="3000372"/>
            <a:ext cx="6572296" cy="738664"/>
          </a:xfrm>
          <a:prstGeom prst="rect">
            <a:avLst/>
          </a:prstGeom>
        </p:spPr>
        <p:txBody>
          <a:bodyPr wrap="square">
            <a:spAutoFit/>
          </a:bodyPr>
          <a:lstStyle/>
          <a:p>
            <a:r>
              <a:rPr lang="de-DE" sz="1400" b="1" i="1" dirty="0" smtClean="0">
                <a:cs typeface="Arial" pitchFamily="34" charset="0"/>
              </a:rPr>
              <a:t>Da die Mitbestimmungsrechte im MVG erheblich geringer ausgestaltet sind </a:t>
            </a:r>
          </a:p>
          <a:p>
            <a:r>
              <a:rPr lang="de-DE" sz="1400" b="1" i="1" dirty="0" smtClean="0">
                <a:cs typeface="Arial" pitchFamily="34" charset="0"/>
              </a:rPr>
              <a:t>als im Betriebsverfassungsgesetz, steht </a:t>
            </a:r>
            <a:r>
              <a:rPr lang="de-DE" sz="1400" b="1" i="1" dirty="0" smtClean="0">
                <a:solidFill>
                  <a:srgbClr val="C00000"/>
                </a:solidFill>
                <a:cs typeface="Arial" pitchFamily="34" charset="0"/>
              </a:rPr>
              <a:t>das kirchliche Arbeitsrecht </a:t>
            </a:r>
            <a:r>
              <a:rPr lang="de-DE" sz="1400" b="1" i="1" dirty="0" smtClean="0">
                <a:cs typeface="Arial" pitchFamily="34" charset="0"/>
              </a:rPr>
              <a:t>seit den 70ern </a:t>
            </a:r>
          </a:p>
          <a:p>
            <a:r>
              <a:rPr lang="de-DE" sz="1400" b="1" i="1" dirty="0" smtClean="0">
                <a:cs typeface="Arial" pitchFamily="34" charset="0"/>
              </a:rPr>
              <a:t>in der Kritik von </a:t>
            </a:r>
            <a:r>
              <a:rPr lang="de-DE" sz="1400" b="1" i="1" dirty="0" err="1" smtClean="0">
                <a:cs typeface="Arial" pitchFamily="34" charset="0"/>
              </a:rPr>
              <a:t>MAVen</a:t>
            </a:r>
            <a:r>
              <a:rPr lang="de-DE" sz="1400" b="1" i="1" dirty="0" smtClean="0">
                <a:cs typeface="Arial" pitchFamily="34" charset="0"/>
              </a:rPr>
              <a:t>, Beschäftigten und Gewerkschaft.</a:t>
            </a:r>
            <a:endParaRPr lang="de-DE" sz="1400" i="1" dirty="0"/>
          </a:p>
        </p:txBody>
      </p:sp>
      <p:sp>
        <p:nvSpPr>
          <p:cNvPr id="10" name="Rechteck 960"/>
          <p:cNvSpPr>
            <a:spLocks noChangeArrowheads="1"/>
          </p:cNvSpPr>
          <p:nvPr/>
        </p:nvSpPr>
        <p:spPr bwMode="auto">
          <a:xfrm>
            <a:off x="5072066" y="3929066"/>
            <a:ext cx="3439660" cy="830997"/>
          </a:xfrm>
          <a:prstGeom prst="rect">
            <a:avLst/>
          </a:prstGeom>
          <a:noFill/>
          <a:ln w="9525">
            <a:noFill/>
            <a:miter lim="800000"/>
            <a:headEnd/>
            <a:tailEnd/>
          </a:ln>
        </p:spPr>
        <p:txBody>
          <a:bodyPr wrap="none">
            <a:spAutoFit/>
          </a:bodyPr>
          <a:lstStyle/>
          <a:p>
            <a:r>
              <a:rPr lang="de-DE" sz="1200" b="1" i="1" dirty="0" smtClean="0"/>
              <a:t>Nur nach anhaltenden Protesten mit öffentlicher </a:t>
            </a:r>
          </a:p>
          <a:p>
            <a:r>
              <a:rPr lang="de-DE" sz="1200" b="1" i="1" dirty="0" smtClean="0"/>
              <a:t>Wirkung, wurde das MVG immer wieder novelliert </a:t>
            </a:r>
          </a:p>
          <a:p>
            <a:r>
              <a:rPr lang="de-DE" sz="1200" b="1" i="1" dirty="0" smtClean="0"/>
              <a:t>(„verschlimmbessert“) Allerdings, ohne jemals die </a:t>
            </a:r>
          </a:p>
          <a:p>
            <a:r>
              <a:rPr lang="de-DE" sz="1200" b="1" i="1" dirty="0" smtClean="0"/>
              <a:t>Rechte der MAV wirksam zu verbessern.  </a:t>
            </a:r>
            <a:endParaRPr lang="de-DE" sz="1200" b="1" i="1" dirty="0"/>
          </a:p>
        </p:txBody>
      </p:sp>
      <p:pic>
        <p:nvPicPr>
          <p:cNvPr id="11" name="Picture 6" descr="Foto aus dem Album &quot;Die Regel ist die Verletzung&quot; von Dieter Seifert dieterseifert@web.de"/>
          <p:cNvPicPr>
            <a:picLocks noChangeAspect="1" noChangeArrowheads="1"/>
          </p:cNvPicPr>
          <p:nvPr/>
        </p:nvPicPr>
        <p:blipFill>
          <a:blip r:embed="rId3"/>
          <a:srcRect/>
          <a:stretch>
            <a:fillRect/>
          </a:stretch>
        </p:blipFill>
        <p:spPr bwMode="auto">
          <a:xfrm>
            <a:off x="714348" y="4000504"/>
            <a:ext cx="4000528" cy="1886666"/>
          </a:xfrm>
          <a:prstGeom prst="rect">
            <a:avLst/>
          </a:prstGeom>
          <a:ln>
            <a:noFill/>
          </a:ln>
          <a:effectLst>
            <a:outerShdw blurRad="292100" dist="139700" dir="2700000" algn="tl" rotWithShape="0">
              <a:srgbClr val="333333">
                <a:alpha val="65000"/>
              </a:srgbClr>
            </a:outerShdw>
          </a:effectLst>
        </p:spPr>
      </p:pic>
      <p:sp>
        <p:nvSpPr>
          <p:cNvPr id="12" name="Rechteck 11"/>
          <p:cNvSpPr/>
          <p:nvPr/>
        </p:nvSpPr>
        <p:spPr>
          <a:xfrm>
            <a:off x="5072066" y="4929198"/>
            <a:ext cx="3429024" cy="369332"/>
          </a:xfrm>
          <a:prstGeom prst="rect">
            <a:avLst/>
          </a:prstGeom>
        </p:spPr>
        <p:txBody>
          <a:bodyPr wrap="square">
            <a:spAutoFit/>
          </a:bodyPr>
          <a:lstStyle/>
          <a:p>
            <a:r>
              <a:rPr lang="de-DE" b="1" dirty="0" smtClean="0">
                <a:solidFill>
                  <a:srgbClr val="C00000"/>
                </a:solidFill>
                <a:latin typeface="Calibri" pitchFamily="34" charset="0"/>
              </a:rPr>
              <a:t>2011</a:t>
            </a:r>
            <a:r>
              <a:rPr lang="de-DE" sz="1600" b="1" dirty="0" smtClean="0">
                <a:solidFill>
                  <a:srgbClr val="C00000"/>
                </a:solidFill>
                <a:latin typeface="Calibri" pitchFamily="34" charset="0"/>
              </a:rPr>
              <a:t>   Synode der EKD in Magdeburg</a:t>
            </a:r>
            <a:endParaRPr lang="de-DE" sz="1600" b="1" dirty="0">
              <a:latin typeface="Calibri" pitchFamily="34" charset="0"/>
            </a:endParaRPr>
          </a:p>
        </p:txBody>
      </p:sp>
      <p:sp>
        <p:nvSpPr>
          <p:cNvPr id="13" name="Rechteck 12"/>
          <p:cNvSpPr/>
          <p:nvPr/>
        </p:nvSpPr>
        <p:spPr>
          <a:xfrm>
            <a:off x="5072066" y="5214950"/>
            <a:ext cx="3643370" cy="738664"/>
          </a:xfrm>
          <a:prstGeom prst="rect">
            <a:avLst/>
          </a:prstGeom>
        </p:spPr>
        <p:txBody>
          <a:bodyPr wrap="square">
            <a:spAutoFit/>
          </a:bodyPr>
          <a:lstStyle/>
          <a:p>
            <a:r>
              <a:rPr lang="de-DE" sz="1400" b="1" i="1" dirty="0" smtClean="0">
                <a:latin typeface="Calibri" pitchFamily="34" charset="0"/>
              </a:rPr>
              <a:t>Nach den massiven Protesten in Magdeburg, </a:t>
            </a:r>
          </a:p>
          <a:p>
            <a:r>
              <a:rPr lang="de-DE" sz="1400" b="1" i="1" dirty="0" smtClean="0">
                <a:latin typeface="Calibri" pitchFamily="34" charset="0"/>
              </a:rPr>
              <a:t>wurde von den Synodalen eine Stärkung der Mitarbeitervertretungsrechte zugesagt</a:t>
            </a:r>
            <a:endParaRPr lang="de-DE" sz="1400" b="1" i="1" dirty="0">
              <a:latin typeface="Calibri" pitchFamily="34" charset="0"/>
            </a:endParaRPr>
          </a:p>
        </p:txBody>
      </p:sp>
      <p:sp>
        <p:nvSpPr>
          <p:cNvPr id="17" name="Rechteck 16"/>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p:cNvSpPr/>
          <p:nvPr/>
        </p:nvSpPr>
        <p:spPr bwMode="auto">
          <a:xfrm>
            <a:off x="0" y="0"/>
            <a:ext cx="2428860"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20" name="Rechteck 19"/>
          <p:cNvSpPr/>
          <p:nvPr/>
        </p:nvSpPr>
        <p:spPr bwMode="auto">
          <a:xfrm>
            <a:off x="1785918" y="1857364"/>
            <a:ext cx="6929486" cy="2286016"/>
          </a:xfrm>
          <a:prstGeom prst="rect">
            <a:avLst/>
          </a:prstGeom>
          <a:solidFill>
            <a:schemeClr val="bg1">
              <a:lumMod val="9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de-DE" sz="1600">
              <a:latin typeface="Arial" charset="0"/>
              <a:cs typeface="Arial" pitchFamily="34" charset="0"/>
            </a:endParaRPr>
          </a:p>
        </p:txBody>
      </p:sp>
      <p:sp>
        <p:nvSpPr>
          <p:cNvPr id="6" name="Rechteck 5"/>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960"/>
          <p:cNvSpPr>
            <a:spLocks noChangeArrowheads="1"/>
          </p:cNvSpPr>
          <p:nvPr/>
        </p:nvSpPr>
        <p:spPr bwMode="auto">
          <a:xfrm>
            <a:off x="3500430" y="1928802"/>
            <a:ext cx="3463962" cy="369332"/>
          </a:xfrm>
          <a:prstGeom prst="rect">
            <a:avLst/>
          </a:prstGeom>
          <a:noFill/>
          <a:ln w="9525">
            <a:noFill/>
            <a:miter lim="800000"/>
            <a:headEnd/>
            <a:tailEnd/>
          </a:ln>
        </p:spPr>
        <p:txBody>
          <a:bodyPr wrap="none">
            <a:spAutoFit/>
          </a:bodyPr>
          <a:lstStyle/>
          <a:p>
            <a:r>
              <a:rPr lang="de-DE" b="1" dirty="0">
                <a:solidFill>
                  <a:srgbClr val="C00000"/>
                </a:solidFill>
                <a:latin typeface="Calibri" pitchFamily="34" charset="0"/>
              </a:rPr>
              <a:t>2013</a:t>
            </a:r>
            <a:r>
              <a:rPr lang="de-DE" sz="1600" b="1" dirty="0">
                <a:solidFill>
                  <a:srgbClr val="C00000"/>
                </a:solidFill>
                <a:latin typeface="Calibri" pitchFamily="34" charset="0"/>
              </a:rPr>
              <a:t> </a:t>
            </a:r>
            <a:r>
              <a:rPr lang="de-DE" sz="1600" b="1" dirty="0" smtClean="0">
                <a:solidFill>
                  <a:srgbClr val="C00000"/>
                </a:solidFill>
                <a:latin typeface="Calibri" pitchFamily="34" charset="0"/>
              </a:rPr>
              <a:t>  Neufassung </a:t>
            </a:r>
            <a:r>
              <a:rPr lang="de-DE" sz="1600" b="1" dirty="0">
                <a:solidFill>
                  <a:srgbClr val="C00000"/>
                </a:solidFill>
                <a:latin typeface="Calibri" pitchFamily="34" charset="0"/>
              </a:rPr>
              <a:t>des MVG der EKD </a:t>
            </a:r>
          </a:p>
        </p:txBody>
      </p:sp>
      <p:pic>
        <p:nvPicPr>
          <p:cNvPr id="154628" name="Picture 4" descr="http://www.mav-beirat-ekir.de/images/stories/Infodienst/dsseldorf_9.11.13%20008%20kl.jpg"/>
          <p:cNvPicPr>
            <a:picLocks noChangeAspect="1" noChangeArrowheads="1"/>
          </p:cNvPicPr>
          <p:nvPr/>
        </p:nvPicPr>
        <p:blipFill>
          <a:blip r:embed="rId2" cstate="print"/>
          <a:srcRect/>
          <a:stretch>
            <a:fillRect/>
          </a:stretch>
        </p:blipFill>
        <p:spPr bwMode="auto">
          <a:xfrm>
            <a:off x="785786" y="2285992"/>
            <a:ext cx="2507916" cy="1671943"/>
          </a:xfrm>
          <a:prstGeom prst="rect">
            <a:avLst/>
          </a:prstGeom>
          <a:ln>
            <a:noFill/>
          </a:ln>
          <a:effectLst>
            <a:outerShdw blurRad="292100" dist="139700" dir="2700000" algn="tl" rotWithShape="0">
              <a:srgbClr val="333333">
                <a:alpha val="65000"/>
              </a:srgbClr>
            </a:outerShdw>
          </a:effectLst>
        </p:spPr>
      </p:pic>
      <p:sp>
        <p:nvSpPr>
          <p:cNvPr id="19" name="Rechteck 18"/>
          <p:cNvSpPr/>
          <p:nvPr/>
        </p:nvSpPr>
        <p:spPr>
          <a:xfrm>
            <a:off x="3428992" y="3071810"/>
            <a:ext cx="5072098" cy="954107"/>
          </a:xfrm>
          <a:prstGeom prst="rect">
            <a:avLst/>
          </a:prstGeom>
        </p:spPr>
        <p:txBody>
          <a:bodyPr wrap="square">
            <a:spAutoFit/>
          </a:bodyPr>
          <a:lstStyle/>
          <a:p>
            <a:r>
              <a:rPr lang="de-DE" sz="1400" b="1" dirty="0" smtClean="0">
                <a:latin typeface="Calibri" pitchFamily="34" charset="0"/>
              </a:rPr>
              <a:t>Ungeachtet aller Proteste gegen diese „Neufassung“ des MVG  </a:t>
            </a:r>
          </a:p>
          <a:p>
            <a:r>
              <a:rPr lang="de-DE" sz="1400" b="1" dirty="0" smtClean="0">
                <a:latin typeface="Calibri" pitchFamily="34" charset="0"/>
              </a:rPr>
              <a:t>hat die EKD Synode in Düsseldorf  das „Neue MVG“ beschlossen. Dagegen haben am 09.11.2013 mehrere hundert Delegierte von </a:t>
            </a:r>
            <a:r>
              <a:rPr lang="de-DE" sz="1400" b="1" dirty="0" err="1" smtClean="0">
                <a:latin typeface="Calibri" pitchFamily="34" charset="0"/>
              </a:rPr>
              <a:t>MAVen</a:t>
            </a:r>
            <a:r>
              <a:rPr lang="de-DE" sz="1400" b="1" dirty="0" smtClean="0">
                <a:latin typeface="Calibri" pitchFamily="34" charset="0"/>
              </a:rPr>
              <a:t> aus vielen Teilen der Bundesrepublik demonstriert. </a:t>
            </a:r>
            <a:endParaRPr lang="de-DE" sz="1400" b="1" dirty="0">
              <a:latin typeface="Calibri" pitchFamily="34" charset="0"/>
            </a:endParaRPr>
          </a:p>
        </p:txBody>
      </p:sp>
      <p:grpSp>
        <p:nvGrpSpPr>
          <p:cNvPr id="15" name="Gruppieren 25"/>
          <p:cNvGrpSpPr/>
          <p:nvPr/>
        </p:nvGrpSpPr>
        <p:grpSpPr>
          <a:xfrm>
            <a:off x="3071802" y="428604"/>
            <a:ext cx="5572164" cy="928694"/>
            <a:chOff x="3286116" y="285728"/>
            <a:chExt cx="5572164" cy="928694"/>
          </a:xfrm>
        </p:grpSpPr>
        <p:grpSp>
          <p:nvGrpSpPr>
            <p:cNvPr id="16" name="Gruppieren 16"/>
            <p:cNvGrpSpPr/>
            <p:nvPr/>
          </p:nvGrpSpPr>
          <p:grpSpPr>
            <a:xfrm>
              <a:off x="3286116" y="285728"/>
              <a:ext cx="5572164" cy="928694"/>
              <a:chOff x="3286116" y="428604"/>
              <a:chExt cx="5572164" cy="928694"/>
            </a:xfrm>
          </p:grpSpPr>
          <p:sp>
            <p:nvSpPr>
              <p:cNvPr id="22" name="Rechteck 21"/>
              <p:cNvSpPr/>
              <p:nvPr/>
            </p:nvSpPr>
            <p:spPr bwMode="auto">
              <a:xfrm>
                <a:off x="3286116" y="785794"/>
                <a:ext cx="5572164"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23" name="Picture 4"/>
              <p:cNvPicPr>
                <a:picLocks noChangeAspect="1" noChangeArrowheads="1"/>
              </p:cNvPicPr>
              <p:nvPr/>
            </p:nvPicPr>
            <p:blipFill>
              <a:blip r:embed="rId3"/>
              <a:srcRect/>
              <a:stretch>
                <a:fillRect/>
              </a:stretch>
            </p:blipFill>
            <p:spPr bwMode="auto">
              <a:xfrm>
                <a:off x="6572264" y="428604"/>
                <a:ext cx="2071702" cy="928694"/>
              </a:xfrm>
              <a:prstGeom prst="rect">
                <a:avLst/>
              </a:prstGeom>
              <a:noFill/>
              <a:ln w="9525">
                <a:noFill/>
                <a:miter lim="800000"/>
                <a:headEnd/>
                <a:tailEnd/>
              </a:ln>
              <a:effectLst/>
            </p:spPr>
          </p:pic>
        </p:grpSp>
        <p:sp>
          <p:nvSpPr>
            <p:cNvPr id="17" name="Rechteck 16"/>
            <p:cNvSpPr/>
            <p:nvPr/>
          </p:nvSpPr>
          <p:spPr>
            <a:xfrm>
              <a:off x="3643306" y="642918"/>
              <a:ext cx="2928926" cy="276999"/>
            </a:xfrm>
            <a:prstGeom prst="rect">
              <a:avLst/>
            </a:prstGeom>
          </p:spPr>
          <p:txBody>
            <a:bodyPr wrap="square">
              <a:spAutoFit/>
            </a:bodyPr>
            <a:lstStyle/>
            <a:p>
              <a:pPr algn="r"/>
              <a:r>
                <a:rPr lang="de-DE" sz="1200" b="1" dirty="0" smtClean="0"/>
                <a:t>Mitbestimmung bei Kirche &amp; Diakonie </a:t>
              </a:r>
              <a:endParaRPr lang="de-DE" sz="1200" b="1" dirty="0"/>
            </a:p>
          </p:txBody>
        </p:sp>
      </p:grpSp>
      <p:sp>
        <p:nvSpPr>
          <p:cNvPr id="24" name="Rechteck 23"/>
          <p:cNvSpPr/>
          <p:nvPr/>
        </p:nvSpPr>
        <p:spPr>
          <a:xfrm>
            <a:off x="3428992" y="2285992"/>
            <a:ext cx="5286412" cy="738664"/>
          </a:xfrm>
          <a:prstGeom prst="rect">
            <a:avLst/>
          </a:prstGeom>
        </p:spPr>
        <p:txBody>
          <a:bodyPr wrap="square">
            <a:spAutoFit/>
          </a:bodyPr>
          <a:lstStyle/>
          <a:p>
            <a:r>
              <a:rPr lang="de-DE" sz="1400" b="1" dirty="0" smtClean="0">
                <a:latin typeface="Calibri" pitchFamily="34" charset="0"/>
              </a:rPr>
              <a:t>Von der Zusage der Magdeburger EKD-Synode war dann zwei Jahre später, in der Vorlage zum </a:t>
            </a:r>
            <a:r>
              <a:rPr lang="de-DE" sz="1400" b="1" dirty="0" smtClean="0">
                <a:solidFill>
                  <a:srgbClr val="C00000"/>
                </a:solidFill>
                <a:latin typeface="Calibri" pitchFamily="34" charset="0"/>
              </a:rPr>
              <a:t>zweiten Mitarbeitervertretungsgesetz </a:t>
            </a:r>
            <a:r>
              <a:rPr lang="de-DE" sz="1400" b="1" dirty="0" smtClean="0">
                <a:latin typeface="Calibri" pitchFamily="34" charset="0"/>
              </a:rPr>
              <a:t>nicht mehr viel zu finden. </a:t>
            </a:r>
            <a:endParaRPr lang="de-DE" sz="1400" b="1" dirty="0">
              <a:latin typeface="Calibri" pitchFamily="34" charset="0"/>
            </a:endParaRPr>
          </a:p>
        </p:txBody>
      </p:sp>
      <p:grpSp>
        <p:nvGrpSpPr>
          <p:cNvPr id="26" name="Gruppieren 25"/>
          <p:cNvGrpSpPr/>
          <p:nvPr/>
        </p:nvGrpSpPr>
        <p:grpSpPr>
          <a:xfrm>
            <a:off x="1571604" y="4357694"/>
            <a:ext cx="7215238" cy="2090079"/>
            <a:chOff x="1571604" y="4357694"/>
            <a:chExt cx="7215238" cy="2090079"/>
          </a:xfrm>
        </p:grpSpPr>
        <p:sp>
          <p:nvSpPr>
            <p:cNvPr id="21" name="Rechteck 20"/>
            <p:cNvSpPr/>
            <p:nvPr/>
          </p:nvSpPr>
          <p:spPr>
            <a:xfrm>
              <a:off x="1785918" y="4357694"/>
              <a:ext cx="6929486" cy="1714512"/>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29" name="Picture 1" descr="C:\Dokumente und Einstellungen\Gisbert\Desktop\MAV Seminar_Kirche und Diakonie\446bbd98332e633ffb9d7cd089510323.jpg"/>
            <p:cNvPicPr>
              <a:picLocks noChangeAspect="1" noChangeArrowheads="1"/>
            </p:cNvPicPr>
            <p:nvPr/>
          </p:nvPicPr>
          <p:blipFill>
            <a:blip r:embed="rId4"/>
            <a:srcRect/>
            <a:stretch>
              <a:fillRect/>
            </a:stretch>
          </p:blipFill>
          <p:spPr bwMode="auto">
            <a:xfrm>
              <a:off x="1571604" y="4857760"/>
              <a:ext cx="1209768" cy="1590013"/>
            </a:xfrm>
            <a:prstGeom prst="rect">
              <a:avLst/>
            </a:prstGeom>
            <a:noFill/>
            <a:effectLst>
              <a:outerShdw blurRad="50800" dist="38100" dir="2700000" algn="tl" rotWithShape="0">
                <a:prstClr val="black">
                  <a:alpha val="40000"/>
                </a:prstClr>
              </a:outerShdw>
            </a:effectLst>
          </p:spPr>
        </p:pic>
        <p:sp>
          <p:nvSpPr>
            <p:cNvPr id="25" name="Rechteck 961"/>
            <p:cNvSpPr>
              <a:spLocks noChangeArrowheads="1"/>
            </p:cNvSpPr>
            <p:nvPr/>
          </p:nvSpPr>
          <p:spPr bwMode="auto">
            <a:xfrm>
              <a:off x="2928894" y="5000636"/>
              <a:ext cx="5857948" cy="954107"/>
            </a:xfrm>
            <a:prstGeom prst="rect">
              <a:avLst/>
            </a:prstGeom>
            <a:noFill/>
            <a:ln w="9525">
              <a:noFill/>
              <a:miter lim="800000"/>
              <a:headEnd/>
              <a:tailEnd/>
            </a:ln>
          </p:spPr>
          <p:txBody>
            <a:bodyPr wrap="square">
              <a:spAutoFit/>
            </a:bodyPr>
            <a:lstStyle/>
            <a:p>
              <a:r>
                <a:rPr lang="de-DE" sz="1400" b="1" dirty="0" smtClean="0">
                  <a:latin typeface="Calibri" pitchFamily="34" charset="0"/>
                </a:rPr>
                <a:t>Seit dem </a:t>
              </a:r>
              <a:r>
                <a:rPr lang="de-DE" sz="1400" b="1" dirty="0">
                  <a:latin typeface="Calibri" pitchFamily="34" charset="0"/>
                </a:rPr>
                <a:t>01</a:t>
              </a:r>
              <a:r>
                <a:rPr lang="de-DE" sz="1400" b="1" dirty="0" smtClean="0">
                  <a:latin typeface="Calibri" pitchFamily="34" charset="0"/>
                </a:rPr>
                <a:t>. April </a:t>
              </a:r>
              <a:r>
                <a:rPr lang="de-DE" sz="1400" b="1" dirty="0">
                  <a:latin typeface="Calibri" pitchFamily="34" charset="0"/>
                </a:rPr>
                <a:t>2015 ist </a:t>
              </a:r>
              <a:r>
                <a:rPr lang="de-DE" sz="1400" b="1" dirty="0" smtClean="0">
                  <a:latin typeface="Calibri" pitchFamily="34" charset="0"/>
                </a:rPr>
                <a:t>das „neue</a:t>
              </a:r>
              <a:r>
                <a:rPr lang="de-DE" sz="1400" b="1" dirty="0">
                  <a:latin typeface="Calibri" pitchFamily="34" charset="0"/>
                </a:rPr>
                <a:t>“ </a:t>
              </a:r>
              <a:r>
                <a:rPr lang="de-DE" sz="1400" b="1" dirty="0" smtClean="0">
                  <a:latin typeface="Calibri" pitchFamily="34" charset="0"/>
                </a:rPr>
                <a:t>MVG EKD</a:t>
              </a:r>
              <a:r>
                <a:rPr lang="de-DE" sz="1400" b="1" dirty="0">
                  <a:latin typeface="Calibri" pitchFamily="34" charset="0"/>
                </a:rPr>
                <a:t>, auch in der </a:t>
              </a:r>
              <a:r>
                <a:rPr lang="de-DE" sz="1400" b="1" dirty="0" err="1">
                  <a:latin typeface="Calibri" pitchFamily="34" charset="0"/>
                </a:rPr>
                <a:t>EKiR</a:t>
              </a:r>
              <a:r>
                <a:rPr lang="de-DE" sz="1400" b="1" dirty="0">
                  <a:latin typeface="Calibri" pitchFamily="34" charset="0"/>
                </a:rPr>
                <a:t> gültig. </a:t>
              </a:r>
              <a:endParaRPr lang="de-DE" sz="1400" b="1" dirty="0" smtClean="0">
                <a:latin typeface="Calibri" pitchFamily="34" charset="0"/>
              </a:endParaRPr>
            </a:p>
            <a:p>
              <a:r>
                <a:rPr lang="de-DE" sz="1400" dirty="0" smtClean="0">
                  <a:latin typeface="Calibri" pitchFamily="34" charset="0"/>
                </a:rPr>
                <a:t>Damit </a:t>
              </a:r>
              <a:r>
                <a:rPr lang="de-DE" sz="1400" dirty="0">
                  <a:latin typeface="Calibri" pitchFamily="34" charset="0"/>
                </a:rPr>
                <a:t>entfällt die Rechtsunsicherheit, die jeweils nach Novellierungen des </a:t>
              </a:r>
              <a:endParaRPr lang="de-DE" sz="1400" dirty="0" smtClean="0">
                <a:latin typeface="Calibri" pitchFamily="34" charset="0"/>
              </a:endParaRPr>
            </a:p>
            <a:p>
              <a:r>
                <a:rPr lang="de-DE" sz="1400" dirty="0" smtClean="0">
                  <a:latin typeface="Calibri" pitchFamily="34" charset="0"/>
                </a:rPr>
                <a:t>MVG-EKD </a:t>
              </a:r>
              <a:r>
                <a:rPr lang="de-DE" sz="1400" dirty="0">
                  <a:latin typeface="Calibri" pitchFamily="34" charset="0"/>
                </a:rPr>
                <a:t>durch eine zeitversetzte Übernahme in das MVG-</a:t>
              </a:r>
              <a:r>
                <a:rPr lang="de-DE" sz="1400" dirty="0" err="1">
                  <a:latin typeface="Calibri" pitchFamily="34" charset="0"/>
                </a:rPr>
                <a:t>EKiR</a:t>
              </a:r>
              <a:r>
                <a:rPr lang="de-DE" sz="1400" dirty="0">
                  <a:latin typeface="Calibri" pitchFamily="34" charset="0"/>
                </a:rPr>
                <a:t> entstanden </a:t>
              </a:r>
              <a:endParaRPr lang="de-DE" sz="1400" dirty="0" smtClean="0">
                <a:latin typeface="Calibri" pitchFamily="34" charset="0"/>
              </a:endParaRPr>
            </a:p>
            <a:p>
              <a:r>
                <a:rPr lang="de-DE" sz="1400" dirty="0" smtClean="0">
                  <a:latin typeface="Calibri" pitchFamily="34" charset="0"/>
                </a:rPr>
                <a:t>ist</a:t>
              </a:r>
              <a:r>
                <a:rPr lang="de-DE" sz="1400" dirty="0">
                  <a:latin typeface="Calibri" pitchFamily="34" charset="0"/>
                </a:rPr>
                <a:t>. </a:t>
              </a:r>
              <a:r>
                <a:rPr lang="de-DE" sz="1400" b="1" dirty="0">
                  <a:solidFill>
                    <a:srgbClr val="C00000"/>
                  </a:solidFill>
                  <a:latin typeface="Calibri" pitchFamily="34" charset="0"/>
                </a:rPr>
                <a:t>Zukünftige Änderungen des </a:t>
              </a:r>
              <a:r>
                <a:rPr lang="de-DE" sz="1400" b="1" dirty="0" smtClean="0">
                  <a:solidFill>
                    <a:srgbClr val="C00000"/>
                  </a:solidFill>
                  <a:latin typeface="Calibri" pitchFamily="34" charset="0"/>
                </a:rPr>
                <a:t>MVG EKD </a:t>
              </a:r>
              <a:r>
                <a:rPr lang="de-DE" sz="1400" b="1" dirty="0">
                  <a:solidFill>
                    <a:srgbClr val="C00000"/>
                  </a:solidFill>
                  <a:latin typeface="Calibri" pitchFamily="34" charset="0"/>
                </a:rPr>
                <a:t>gelten dann auch für die </a:t>
              </a:r>
              <a:r>
                <a:rPr lang="de-DE" sz="1400" b="1" dirty="0" err="1">
                  <a:solidFill>
                    <a:srgbClr val="C00000"/>
                  </a:solidFill>
                  <a:latin typeface="Calibri" pitchFamily="34" charset="0"/>
                </a:rPr>
                <a:t>EKiR</a:t>
              </a:r>
              <a:r>
                <a:rPr lang="de-DE" sz="1400" dirty="0">
                  <a:latin typeface="Calibri" pitchFamily="34" charset="0"/>
                </a:rPr>
                <a:t>.</a:t>
              </a:r>
            </a:p>
          </p:txBody>
        </p:sp>
        <p:sp>
          <p:nvSpPr>
            <p:cNvPr id="27" name="Rectangle 1"/>
            <p:cNvSpPr>
              <a:spLocks noChangeArrowheads="1"/>
            </p:cNvSpPr>
            <p:nvPr/>
          </p:nvSpPr>
          <p:spPr bwMode="auto">
            <a:xfrm>
              <a:off x="2643174" y="4429132"/>
              <a:ext cx="5857916" cy="584775"/>
            </a:xfrm>
            <a:prstGeom prst="rect">
              <a:avLst/>
            </a:prstGeom>
            <a:noFill/>
            <a:ln w="9525">
              <a:noFill/>
              <a:miter lim="800000"/>
              <a:headEnd/>
              <a:tailEnd/>
            </a:ln>
          </p:spPr>
          <p:txBody>
            <a:bodyPr wrap="square" anchor="ctr">
              <a:spAutoFit/>
            </a:bodyPr>
            <a:lstStyle/>
            <a:p>
              <a:r>
                <a:rPr lang="de-DE" sz="1600" b="1" dirty="0" smtClean="0">
                  <a:latin typeface="Calibri" pitchFamily="34" charset="0"/>
                  <a:ea typeface="Calibri" pitchFamily="34" charset="0"/>
                  <a:cs typeface="Arial" pitchFamily="34" charset="0"/>
                </a:rPr>
                <a:t>       die </a:t>
              </a:r>
              <a:r>
                <a:rPr lang="de-DE" b="1" dirty="0">
                  <a:solidFill>
                    <a:srgbClr val="C00000"/>
                  </a:solidFill>
                  <a:latin typeface="Calibri" pitchFamily="34" charset="0"/>
                  <a:ea typeface="Calibri" pitchFamily="34" charset="0"/>
                  <a:cs typeface="Arial" pitchFamily="34" charset="0"/>
                </a:rPr>
                <a:t>Rheinische Landeskirche </a:t>
              </a:r>
            </a:p>
            <a:p>
              <a:r>
                <a:rPr lang="de-DE" sz="1400" b="1" dirty="0" smtClean="0">
                  <a:latin typeface="Calibri" pitchFamily="34" charset="0"/>
                  <a:ea typeface="Calibri" pitchFamily="34" charset="0"/>
                  <a:cs typeface="Arial" pitchFamily="34" charset="0"/>
                </a:rPr>
                <a:t>        hat das MVG EKD nach Beschluss der Landessynode 2015 übernommen.</a:t>
              </a:r>
              <a:endParaRPr lang="de-DE" sz="1400" dirty="0">
                <a:latin typeface="Calibri" pitchFamily="34" charset="0"/>
                <a:ea typeface="Calibri" pitchFamily="34" charset="0"/>
                <a:cs typeface="Arial" pitchFamily="34" charset="0"/>
              </a:endParaRPr>
            </a:p>
          </p:txBody>
        </p:sp>
        <p:sp>
          <p:nvSpPr>
            <p:cNvPr id="28" name="Rechteck 27"/>
            <p:cNvSpPr/>
            <p:nvPr/>
          </p:nvSpPr>
          <p:spPr>
            <a:xfrm>
              <a:off x="2214546" y="4429132"/>
              <a:ext cx="652743" cy="369332"/>
            </a:xfrm>
            <a:prstGeom prst="rect">
              <a:avLst/>
            </a:prstGeom>
          </p:spPr>
          <p:txBody>
            <a:bodyPr wrap="none">
              <a:spAutoFit/>
            </a:bodyPr>
            <a:lstStyle/>
            <a:p>
              <a:r>
                <a:rPr lang="de-DE" b="1" dirty="0" smtClean="0">
                  <a:latin typeface="Calibri" pitchFamily="34" charset="0"/>
                </a:rPr>
                <a:t>2015</a:t>
              </a:r>
              <a:endParaRPr lang="de-DE"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par>
                                <p:cTn id="10" presetID="55" presetClass="entr" presetSubtype="0" fill="hold" nodeType="withEffect">
                                  <p:stCondLst>
                                    <p:cond delay="0"/>
                                  </p:stCondLst>
                                  <p:childTnLst>
                                    <p:set>
                                      <p:cBhvr>
                                        <p:cTn id="11" dur="1" fill="hold">
                                          <p:stCondLst>
                                            <p:cond delay="0"/>
                                          </p:stCondLst>
                                        </p:cTn>
                                        <p:tgtEl>
                                          <p:spTgt spid="154628"/>
                                        </p:tgtEl>
                                        <p:attrNameLst>
                                          <p:attrName>style.visibility</p:attrName>
                                        </p:attrNameLst>
                                      </p:cBhvr>
                                      <p:to>
                                        <p:strVal val="visible"/>
                                      </p:to>
                                    </p:set>
                                    <p:anim calcmode="lin" valueType="num">
                                      <p:cBhvr>
                                        <p:cTn id="12" dur="1000" fill="hold"/>
                                        <p:tgtEl>
                                          <p:spTgt spid="154628"/>
                                        </p:tgtEl>
                                        <p:attrNameLst>
                                          <p:attrName>ppt_w</p:attrName>
                                        </p:attrNameLst>
                                      </p:cBhvr>
                                      <p:tavLst>
                                        <p:tav tm="0">
                                          <p:val>
                                            <p:strVal val="#ppt_w*0.70"/>
                                          </p:val>
                                        </p:tav>
                                        <p:tav tm="100000">
                                          <p:val>
                                            <p:strVal val="#ppt_w"/>
                                          </p:val>
                                        </p:tav>
                                      </p:tavLst>
                                    </p:anim>
                                    <p:anim calcmode="lin" valueType="num">
                                      <p:cBhvr>
                                        <p:cTn id="13" dur="1000" fill="hold"/>
                                        <p:tgtEl>
                                          <p:spTgt spid="154628"/>
                                        </p:tgtEl>
                                        <p:attrNameLst>
                                          <p:attrName>ppt_h</p:attrName>
                                        </p:attrNameLst>
                                      </p:cBhvr>
                                      <p:tavLst>
                                        <p:tav tm="0">
                                          <p:val>
                                            <p:strVal val="#ppt_h"/>
                                          </p:val>
                                        </p:tav>
                                        <p:tav tm="100000">
                                          <p:val>
                                            <p:strVal val="#ppt_h"/>
                                          </p:val>
                                        </p:tav>
                                      </p:tavLst>
                                    </p:anim>
                                    <p:animEffect transition="in" filter="fade">
                                      <p:cBhvr>
                                        <p:cTn id="14" dur="1000"/>
                                        <p:tgtEl>
                                          <p:spTgt spid="15462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1000" fill="hold"/>
                                        <p:tgtEl>
                                          <p:spTgt spid="26"/>
                                        </p:tgtEl>
                                        <p:attrNameLst>
                                          <p:attrName>ppt_w</p:attrName>
                                        </p:attrNameLst>
                                      </p:cBhvr>
                                      <p:tavLst>
                                        <p:tav tm="0">
                                          <p:val>
                                            <p:strVal val="#ppt_w*0.70"/>
                                          </p:val>
                                        </p:tav>
                                        <p:tav tm="100000">
                                          <p:val>
                                            <p:strVal val="#ppt_w"/>
                                          </p:val>
                                        </p:tav>
                                      </p:tavLst>
                                    </p:anim>
                                    <p:anim calcmode="lin" valueType="num">
                                      <p:cBhvr>
                                        <p:cTn id="20" dur="1000" fill="hold"/>
                                        <p:tgtEl>
                                          <p:spTgt spid="26"/>
                                        </p:tgtEl>
                                        <p:attrNameLst>
                                          <p:attrName>ppt_h</p:attrName>
                                        </p:attrNameLst>
                                      </p:cBhvr>
                                      <p:tavLst>
                                        <p:tav tm="0">
                                          <p:val>
                                            <p:strVal val="#ppt_h"/>
                                          </p:val>
                                        </p:tav>
                                        <p:tav tm="100000">
                                          <p:val>
                                            <p:strVal val="#ppt_h"/>
                                          </p:val>
                                        </p:tav>
                                      </p:tavLst>
                                    </p:anim>
                                    <p:animEffect transition="in" filter="fade">
                                      <p:cBhvr>
                                        <p:cTn id="21"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bwMode="auto">
          <a:xfrm>
            <a:off x="0" y="0"/>
            <a:ext cx="3857620"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9" name="Rechteck 8"/>
          <p:cNvSpPr/>
          <p:nvPr/>
        </p:nvSpPr>
        <p:spPr>
          <a:xfrm>
            <a:off x="1357290" y="2500306"/>
            <a:ext cx="7215238" cy="3500462"/>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cs typeface="Arial" pitchFamily="34" charset="0"/>
            </a:endParaRPr>
          </a:p>
        </p:txBody>
      </p:sp>
      <p:sp>
        <p:nvSpPr>
          <p:cNvPr id="8" name="Rechteck 3"/>
          <p:cNvSpPr>
            <a:spLocks noChangeArrowheads="1"/>
          </p:cNvSpPr>
          <p:nvPr/>
        </p:nvSpPr>
        <p:spPr bwMode="auto">
          <a:xfrm>
            <a:off x="2000232" y="928670"/>
            <a:ext cx="6632575" cy="1384300"/>
          </a:xfrm>
          <a:prstGeom prst="rect">
            <a:avLst/>
          </a:prstGeom>
          <a:noFill/>
          <a:ln>
            <a:noFill/>
          </a:ln>
          <a:extLst>
            <a:ext uri="{909E8E84-426E-40DD-AFC4-6F175D3DCCD1}"/>
            <a:ext uri="{91240B29-F687-4F45-9708-019B960494DF}"/>
          </a:extLst>
        </p:spPr>
        <p:txBody>
          <a:bodyPr>
            <a:spAutoFit/>
          </a:bodyPr>
          <a:lstStyle/>
          <a:p>
            <a:pPr>
              <a:defRPr/>
            </a:pPr>
            <a:r>
              <a:rPr lang="de-DE" sz="1400" b="1" dirty="0" smtClean="0">
                <a:cs typeface="Arial" pitchFamily="34" charset="0"/>
              </a:rPr>
              <a:t>       Aktuelle </a:t>
            </a:r>
            <a:r>
              <a:rPr lang="de-DE" sz="1400" b="1" dirty="0">
                <a:cs typeface="Arial" pitchFamily="34" charset="0"/>
              </a:rPr>
              <a:t>Forderung </a:t>
            </a:r>
          </a:p>
          <a:p>
            <a:pPr>
              <a:defRPr/>
            </a:pPr>
            <a:r>
              <a:rPr lang="de-DE" sz="2000" b="1" dirty="0">
                <a:solidFill>
                  <a:srgbClr val="C00000"/>
                </a:solidFill>
                <a:latin typeface="Aharoni" pitchFamily="2" charset="-79"/>
                <a:cs typeface="Aharoni" pitchFamily="2" charset="-79"/>
              </a:rPr>
              <a:t>Unternehmens-Mitbestimmung in </a:t>
            </a:r>
            <a:r>
              <a:rPr lang="de-DE" sz="2000" b="1" dirty="0">
                <a:latin typeface="Aharoni" pitchFamily="2" charset="-79"/>
                <a:cs typeface="Aharoni" pitchFamily="2" charset="-79"/>
              </a:rPr>
              <a:t>ALLEN</a:t>
            </a:r>
            <a:r>
              <a:rPr lang="de-DE" sz="2000" b="1" dirty="0">
                <a:solidFill>
                  <a:srgbClr val="C00000"/>
                </a:solidFill>
                <a:latin typeface="Aharoni" pitchFamily="2" charset="-79"/>
                <a:cs typeface="Aharoni" pitchFamily="2" charset="-79"/>
              </a:rPr>
              <a:t> Betrieben</a:t>
            </a:r>
          </a:p>
          <a:p>
            <a:pPr marL="285750" indent="-285750">
              <a:buFont typeface="Arial" pitchFamily="34" charset="0"/>
              <a:buChar char="•"/>
              <a:defRPr/>
            </a:pPr>
            <a:r>
              <a:rPr lang="de-DE" b="1" dirty="0">
                <a:solidFill>
                  <a:srgbClr val="C00000"/>
                </a:solidFill>
                <a:cs typeface="Arial" pitchFamily="34" charset="0"/>
              </a:rPr>
              <a:t>unabhängig von Belegschaftsgröße und Rechtsform</a:t>
            </a:r>
            <a:endParaRPr lang="de-DE" sz="1600" b="1" dirty="0">
              <a:cs typeface="Arial" pitchFamily="34" charset="0"/>
            </a:endParaRPr>
          </a:p>
          <a:p>
            <a:pPr marL="285750" indent="-285750">
              <a:buFont typeface="Arial" pitchFamily="34" charset="0"/>
              <a:buChar char="•"/>
              <a:defRPr/>
            </a:pPr>
            <a:r>
              <a:rPr lang="de-DE" sz="1600" b="1" dirty="0">
                <a:cs typeface="Arial" pitchFamily="34" charset="0"/>
              </a:rPr>
              <a:t>Unternehmens-Mitbestimmung auch bei Kirche und Diakonie </a:t>
            </a:r>
          </a:p>
          <a:p>
            <a:pPr marL="285750" indent="-285750">
              <a:buFont typeface="Arial" pitchFamily="34" charset="0"/>
              <a:buChar char="•"/>
              <a:defRPr/>
            </a:pPr>
            <a:r>
              <a:rPr lang="de-DE" sz="1600" b="1" dirty="0">
                <a:cs typeface="Arial" pitchFamily="34" charset="0"/>
              </a:rPr>
              <a:t>Unternehmens-Mitbestimmung auch im öffentlichen Dienst</a:t>
            </a:r>
          </a:p>
        </p:txBody>
      </p:sp>
      <p:sp>
        <p:nvSpPr>
          <p:cNvPr id="61446" name="Rechteck 3"/>
          <p:cNvSpPr>
            <a:spLocks noChangeArrowheads="1"/>
          </p:cNvSpPr>
          <p:nvPr/>
        </p:nvSpPr>
        <p:spPr bwMode="auto">
          <a:xfrm>
            <a:off x="4429124" y="2786058"/>
            <a:ext cx="4143375" cy="738664"/>
          </a:xfrm>
          <a:prstGeom prst="rect">
            <a:avLst/>
          </a:prstGeom>
          <a:noFill/>
          <a:ln w="9525">
            <a:noFill/>
            <a:miter lim="800000"/>
            <a:headEnd/>
            <a:tailEnd/>
          </a:ln>
        </p:spPr>
        <p:txBody>
          <a:bodyPr>
            <a:spAutoFit/>
          </a:bodyPr>
          <a:lstStyle/>
          <a:p>
            <a:r>
              <a:rPr lang="de-DE" sz="1400" b="1" dirty="0">
                <a:cs typeface="Arial" pitchFamily="34" charset="0"/>
              </a:rPr>
              <a:t>Menschenwürde und Selbstbestimmung,</a:t>
            </a:r>
          </a:p>
          <a:p>
            <a:r>
              <a:rPr lang="de-DE" sz="1400" b="1" dirty="0">
                <a:solidFill>
                  <a:srgbClr val="C00000"/>
                </a:solidFill>
                <a:cs typeface="Arial" pitchFamily="34" charset="0"/>
              </a:rPr>
              <a:t>Gleichberechtigung von Kapital und Arbeit</a:t>
            </a:r>
          </a:p>
          <a:p>
            <a:r>
              <a:rPr lang="de-DE" sz="1400" b="1" dirty="0">
                <a:cs typeface="Arial" pitchFamily="34" charset="0"/>
              </a:rPr>
              <a:t>Kontrolle wirtschaftlicher Macht</a:t>
            </a:r>
          </a:p>
        </p:txBody>
      </p:sp>
      <p:pic>
        <p:nvPicPr>
          <p:cNvPr id="61447" name="Picture 2"/>
          <p:cNvPicPr>
            <a:picLocks noChangeAspect="1" noChangeArrowheads="1"/>
          </p:cNvPicPr>
          <p:nvPr/>
        </p:nvPicPr>
        <p:blipFill>
          <a:blip r:embed="rId2"/>
          <a:srcRect/>
          <a:stretch>
            <a:fillRect/>
          </a:stretch>
        </p:blipFill>
        <p:spPr bwMode="auto">
          <a:xfrm>
            <a:off x="4500562" y="3714752"/>
            <a:ext cx="1771650" cy="2552700"/>
          </a:xfrm>
          <a:prstGeom prst="rect">
            <a:avLst/>
          </a:prstGeom>
          <a:noFill/>
          <a:ln w="9525">
            <a:noFill/>
            <a:miter lim="800000"/>
            <a:headEnd/>
            <a:tailEnd/>
          </a:ln>
        </p:spPr>
      </p:pic>
      <p:pic>
        <p:nvPicPr>
          <p:cNvPr id="61450" name="Picture 14"/>
          <p:cNvPicPr>
            <a:picLocks noChangeAspect="1" noChangeArrowheads="1"/>
          </p:cNvPicPr>
          <p:nvPr/>
        </p:nvPicPr>
        <p:blipFill>
          <a:blip r:embed="rId3"/>
          <a:srcRect/>
          <a:stretch>
            <a:fillRect/>
          </a:stretch>
        </p:blipFill>
        <p:spPr bwMode="auto">
          <a:xfrm>
            <a:off x="6429375" y="3714752"/>
            <a:ext cx="2357437" cy="1673225"/>
          </a:xfrm>
          <a:prstGeom prst="rect">
            <a:avLst/>
          </a:prstGeom>
          <a:noFill/>
          <a:ln w="9525">
            <a:noFill/>
            <a:miter lim="800000"/>
            <a:headEnd/>
            <a:tailEnd/>
          </a:ln>
        </p:spPr>
      </p:pic>
      <p:sp>
        <p:nvSpPr>
          <p:cNvPr id="61451" name="Rechteck 14"/>
          <p:cNvSpPr>
            <a:spLocks noChangeArrowheads="1"/>
          </p:cNvSpPr>
          <p:nvPr/>
        </p:nvSpPr>
        <p:spPr bwMode="auto">
          <a:xfrm>
            <a:off x="6357937" y="5429252"/>
            <a:ext cx="1920719" cy="246221"/>
          </a:xfrm>
          <a:prstGeom prst="rect">
            <a:avLst/>
          </a:prstGeom>
          <a:noFill/>
          <a:ln w="9525">
            <a:noFill/>
            <a:miter lim="800000"/>
            <a:headEnd/>
            <a:tailEnd/>
          </a:ln>
        </p:spPr>
        <p:txBody>
          <a:bodyPr wrap="none">
            <a:spAutoFit/>
          </a:bodyPr>
          <a:lstStyle/>
          <a:p>
            <a:r>
              <a:rPr lang="de-DE" sz="1000" b="1" dirty="0">
                <a:cs typeface="Arial" pitchFamily="34" charset="0"/>
              </a:rPr>
              <a:t>DGB-Plakat im Wahlkampf 1998 </a:t>
            </a:r>
          </a:p>
        </p:txBody>
      </p:sp>
      <p:sp>
        <p:nvSpPr>
          <p:cNvPr id="61452" name="Rechteck 15"/>
          <p:cNvSpPr>
            <a:spLocks noChangeArrowheads="1"/>
          </p:cNvSpPr>
          <p:nvPr/>
        </p:nvSpPr>
        <p:spPr bwMode="auto">
          <a:xfrm>
            <a:off x="4500562" y="6286502"/>
            <a:ext cx="1928813" cy="246063"/>
          </a:xfrm>
          <a:prstGeom prst="rect">
            <a:avLst/>
          </a:prstGeom>
          <a:noFill/>
          <a:ln w="9525">
            <a:noFill/>
            <a:miter lim="800000"/>
            <a:headEnd/>
            <a:tailEnd/>
          </a:ln>
        </p:spPr>
        <p:txBody>
          <a:bodyPr>
            <a:spAutoFit/>
          </a:bodyPr>
          <a:lstStyle/>
          <a:p>
            <a:r>
              <a:rPr lang="fr-FR" sz="1000" b="1">
                <a:cs typeface="Arial" pitchFamily="34" charset="0"/>
              </a:rPr>
              <a:t>1. Mai 1956, Plakat des DGB</a:t>
            </a:r>
            <a:endParaRPr lang="de-DE" sz="1000">
              <a:cs typeface="Arial" pitchFamily="34" charset="0"/>
            </a:endParaRPr>
          </a:p>
        </p:txBody>
      </p:sp>
      <p:sp>
        <p:nvSpPr>
          <p:cNvPr id="14" name="Rechteck 13"/>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5" name="Picture 2"/>
          <p:cNvPicPr>
            <a:picLocks noChangeAspect="1" noChangeArrowheads="1"/>
          </p:cNvPicPr>
          <p:nvPr/>
        </p:nvPicPr>
        <p:blipFill>
          <a:blip r:embed="rId4"/>
          <a:srcRect/>
          <a:stretch>
            <a:fillRect/>
          </a:stretch>
        </p:blipFill>
        <p:spPr bwMode="auto">
          <a:xfrm>
            <a:off x="1000100" y="2857496"/>
            <a:ext cx="3232377" cy="2286016"/>
          </a:xfrm>
          <a:prstGeom prst="rect">
            <a:avLst/>
          </a:prstGeom>
          <a:ln>
            <a:noFill/>
          </a:ln>
          <a:effectLst>
            <a:outerShdw blurRad="292100" dist="139700" dir="2700000" algn="tl" rotWithShape="0">
              <a:srgbClr val="333333">
                <a:alpha val="65000"/>
              </a:srgbClr>
            </a:outerShdw>
          </a:effectLst>
        </p:spPr>
      </p:pic>
      <p:sp>
        <p:nvSpPr>
          <p:cNvPr id="16" name="Rechteck 2"/>
          <p:cNvSpPr>
            <a:spLocks noChangeArrowheads="1"/>
          </p:cNvSpPr>
          <p:nvPr/>
        </p:nvSpPr>
        <p:spPr bwMode="auto">
          <a:xfrm>
            <a:off x="2643174" y="5214950"/>
            <a:ext cx="1654620" cy="246221"/>
          </a:xfrm>
          <a:prstGeom prst="rect">
            <a:avLst/>
          </a:prstGeom>
          <a:noFill/>
          <a:ln w="9525">
            <a:noFill/>
            <a:miter lim="800000"/>
            <a:headEnd/>
            <a:tailEnd/>
          </a:ln>
        </p:spPr>
        <p:txBody>
          <a:bodyPr wrap="none">
            <a:spAutoFit/>
          </a:bodyPr>
          <a:lstStyle/>
          <a:p>
            <a:r>
              <a:rPr lang="de-DE" sz="1000" b="1" dirty="0">
                <a:cs typeface="Arial" pitchFamily="34" charset="0"/>
              </a:rPr>
              <a:t>Gewerkschaftsplakat, 1963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1447"/>
                                        </p:tgtEl>
                                        <p:attrNameLst>
                                          <p:attrName>style.visibility</p:attrName>
                                        </p:attrNameLst>
                                      </p:cBhvr>
                                      <p:to>
                                        <p:strVal val="visible"/>
                                      </p:to>
                                    </p:set>
                                    <p:anim calcmode="lin" valueType="num">
                                      <p:cBhvr>
                                        <p:cTn id="7" dur="1000" fill="hold"/>
                                        <p:tgtEl>
                                          <p:spTgt spid="61447"/>
                                        </p:tgtEl>
                                        <p:attrNameLst>
                                          <p:attrName>ppt_w</p:attrName>
                                        </p:attrNameLst>
                                      </p:cBhvr>
                                      <p:tavLst>
                                        <p:tav tm="0">
                                          <p:val>
                                            <p:strVal val="#ppt_w*0.70"/>
                                          </p:val>
                                        </p:tav>
                                        <p:tav tm="100000">
                                          <p:val>
                                            <p:strVal val="#ppt_w"/>
                                          </p:val>
                                        </p:tav>
                                      </p:tavLst>
                                    </p:anim>
                                    <p:anim calcmode="lin" valueType="num">
                                      <p:cBhvr>
                                        <p:cTn id="8" dur="1000" fill="hold"/>
                                        <p:tgtEl>
                                          <p:spTgt spid="61447"/>
                                        </p:tgtEl>
                                        <p:attrNameLst>
                                          <p:attrName>ppt_h</p:attrName>
                                        </p:attrNameLst>
                                      </p:cBhvr>
                                      <p:tavLst>
                                        <p:tav tm="0">
                                          <p:val>
                                            <p:strVal val="#ppt_h"/>
                                          </p:val>
                                        </p:tav>
                                        <p:tav tm="100000">
                                          <p:val>
                                            <p:strVal val="#ppt_h"/>
                                          </p:val>
                                        </p:tav>
                                      </p:tavLst>
                                    </p:anim>
                                    <p:animEffect transition="in" filter="fade">
                                      <p:cBhvr>
                                        <p:cTn id="9" dur="1000"/>
                                        <p:tgtEl>
                                          <p:spTgt spid="61447"/>
                                        </p:tgtEl>
                                      </p:cBhvr>
                                    </p:animEffect>
                                  </p:childTnLst>
                                </p:cTn>
                              </p:par>
                              <p:par>
                                <p:cTn id="10" presetID="55" presetClass="entr" presetSubtype="0" fill="hold" nodeType="withEffect">
                                  <p:stCondLst>
                                    <p:cond delay="0"/>
                                  </p:stCondLst>
                                  <p:childTnLst>
                                    <p:set>
                                      <p:cBhvr>
                                        <p:cTn id="11" dur="1" fill="hold">
                                          <p:stCondLst>
                                            <p:cond delay="0"/>
                                          </p:stCondLst>
                                        </p:cTn>
                                        <p:tgtEl>
                                          <p:spTgt spid="61450"/>
                                        </p:tgtEl>
                                        <p:attrNameLst>
                                          <p:attrName>style.visibility</p:attrName>
                                        </p:attrNameLst>
                                      </p:cBhvr>
                                      <p:to>
                                        <p:strVal val="visible"/>
                                      </p:to>
                                    </p:set>
                                    <p:anim calcmode="lin" valueType="num">
                                      <p:cBhvr>
                                        <p:cTn id="12" dur="1000" fill="hold"/>
                                        <p:tgtEl>
                                          <p:spTgt spid="61450"/>
                                        </p:tgtEl>
                                        <p:attrNameLst>
                                          <p:attrName>ppt_w</p:attrName>
                                        </p:attrNameLst>
                                      </p:cBhvr>
                                      <p:tavLst>
                                        <p:tav tm="0">
                                          <p:val>
                                            <p:strVal val="#ppt_w*0.70"/>
                                          </p:val>
                                        </p:tav>
                                        <p:tav tm="100000">
                                          <p:val>
                                            <p:strVal val="#ppt_w"/>
                                          </p:val>
                                        </p:tav>
                                      </p:tavLst>
                                    </p:anim>
                                    <p:anim calcmode="lin" valueType="num">
                                      <p:cBhvr>
                                        <p:cTn id="13" dur="1000" fill="hold"/>
                                        <p:tgtEl>
                                          <p:spTgt spid="61450"/>
                                        </p:tgtEl>
                                        <p:attrNameLst>
                                          <p:attrName>ppt_h</p:attrName>
                                        </p:attrNameLst>
                                      </p:cBhvr>
                                      <p:tavLst>
                                        <p:tav tm="0">
                                          <p:val>
                                            <p:strVal val="#ppt_h"/>
                                          </p:val>
                                        </p:tav>
                                        <p:tav tm="100000">
                                          <p:val>
                                            <p:strVal val="#ppt_h"/>
                                          </p:val>
                                        </p:tav>
                                      </p:tavLst>
                                    </p:anim>
                                    <p:animEffect transition="in" filter="fade">
                                      <p:cBhvr>
                                        <p:cTn id="14" dur="1000"/>
                                        <p:tgtEl>
                                          <p:spTgt spid="61450"/>
                                        </p:tgtEl>
                                      </p:cBhvr>
                                    </p:animEffect>
                                  </p:childTnLst>
                                </p:cTn>
                              </p:par>
                            </p:childTnLst>
                          </p:cTn>
                        </p:par>
                        <p:par>
                          <p:cTn id="15" fill="hold">
                            <p:stCondLst>
                              <p:cond delay="1000"/>
                            </p:stCondLst>
                            <p:childTnLst>
                              <p:par>
                                <p:cTn id="16" presetID="55"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strVal val="#ppt_w*0.70"/>
                                          </p:val>
                                        </p:tav>
                                        <p:tav tm="100000">
                                          <p:val>
                                            <p:strVal val="#ppt_w"/>
                                          </p:val>
                                        </p:tav>
                                      </p:tavLst>
                                    </p:anim>
                                    <p:anim calcmode="lin" valueType="num">
                                      <p:cBhvr>
                                        <p:cTn id="19" dur="1000" fill="hold"/>
                                        <p:tgtEl>
                                          <p:spTgt spid="15"/>
                                        </p:tgtEl>
                                        <p:attrNameLst>
                                          <p:attrName>ppt_h</p:attrName>
                                        </p:attrNameLst>
                                      </p:cBhvr>
                                      <p:tavLst>
                                        <p:tav tm="0">
                                          <p:val>
                                            <p:strVal val="#ppt_h"/>
                                          </p:val>
                                        </p:tav>
                                        <p:tav tm="100000">
                                          <p:val>
                                            <p:strVal val="#ppt_h"/>
                                          </p:val>
                                        </p:tav>
                                      </p:tavLst>
                                    </p:anim>
                                    <p:animEffect transition="in" filter="fade">
                                      <p:cBhvr>
                                        <p:cTn id="20" dur="1000"/>
                                        <p:tgtEl>
                                          <p:spTgt spid="1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61451"/>
                                        </p:tgtEl>
                                        <p:attrNameLst>
                                          <p:attrName>style.visibility</p:attrName>
                                        </p:attrNameLst>
                                      </p:cBhvr>
                                      <p:to>
                                        <p:strVal val="visible"/>
                                      </p:to>
                                    </p:set>
                                    <p:anim calcmode="lin" valueType="num">
                                      <p:cBhvr>
                                        <p:cTn id="26" dur="1000" fill="hold"/>
                                        <p:tgtEl>
                                          <p:spTgt spid="61451"/>
                                        </p:tgtEl>
                                        <p:attrNameLst>
                                          <p:attrName>ppt_w</p:attrName>
                                        </p:attrNameLst>
                                      </p:cBhvr>
                                      <p:tavLst>
                                        <p:tav tm="0">
                                          <p:val>
                                            <p:strVal val="#ppt_w*0.70"/>
                                          </p:val>
                                        </p:tav>
                                        <p:tav tm="100000">
                                          <p:val>
                                            <p:strVal val="#ppt_w"/>
                                          </p:val>
                                        </p:tav>
                                      </p:tavLst>
                                    </p:anim>
                                    <p:anim calcmode="lin" valueType="num">
                                      <p:cBhvr>
                                        <p:cTn id="27" dur="1000" fill="hold"/>
                                        <p:tgtEl>
                                          <p:spTgt spid="61451"/>
                                        </p:tgtEl>
                                        <p:attrNameLst>
                                          <p:attrName>ppt_h</p:attrName>
                                        </p:attrNameLst>
                                      </p:cBhvr>
                                      <p:tavLst>
                                        <p:tav tm="0">
                                          <p:val>
                                            <p:strVal val="#ppt_h"/>
                                          </p:val>
                                        </p:tav>
                                        <p:tav tm="100000">
                                          <p:val>
                                            <p:strVal val="#ppt_h"/>
                                          </p:val>
                                        </p:tav>
                                      </p:tavLst>
                                    </p:anim>
                                    <p:animEffect transition="in" filter="fade">
                                      <p:cBhvr>
                                        <p:cTn id="28" dur="1000"/>
                                        <p:tgtEl>
                                          <p:spTgt spid="61451"/>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61452"/>
                                        </p:tgtEl>
                                        <p:attrNameLst>
                                          <p:attrName>style.visibility</p:attrName>
                                        </p:attrNameLst>
                                      </p:cBhvr>
                                      <p:to>
                                        <p:strVal val="visible"/>
                                      </p:to>
                                    </p:set>
                                    <p:anim calcmode="lin" valueType="num">
                                      <p:cBhvr>
                                        <p:cTn id="31" dur="1000" fill="hold"/>
                                        <p:tgtEl>
                                          <p:spTgt spid="61452"/>
                                        </p:tgtEl>
                                        <p:attrNameLst>
                                          <p:attrName>ppt_w</p:attrName>
                                        </p:attrNameLst>
                                      </p:cBhvr>
                                      <p:tavLst>
                                        <p:tav tm="0">
                                          <p:val>
                                            <p:strVal val="#ppt_w*0.70"/>
                                          </p:val>
                                        </p:tav>
                                        <p:tav tm="100000">
                                          <p:val>
                                            <p:strVal val="#ppt_w"/>
                                          </p:val>
                                        </p:tav>
                                      </p:tavLst>
                                    </p:anim>
                                    <p:anim calcmode="lin" valueType="num">
                                      <p:cBhvr>
                                        <p:cTn id="32" dur="1000" fill="hold"/>
                                        <p:tgtEl>
                                          <p:spTgt spid="61452"/>
                                        </p:tgtEl>
                                        <p:attrNameLst>
                                          <p:attrName>ppt_h</p:attrName>
                                        </p:attrNameLst>
                                      </p:cBhvr>
                                      <p:tavLst>
                                        <p:tav tm="0">
                                          <p:val>
                                            <p:strVal val="#ppt_h"/>
                                          </p:val>
                                        </p:tav>
                                        <p:tav tm="100000">
                                          <p:val>
                                            <p:strVal val="#ppt_h"/>
                                          </p:val>
                                        </p:tav>
                                      </p:tavLst>
                                    </p:anim>
                                    <p:animEffect transition="in" filter="fade">
                                      <p:cBhvr>
                                        <p:cTn id="33" dur="1000"/>
                                        <p:tgtEl>
                                          <p:spTgt spid="61452"/>
                                        </p:tgtEl>
                                      </p:cBhvr>
                                    </p:animEffect>
                                  </p:childTnLst>
                                </p:cTn>
                              </p:par>
                            </p:childTnLst>
                          </p:cTn>
                        </p:par>
                        <p:par>
                          <p:cTn id="34" fill="hold">
                            <p:stCondLst>
                              <p:cond delay="2000"/>
                            </p:stCondLst>
                            <p:childTnLst>
                              <p:par>
                                <p:cTn id="35" presetID="55" presetClass="entr" presetSubtype="0" fill="hold" grpId="0" nodeType="afterEffect">
                                  <p:stCondLst>
                                    <p:cond delay="0"/>
                                  </p:stCondLst>
                                  <p:childTnLst>
                                    <p:set>
                                      <p:cBhvr>
                                        <p:cTn id="36" dur="1" fill="hold">
                                          <p:stCondLst>
                                            <p:cond delay="0"/>
                                          </p:stCondLst>
                                        </p:cTn>
                                        <p:tgtEl>
                                          <p:spTgt spid="61446"/>
                                        </p:tgtEl>
                                        <p:attrNameLst>
                                          <p:attrName>style.visibility</p:attrName>
                                        </p:attrNameLst>
                                      </p:cBhvr>
                                      <p:to>
                                        <p:strVal val="visible"/>
                                      </p:to>
                                    </p:set>
                                    <p:anim calcmode="lin" valueType="num">
                                      <p:cBhvr>
                                        <p:cTn id="37" dur="1000" fill="hold"/>
                                        <p:tgtEl>
                                          <p:spTgt spid="61446"/>
                                        </p:tgtEl>
                                        <p:attrNameLst>
                                          <p:attrName>ppt_w</p:attrName>
                                        </p:attrNameLst>
                                      </p:cBhvr>
                                      <p:tavLst>
                                        <p:tav tm="0">
                                          <p:val>
                                            <p:strVal val="#ppt_w*0.70"/>
                                          </p:val>
                                        </p:tav>
                                        <p:tav tm="100000">
                                          <p:val>
                                            <p:strVal val="#ppt_w"/>
                                          </p:val>
                                        </p:tav>
                                      </p:tavLst>
                                    </p:anim>
                                    <p:anim calcmode="lin" valueType="num">
                                      <p:cBhvr>
                                        <p:cTn id="38" dur="1000" fill="hold"/>
                                        <p:tgtEl>
                                          <p:spTgt spid="61446"/>
                                        </p:tgtEl>
                                        <p:attrNameLst>
                                          <p:attrName>ppt_h</p:attrName>
                                        </p:attrNameLst>
                                      </p:cBhvr>
                                      <p:tavLst>
                                        <p:tav tm="0">
                                          <p:val>
                                            <p:strVal val="#ppt_h"/>
                                          </p:val>
                                        </p:tav>
                                        <p:tav tm="100000">
                                          <p:val>
                                            <p:strVal val="#ppt_h"/>
                                          </p:val>
                                        </p:tav>
                                      </p:tavLst>
                                    </p:anim>
                                    <p:animEffect transition="in" filter="fade">
                                      <p:cBhvr>
                                        <p:cTn id="39" dur="1000"/>
                                        <p:tgtEl>
                                          <p:spTgt spid="61446"/>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strVal val="#ppt_w*0.70"/>
                                          </p:val>
                                        </p:tav>
                                        <p:tav tm="100000">
                                          <p:val>
                                            <p:strVal val="#ppt_w"/>
                                          </p:val>
                                        </p:tav>
                                      </p:tavLst>
                                    </p:anim>
                                    <p:anim calcmode="lin" valueType="num">
                                      <p:cBhvr>
                                        <p:cTn id="43" dur="1000" fill="hold"/>
                                        <p:tgtEl>
                                          <p:spTgt spid="9"/>
                                        </p:tgtEl>
                                        <p:attrNameLst>
                                          <p:attrName>ppt_h</p:attrName>
                                        </p:attrNameLst>
                                      </p:cBhvr>
                                      <p:tavLst>
                                        <p:tav tm="0">
                                          <p:val>
                                            <p:strVal val="#ppt_h"/>
                                          </p:val>
                                        </p:tav>
                                        <p:tav tm="100000">
                                          <p:val>
                                            <p:strVal val="#ppt_h"/>
                                          </p:val>
                                        </p:tav>
                                      </p:tavLst>
                                    </p:anim>
                                    <p:animEffect transition="in" filter="fade">
                                      <p:cBhvr>
                                        <p:cTn id="44" dur="1000"/>
                                        <p:tgtEl>
                                          <p:spTgt spid="9"/>
                                        </p:tgtEl>
                                      </p:cBhvr>
                                    </p:animEffect>
                                  </p:childTnLst>
                                </p:cTn>
                              </p:par>
                            </p:childTnLst>
                          </p:cTn>
                        </p:par>
                        <p:par>
                          <p:cTn id="45" fill="hold">
                            <p:stCondLst>
                              <p:cond delay="3000"/>
                            </p:stCondLst>
                            <p:childTnLst>
                              <p:par>
                                <p:cTn id="46" presetID="55" presetClass="entr" presetSubtype="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strVal val="#ppt_w*0.70"/>
                                          </p:val>
                                        </p:tav>
                                        <p:tav tm="100000">
                                          <p:val>
                                            <p:strVal val="#ppt_w"/>
                                          </p:val>
                                        </p:tav>
                                      </p:tavLst>
                                    </p:anim>
                                    <p:anim calcmode="lin" valueType="num">
                                      <p:cBhvr>
                                        <p:cTn id="49" dur="1000" fill="hold"/>
                                        <p:tgtEl>
                                          <p:spTgt spid="8"/>
                                        </p:tgtEl>
                                        <p:attrNameLst>
                                          <p:attrName>ppt_h</p:attrName>
                                        </p:attrNameLst>
                                      </p:cBhvr>
                                      <p:tavLst>
                                        <p:tav tm="0">
                                          <p:val>
                                            <p:strVal val="#ppt_h"/>
                                          </p:val>
                                        </p:tav>
                                        <p:tav tm="100000">
                                          <p:val>
                                            <p:strVal val="#ppt_h"/>
                                          </p:val>
                                        </p:tav>
                                      </p:tavLst>
                                    </p:anim>
                                    <p:animEffect transition="in" filter="fade">
                                      <p:cBhvr>
                                        <p:cTn id="5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61446" grpId="0"/>
      <p:bldP spid="61451" grpId="0"/>
      <p:bldP spid="61452"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0" y="0"/>
            <a:ext cx="3571868" cy="6858004"/>
          </a:xfrm>
          <a:prstGeom prst="rect">
            <a:avLst/>
          </a:prstGeom>
          <a:gradFill flip="none" rotWithShape="1">
            <a:gsLst>
              <a:gs pos="11000">
                <a:srgbClr val="F0FCFE">
                  <a:alpha val="36863"/>
                </a:srgbClr>
              </a:gs>
              <a:gs pos="55000">
                <a:srgbClr val="B7D3CC">
                  <a:alpha val="80000"/>
                </a:srgbClr>
              </a:gs>
              <a:gs pos="82000">
                <a:srgbClr val="5D9699">
                  <a:alpha val="72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Rechteck 5"/>
          <p:cNvSpPr/>
          <p:nvPr/>
        </p:nvSpPr>
        <p:spPr>
          <a:xfrm>
            <a:off x="142844" y="0"/>
            <a:ext cx="142844"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2643174" y="2285992"/>
            <a:ext cx="4714908" cy="830997"/>
          </a:xfrm>
          <a:prstGeom prst="rect">
            <a:avLst/>
          </a:prstGeom>
        </p:spPr>
        <p:txBody>
          <a:bodyPr wrap="square">
            <a:spAutoFit/>
          </a:bodyPr>
          <a:lstStyle/>
          <a:p>
            <a:r>
              <a:rPr lang="de-DE" sz="2800" dirty="0" smtClean="0">
                <a:solidFill>
                  <a:srgbClr val="C00000"/>
                </a:solidFill>
                <a:latin typeface="Arial Black" pitchFamily="34" charset="0"/>
              </a:rPr>
              <a:t>Mitbestimmung </a:t>
            </a:r>
          </a:p>
          <a:p>
            <a:r>
              <a:rPr lang="de-DE" sz="2000" dirty="0" smtClean="0">
                <a:latin typeface="Arial Black" pitchFamily="34" charset="0"/>
              </a:rPr>
              <a:t>bei Kirche &amp; Diakonie</a:t>
            </a:r>
            <a:endParaRPr lang="de-DE" sz="2000" dirty="0">
              <a:latin typeface="Arial Black" pitchFamily="34" charset="0"/>
            </a:endParaRPr>
          </a:p>
        </p:txBody>
      </p:sp>
      <p:pic>
        <p:nvPicPr>
          <p:cNvPr id="8" name="Picture 2" descr="C:\Users\Gisbert\Desktop\smiley-295353_640.png"/>
          <p:cNvPicPr>
            <a:picLocks noChangeAspect="1" noChangeArrowheads="1"/>
          </p:cNvPicPr>
          <p:nvPr/>
        </p:nvPicPr>
        <p:blipFill>
          <a:blip r:embed="rId2" cstate="print"/>
          <a:srcRect/>
          <a:stretch>
            <a:fillRect/>
          </a:stretch>
        </p:blipFill>
        <p:spPr bwMode="auto">
          <a:xfrm>
            <a:off x="1714480" y="2571744"/>
            <a:ext cx="995348" cy="1012755"/>
          </a:xfrm>
          <a:prstGeom prst="rect">
            <a:avLst/>
          </a:prstGeom>
          <a:noFill/>
          <a:effectLst>
            <a:outerShdw blurRad="50800" dist="38100" dir="2700000" algn="tl" rotWithShape="0">
              <a:prstClr val="black">
                <a:alpha val="40000"/>
              </a:prstClr>
            </a:outerShdw>
          </a:effectLst>
        </p:spPr>
      </p:pic>
      <p:sp>
        <p:nvSpPr>
          <p:cNvPr id="7" name="Rechteck 6"/>
          <p:cNvSpPr/>
          <p:nvPr/>
        </p:nvSpPr>
        <p:spPr>
          <a:xfrm>
            <a:off x="1714480" y="4000504"/>
            <a:ext cx="6715172" cy="1138773"/>
          </a:xfrm>
          <a:prstGeom prst="rect">
            <a:avLst/>
          </a:prstGeom>
        </p:spPr>
        <p:txBody>
          <a:bodyPr wrap="square">
            <a:spAutoFit/>
          </a:bodyPr>
          <a:lstStyle/>
          <a:p>
            <a:r>
              <a:rPr lang="de-DE" sz="2000" b="1" dirty="0" smtClean="0">
                <a:solidFill>
                  <a:schemeClr val="tx1">
                    <a:lumMod val="65000"/>
                    <a:lumOff val="35000"/>
                  </a:schemeClr>
                </a:solidFill>
                <a:latin typeface="Arial Black" pitchFamily="34" charset="0"/>
              </a:rPr>
              <a:t>Eine der Mitbestimmung und </a:t>
            </a:r>
            <a:r>
              <a:rPr lang="de-DE" sz="2000" b="1" dirty="0" err="1" smtClean="0">
                <a:solidFill>
                  <a:schemeClr val="tx1">
                    <a:lumMod val="65000"/>
                    <a:lumOff val="35000"/>
                  </a:schemeClr>
                </a:solidFill>
                <a:latin typeface="Arial Black" pitchFamily="34" charset="0"/>
              </a:rPr>
              <a:t>Mitberatung</a:t>
            </a:r>
            <a:r>
              <a:rPr lang="de-DE" sz="2000" b="1" dirty="0" smtClean="0">
                <a:solidFill>
                  <a:schemeClr val="tx1">
                    <a:lumMod val="65000"/>
                    <a:lumOff val="35000"/>
                  </a:schemeClr>
                </a:solidFill>
                <a:latin typeface="Arial Black" pitchFamily="34" charset="0"/>
              </a:rPr>
              <a:t> unterliegende Maßnahme </a:t>
            </a:r>
            <a:r>
              <a:rPr lang="de-DE" sz="2800" b="1" dirty="0" smtClean="0">
                <a:solidFill>
                  <a:srgbClr val="C00000"/>
                </a:solidFill>
                <a:latin typeface="Arial Black" pitchFamily="34" charset="0"/>
              </a:rPr>
              <a:t>ist unwirksam</a:t>
            </a:r>
            <a:r>
              <a:rPr lang="de-DE" sz="2000" b="1" dirty="0" smtClean="0">
                <a:solidFill>
                  <a:schemeClr val="tx1">
                    <a:lumMod val="65000"/>
                    <a:lumOff val="35000"/>
                  </a:schemeClr>
                </a:solidFill>
                <a:latin typeface="Arial Black" pitchFamily="34" charset="0"/>
              </a:rPr>
              <a:t>, wenn die MAV nicht beteiligt worden ist. </a:t>
            </a:r>
            <a:endParaRPr lang="de-DE" sz="2000" b="1" dirty="0">
              <a:solidFill>
                <a:schemeClr val="tx1">
                  <a:lumMod val="65000"/>
                  <a:lumOff val="35000"/>
                </a:schemeClr>
              </a:solidFill>
              <a:latin typeface="Arial Black" pitchFamily="34" charset="0"/>
            </a:endParaRPr>
          </a:p>
        </p:txBody>
      </p:sp>
      <p:pic>
        <p:nvPicPr>
          <p:cNvPr id="12" name="Picture 4"/>
          <p:cNvPicPr>
            <a:picLocks noChangeAspect="1" noChangeArrowheads="1"/>
          </p:cNvPicPr>
          <p:nvPr/>
        </p:nvPicPr>
        <p:blipFill>
          <a:blip r:embed="rId3"/>
          <a:srcRect/>
          <a:stretch>
            <a:fillRect/>
          </a:stretch>
        </p:blipFill>
        <p:spPr bwMode="auto">
          <a:xfrm flipH="1">
            <a:off x="1357290" y="1285860"/>
            <a:ext cx="3714776" cy="131320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hteck 43"/>
          <p:cNvSpPr/>
          <p:nvPr/>
        </p:nvSpPr>
        <p:spPr>
          <a:xfrm>
            <a:off x="0" y="0"/>
            <a:ext cx="3214678" cy="6858004"/>
          </a:xfrm>
          <a:prstGeom prst="rect">
            <a:avLst/>
          </a:prstGeom>
          <a:gradFill flip="none" rotWithShape="1">
            <a:gsLst>
              <a:gs pos="11000">
                <a:srgbClr val="F0FCFE">
                  <a:alpha val="36863"/>
                </a:srgbClr>
              </a:gs>
              <a:gs pos="55000">
                <a:srgbClr val="B7D3CC">
                  <a:alpha val="80000"/>
                </a:srgbClr>
              </a:gs>
              <a:gs pos="82000">
                <a:srgbClr val="5D9699">
                  <a:alpha val="72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2" name="Rechteck 31"/>
          <p:cNvSpPr/>
          <p:nvPr/>
        </p:nvSpPr>
        <p:spPr bwMode="auto">
          <a:xfrm>
            <a:off x="3571868" y="2285992"/>
            <a:ext cx="4929223" cy="238939"/>
          </a:xfrm>
          <a:prstGeom prst="rect">
            <a:avLst/>
          </a:prstGeom>
          <a:solidFill>
            <a:srgbClr val="FFFF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sp>
        <p:nvSpPr>
          <p:cNvPr id="42" name="Rechteck 41"/>
          <p:cNvSpPr/>
          <p:nvPr/>
        </p:nvSpPr>
        <p:spPr bwMode="auto">
          <a:xfrm>
            <a:off x="2786049" y="3143248"/>
            <a:ext cx="4929223" cy="238939"/>
          </a:xfrm>
          <a:prstGeom prst="rect">
            <a:avLst/>
          </a:prstGeom>
          <a:solidFill>
            <a:srgbClr val="FFFF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sp>
        <p:nvSpPr>
          <p:cNvPr id="16" name="Rechteck 15"/>
          <p:cNvSpPr/>
          <p:nvPr/>
        </p:nvSpPr>
        <p:spPr>
          <a:xfrm>
            <a:off x="500034" y="2714620"/>
            <a:ext cx="2928958" cy="707886"/>
          </a:xfrm>
          <a:prstGeom prst="rect">
            <a:avLst/>
          </a:prstGeom>
        </p:spPr>
        <p:txBody>
          <a:bodyPr wrap="square">
            <a:spAutoFit/>
          </a:bodyPr>
          <a:lstStyle/>
          <a:p>
            <a:r>
              <a:rPr lang="de-DE" sz="1200" b="1" i="1" dirty="0" smtClean="0"/>
              <a:t>           Abgestuftes</a:t>
            </a:r>
            <a:r>
              <a:rPr lang="de-DE" sz="1200" b="1" i="1" dirty="0" smtClean="0">
                <a:solidFill>
                  <a:srgbClr val="C00000"/>
                </a:solidFill>
              </a:rPr>
              <a:t> </a:t>
            </a:r>
          </a:p>
          <a:p>
            <a:r>
              <a:rPr lang="de-DE" sz="1400" b="1" dirty="0" smtClean="0">
                <a:solidFill>
                  <a:srgbClr val="C00000"/>
                </a:solidFill>
              </a:rPr>
              <a:t>     Beteiligungs- und</a:t>
            </a:r>
          </a:p>
          <a:p>
            <a:r>
              <a:rPr lang="de-DE" sz="1400" b="1" dirty="0" smtClean="0">
                <a:solidFill>
                  <a:srgbClr val="C00000"/>
                </a:solidFill>
              </a:rPr>
              <a:t>         Mitbestimmungsverfahren</a:t>
            </a:r>
            <a:endParaRPr lang="de-DE" sz="1400" b="1" dirty="0">
              <a:solidFill>
                <a:srgbClr val="C00000"/>
              </a:solidFill>
            </a:endParaRPr>
          </a:p>
        </p:txBody>
      </p:sp>
      <p:sp>
        <p:nvSpPr>
          <p:cNvPr id="18" name="Rechteck 17"/>
          <p:cNvSpPr/>
          <p:nvPr/>
        </p:nvSpPr>
        <p:spPr>
          <a:xfrm>
            <a:off x="3929058" y="3000372"/>
            <a:ext cx="1381725" cy="307777"/>
          </a:xfrm>
          <a:prstGeom prst="rect">
            <a:avLst/>
          </a:prstGeom>
        </p:spPr>
        <p:txBody>
          <a:bodyPr wrap="none">
            <a:spAutoFit/>
          </a:bodyPr>
          <a:lstStyle/>
          <a:p>
            <a:r>
              <a:rPr lang="de-DE" sz="1400" b="1" dirty="0" smtClean="0">
                <a:solidFill>
                  <a:srgbClr val="C00000"/>
                </a:solidFill>
              </a:rPr>
              <a:t>Mitbestimmung</a:t>
            </a:r>
            <a:endParaRPr lang="de-DE" sz="1400" b="1" dirty="0"/>
          </a:p>
        </p:txBody>
      </p:sp>
      <p:sp>
        <p:nvSpPr>
          <p:cNvPr id="20" name="Rechteck 19"/>
          <p:cNvSpPr/>
          <p:nvPr/>
        </p:nvSpPr>
        <p:spPr>
          <a:xfrm>
            <a:off x="3428992" y="3214686"/>
            <a:ext cx="3202828" cy="307777"/>
          </a:xfrm>
          <a:prstGeom prst="rect">
            <a:avLst/>
          </a:prstGeom>
        </p:spPr>
        <p:txBody>
          <a:bodyPr wrap="square">
            <a:spAutoFit/>
          </a:bodyPr>
          <a:lstStyle/>
          <a:p>
            <a:r>
              <a:rPr lang="de-DE" sz="1400" b="1" i="1" dirty="0" smtClean="0"/>
              <a:t>eingeschränkte</a:t>
            </a:r>
            <a:r>
              <a:rPr lang="de-DE" sz="1400" b="1" i="1" dirty="0" smtClean="0">
                <a:solidFill>
                  <a:srgbClr val="C00000"/>
                </a:solidFill>
              </a:rPr>
              <a:t> </a:t>
            </a:r>
            <a:r>
              <a:rPr lang="de-DE" sz="1400" b="1" dirty="0" smtClean="0">
                <a:solidFill>
                  <a:srgbClr val="C00000"/>
                </a:solidFill>
              </a:rPr>
              <a:t>Mitbestimmung</a:t>
            </a:r>
            <a:endParaRPr lang="de-DE" sz="1400" b="1" dirty="0">
              <a:solidFill>
                <a:srgbClr val="C00000"/>
              </a:solidFill>
            </a:endParaRPr>
          </a:p>
        </p:txBody>
      </p:sp>
      <p:sp>
        <p:nvSpPr>
          <p:cNvPr id="22" name="Rechteck 21"/>
          <p:cNvSpPr/>
          <p:nvPr/>
        </p:nvSpPr>
        <p:spPr>
          <a:xfrm>
            <a:off x="5929322" y="3214686"/>
            <a:ext cx="1578445" cy="307777"/>
          </a:xfrm>
          <a:prstGeom prst="rect">
            <a:avLst/>
          </a:prstGeom>
        </p:spPr>
        <p:txBody>
          <a:bodyPr wrap="none">
            <a:spAutoFit/>
          </a:bodyPr>
          <a:lstStyle/>
          <a:p>
            <a:r>
              <a:rPr lang="de-DE" sz="1400" b="1" dirty="0" smtClean="0"/>
              <a:t>…und </a:t>
            </a:r>
            <a:r>
              <a:rPr lang="de-DE" sz="1400" b="1" dirty="0" err="1" smtClean="0">
                <a:solidFill>
                  <a:srgbClr val="C00000"/>
                </a:solidFill>
              </a:rPr>
              <a:t>Mitberatung</a:t>
            </a:r>
            <a:endParaRPr lang="de-DE" sz="1400" b="1" dirty="0"/>
          </a:p>
        </p:txBody>
      </p:sp>
      <p:sp>
        <p:nvSpPr>
          <p:cNvPr id="35" name="Rechteck 34"/>
          <p:cNvSpPr/>
          <p:nvPr/>
        </p:nvSpPr>
        <p:spPr>
          <a:xfrm>
            <a:off x="142844" y="0"/>
            <a:ext cx="142844"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p:cNvSpPr/>
          <p:nvPr/>
        </p:nvSpPr>
        <p:spPr>
          <a:xfrm>
            <a:off x="2786050" y="1785926"/>
            <a:ext cx="5929354" cy="984885"/>
          </a:xfrm>
          <a:prstGeom prst="rect">
            <a:avLst/>
          </a:prstGeom>
        </p:spPr>
        <p:txBody>
          <a:bodyPr wrap="square">
            <a:spAutoFit/>
          </a:bodyPr>
          <a:lstStyle/>
          <a:p>
            <a:r>
              <a:rPr lang="de-DE" sz="1400" dirty="0" smtClean="0"/>
              <a:t>Das MVG regelt die Interessenvertretung der Mitarbeitenden mit einem </a:t>
            </a:r>
          </a:p>
          <a:p>
            <a:r>
              <a:rPr lang="de-DE" sz="1600" b="1" dirty="0" smtClean="0"/>
              <a:t>abgestuften Beteiligungs-und Mitbestimmungsverfahren,</a:t>
            </a:r>
            <a:r>
              <a:rPr lang="de-DE" sz="1400" dirty="0" smtClean="0"/>
              <a:t> dass eine Mitarbeitervertretung (MAV) im </a:t>
            </a:r>
            <a:r>
              <a:rPr lang="de-DE" sz="1400" b="1" dirty="0" smtClean="0">
                <a:solidFill>
                  <a:srgbClr val="0033CC"/>
                </a:solidFill>
              </a:rPr>
              <a:t>Rahmen der Zuständigkeit der </a:t>
            </a:r>
            <a:r>
              <a:rPr lang="de-DE" sz="1400" b="1" dirty="0" smtClean="0">
                <a:solidFill>
                  <a:srgbClr val="C00000"/>
                </a:solidFill>
              </a:rPr>
              <a:t>Dienststelle </a:t>
            </a:r>
          </a:p>
          <a:p>
            <a:r>
              <a:rPr lang="de-DE" sz="1400" dirty="0" smtClean="0"/>
              <a:t>und der geltenden Bestimmungen wahrzunehmen hat.</a:t>
            </a:r>
            <a:endParaRPr lang="de-DE" sz="1400" dirty="0"/>
          </a:p>
        </p:txBody>
      </p:sp>
      <p:sp>
        <p:nvSpPr>
          <p:cNvPr id="38" name="Rechteck 37"/>
          <p:cNvSpPr/>
          <p:nvPr/>
        </p:nvSpPr>
        <p:spPr>
          <a:xfrm>
            <a:off x="1714480" y="4357694"/>
            <a:ext cx="5572164" cy="338554"/>
          </a:xfrm>
          <a:prstGeom prst="rect">
            <a:avLst/>
          </a:prstGeom>
        </p:spPr>
        <p:txBody>
          <a:bodyPr wrap="square">
            <a:spAutoFit/>
          </a:bodyPr>
          <a:lstStyle/>
          <a:p>
            <a:r>
              <a:rPr lang="de-DE" sz="1600" b="1" dirty="0" smtClean="0"/>
              <a:t>§ 37 MVG   Verfahren der Beteiligung der Mitarbeitervertretung</a:t>
            </a:r>
            <a:endParaRPr lang="de-DE" sz="1600" b="1" dirty="0"/>
          </a:p>
        </p:txBody>
      </p:sp>
      <p:grpSp>
        <p:nvGrpSpPr>
          <p:cNvPr id="33" name="Gruppieren 32"/>
          <p:cNvGrpSpPr/>
          <p:nvPr/>
        </p:nvGrpSpPr>
        <p:grpSpPr>
          <a:xfrm>
            <a:off x="2714612" y="4714884"/>
            <a:ext cx="6000792" cy="857256"/>
            <a:chOff x="2714612" y="4714884"/>
            <a:chExt cx="6000792" cy="857256"/>
          </a:xfrm>
        </p:grpSpPr>
        <p:sp>
          <p:nvSpPr>
            <p:cNvPr id="37" name="Rechteck 36"/>
            <p:cNvSpPr/>
            <p:nvPr/>
          </p:nvSpPr>
          <p:spPr bwMode="auto">
            <a:xfrm>
              <a:off x="2714612" y="4714884"/>
              <a:ext cx="5929354" cy="85725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39" name="Rechteck 38"/>
            <p:cNvSpPr/>
            <p:nvPr/>
          </p:nvSpPr>
          <p:spPr>
            <a:xfrm>
              <a:off x="2714612" y="4786322"/>
              <a:ext cx="6000792" cy="738664"/>
            </a:xfrm>
            <a:prstGeom prst="rect">
              <a:avLst/>
            </a:prstGeom>
          </p:spPr>
          <p:txBody>
            <a:bodyPr wrap="square">
              <a:spAutoFit/>
            </a:bodyPr>
            <a:lstStyle/>
            <a:p>
              <a:r>
                <a:rPr lang="de-DE" sz="1200" dirty="0" smtClean="0"/>
                <a:t>( 1 ) </a:t>
              </a:r>
              <a:r>
                <a:rPr lang="de-DE" sz="1400" b="1" dirty="0" smtClean="0"/>
                <a:t>Die Mitarbeitervertretung wird insbesondere in den Verfahren </a:t>
              </a:r>
            </a:p>
            <a:p>
              <a:r>
                <a:rPr lang="de-DE" sz="1400" b="1" dirty="0" smtClean="0"/>
                <a:t>         der </a:t>
              </a:r>
              <a:r>
                <a:rPr lang="de-DE" sz="1400" b="1" dirty="0" smtClean="0">
                  <a:solidFill>
                    <a:srgbClr val="C00000"/>
                  </a:solidFill>
                </a:rPr>
                <a:t>Mitbestimmung</a:t>
              </a:r>
              <a:r>
                <a:rPr lang="de-DE" sz="1400" b="1" dirty="0" smtClean="0"/>
                <a:t> (§ 38), der </a:t>
              </a:r>
              <a:r>
                <a:rPr lang="de-DE" sz="1400" b="1" dirty="0" smtClean="0">
                  <a:solidFill>
                    <a:srgbClr val="C00000"/>
                  </a:solidFill>
                </a:rPr>
                <a:t>eingeschränkten Mitbestimmung</a:t>
              </a:r>
              <a:r>
                <a:rPr lang="de-DE" sz="1400" b="1" dirty="0" smtClean="0"/>
                <a:t> (§ 41) </a:t>
              </a:r>
            </a:p>
            <a:p>
              <a:r>
                <a:rPr lang="de-DE" sz="1400" b="1" dirty="0" smtClean="0"/>
                <a:t>       und der </a:t>
              </a:r>
              <a:r>
                <a:rPr lang="de-DE" sz="1400" b="1" dirty="0" err="1" smtClean="0">
                  <a:solidFill>
                    <a:srgbClr val="C00000"/>
                  </a:solidFill>
                </a:rPr>
                <a:t>Mitberatung</a:t>
              </a:r>
              <a:r>
                <a:rPr lang="de-DE" sz="1400" b="1" dirty="0" smtClean="0">
                  <a:solidFill>
                    <a:srgbClr val="C00000"/>
                  </a:solidFill>
                </a:rPr>
                <a:t> </a:t>
              </a:r>
              <a:r>
                <a:rPr lang="de-DE" sz="1400" b="1" dirty="0" smtClean="0"/>
                <a:t>(§ 45) beteiligt.</a:t>
              </a:r>
              <a:endParaRPr lang="de-DE" sz="1400" b="1" dirty="0"/>
            </a:p>
          </p:txBody>
        </p:sp>
      </p:grpSp>
      <p:grpSp>
        <p:nvGrpSpPr>
          <p:cNvPr id="43" name="Gruppieren 42"/>
          <p:cNvGrpSpPr/>
          <p:nvPr/>
        </p:nvGrpSpPr>
        <p:grpSpPr>
          <a:xfrm>
            <a:off x="2714612" y="5643578"/>
            <a:ext cx="5929354" cy="571504"/>
            <a:chOff x="2714612" y="5643578"/>
            <a:chExt cx="5929354" cy="571504"/>
          </a:xfrm>
        </p:grpSpPr>
        <p:sp>
          <p:nvSpPr>
            <p:cNvPr id="34" name="Rechteck 33"/>
            <p:cNvSpPr/>
            <p:nvPr/>
          </p:nvSpPr>
          <p:spPr bwMode="auto">
            <a:xfrm>
              <a:off x="2714612" y="5643578"/>
              <a:ext cx="5929354" cy="571504"/>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40" name="Rechteck 39"/>
            <p:cNvSpPr/>
            <p:nvPr/>
          </p:nvSpPr>
          <p:spPr>
            <a:xfrm>
              <a:off x="2714612" y="5643578"/>
              <a:ext cx="5857916" cy="553998"/>
            </a:xfrm>
            <a:prstGeom prst="rect">
              <a:avLst/>
            </a:prstGeom>
          </p:spPr>
          <p:txBody>
            <a:bodyPr wrap="square">
              <a:spAutoFit/>
            </a:bodyPr>
            <a:lstStyle/>
            <a:p>
              <a:r>
                <a:rPr lang="de-DE" sz="1200" dirty="0" smtClean="0"/>
                <a:t>( 2 ) </a:t>
              </a:r>
              <a:r>
                <a:rPr lang="de-DE" sz="1400" b="1" dirty="0" smtClean="0"/>
                <a:t>Die MAV hat ihre </a:t>
              </a:r>
              <a:r>
                <a:rPr lang="de-DE" sz="1600" b="1" dirty="0" smtClean="0">
                  <a:solidFill>
                    <a:srgbClr val="C00000"/>
                  </a:solidFill>
                </a:rPr>
                <a:t>Beteiligungsrechte</a:t>
              </a:r>
              <a:r>
                <a:rPr lang="de-DE" sz="1400" b="1" dirty="0" smtClean="0"/>
                <a:t> im </a:t>
              </a:r>
              <a:r>
                <a:rPr lang="de-DE" sz="1400" b="1" dirty="0" smtClean="0">
                  <a:solidFill>
                    <a:srgbClr val="0033CC"/>
                  </a:solidFill>
                </a:rPr>
                <a:t>Rahmen der Zuständigkeit </a:t>
              </a:r>
            </a:p>
            <a:p>
              <a:r>
                <a:rPr lang="de-DE" sz="1400" b="1" dirty="0" smtClean="0">
                  <a:solidFill>
                    <a:srgbClr val="0033CC"/>
                  </a:solidFill>
                </a:rPr>
                <a:t>       der </a:t>
              </a:r>
              <a:r>
                <a:rPr lang="de-DE" sz="1400" b="1" dirty="0" smtClean="0">
                  <a:solidFill>
                    <a:srgbClr val="C00000"/>
                  </a:solidFill>
                </a:rPr>
                <a:t>Dienststelle </a:t>
              </a:r>
              <a:r>
                <a:rPr lang="de-DE" sz="1400" b="1" dirty="0" smtClean="0"/>
                <a:t>und der geltenden Bestimmungen wahrzunehmen.</a:t>
              </a:r>
              <a:endParaRPr lang="de-DE" sz="1400" b="1" dirty="0"/>
            </a:p>
          </p:txBody>
        </p:sp>
      </p:grpSp>
      <p:grpSp>
        <p:nvGrpSpPr>
          <p:cNvPr id="30" name="Gruppieren 29"/>
          <p:cNvGrpSpPr/>
          <p:nvPr/>
        </p:nvGrpSpPr>
        <p:grpSpPr>
          <a:xfrm>
            <a:off x="2714612" y="3571876"/>
            <a:ext cx="5929354" cy="500066"/>
            <a:chOff x="2714612" y="3571876"/>
            <a:chExt cx="5929354" cy="500066"/>
          </a:xfrm>
        </p:grpSpPr>
        <p:sp>
          <p:nvSpPr>
            <p:cNvPr id="28" name="Rechteck 27"/>
            <p:cNvSpPr/>
            <p:nvPr/>
          </p:nvSpPr>
          <p:spPr bwMode="auto">
            <a:xfrm>
              <a:off x="2714612" y="3571876"/>
              <a:ext cx="5929354" cy="500066"/>
            </a:xfrm>
            <a:prstGeom prst="rect">
              <a:avLst/>
            </a:prstGeom>
            <a:solidFill>
              <a:srgbClr val="F7F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41" name="Rechteck 40"/>
            <p:cNvSpPr/>
            <p:nvPr/>
          </p:nvSpPr>
          <p:spPr>
            <a:xfrm>
              <a:off x="3357554" y="3571876"/>
              <a:ext cx="5000660" cy="492443"/>
            </a:xfrm>
            <a:prstGeom prst="rect">
              <a:avLst/>
            </a:prstGeom>
          </p:spPr>
          <p:txBody>
            <a:bodyPr wrap="square">
              <a:spAutoFit/>
            </a:bodyPr>
            <a:lstStyle/>
            <a:p>
              <a:r>
                <a:rPr lang="de-DE" sz="1200" b="1" i="1" dirty="0" smtClean="0">
                  <a:solidFill>
                    <a:schemeClr val="tx1">
                      <a:lumMod val="65000"/>
                      <a:lumOff val="35000"/>
                    </a:schemeClr>
                  </a:solidFill>
                </a:rPr>
                <a:t>Eine der Mitbestimmung und </a:t>
              </a:r>
              <a:r>
                <a:rPr lang="de-DE" sz="1200" b="1" i="1" dirty="0" err="1" smtClean="0">
                  <a:solidFill>
                    <a:schemeClr val="tx1">
                      <a:lumMod val="65000"/>
                      <a:lumOff val="35000"/>
                    </a:schemeClr>
                  </a:solidFill>
                </a:rPr>
                <a:t>Mitberatung</a:t>
              </a:r>
              <a:r>
                <a:rPr lang="de-DE" sz="1200" b="1" i="1" dirty="0" smtClean="0">
                  <a:solidFill>
                    <a:schemeClr val="tx1">
                      <a:lumMod val="65000"/>
                      <a:lumOff val="35000"/>
                    </a:schemeClr>
                  </a:solidFill>
                </a:rPr>
                <a:t> unterliegende Maßnahme</a:t>
              </a:r>
            </a:p>
            <a:p>
              <a:r>
                <a:rPr lang="de-DE" sz="1400" b="1" i="1" dirty="0" smtClean="0">
                  <a:solidFill>
                    <a:schemeClr val="tx1">
                      <a:lumMod val="65000"/>
                      <a:lumOff val="35000"/>
                    </a:schemeClr>
                  </a:solidFill>
                </a:rPr>
                <a:t>    </a:t>
              </a:r>
              <a:r>
                <a:rPr lang="de-DE" sz="1400" b="1" i="1" dirty="0" smtClean="0">
                  <a:solidFill>
                    <a:srgbClr val="C00000"/>
                  </a:solidFill>
                </a:rPr>
                <a:t>ist unwirksam</a:t>
              </a:r>
              <a:r>
                <a:rPr lang="de-DE" sz="1400" b="1" i="1" dirty="0" smtClean="0">
                  <a:solidFill>
                    <a:schemeClr val="tx1">
                      <a:lumMod val="65000"/>
                      <a:lumOff val="35000"/>
                    </a:schemeClr>
                  </a:solidFill>
                </a:rPr>
                <a:t>, wenn die MAV nicht beteiligt worden ist. </a:t>
              </a:r>
              <a:endParaRPr lang="de-DE" sz="1400" b="1" i="1" dirty="0">
                <a:solidFill>
                  <a:schemeClr val="tx1">
                    <a:lumMod val="65000"/>
                    <a:lumOff val="35000"/>
                  </a:schemeClr>
                </a:solidFill>
              </a:endParaRPr>
            </a:p>
          </p:txBody>
        </p:sp>
      </p:grpSp>
      <p:pic>
        <p:nvPicPr>
          <p:cNvPr id="23" name="Picture 5" descr="C:\Users\Gisbert\Desktop\Bild1.jpg"/>
          <p:cNvPicPr>
            <a:picLocks noChangeAspect="1" noChangeArrowheads="1"/>
          </p:cNvPicPr>
          <p:nvPr/>
        </p:nvPicPr>
        <p:blipFill>
          <a:blip r:embed="rId2" cstate="print"/>
          <a:srcRect/>
          <a:stretch>
            <a:fillRect/>
          </a:stretch>
        </p:blipFill>
        <p:spPr bwMode="auto">
          <a:xfrm>
            <a:off x="2928926" y="2786058"/>
            <a:ext cx="500066" cy="820964"/>
          </a:xfrm>
          <a:prstGeom prst="rect">
            <a:avLst/>
          </a:prstGeom>
          <a:noFill/>
        </p:spPr>
      </p:pic>
      <p:grpSp>
        <p:nvGrpSpPr>
          <p:cNvPr id="2" name="Gruppieren 23"/>
          <p:cNvGrpSpPr/>
          <p:nvPr/>
        </p:nvGrpSpPr>
        <p:grpSpPr>
          <a:xfrm>
            <a:off x="642910" y="571480"/>
            <a:ext cx="6143668" cy="1071570"/>
            <a:chOff x="642910" y="571480"/>
            <a:chExt cx="6143668" cy="1071570"/>
          </a:xfrm>
        </p:grpSpPr>
        <p:sp>
          <p:nvSpPr>
            <p:cNvPr id="25" name="Rechteck 24"/>
            <p:cNvSpPr/>
            <p:nvPr/>
          </p:nvSpPr>
          <p:spPr bwMode="auto">
            <a:xfrm>
              <a:off x="642910" y="1000108"/>
              <a:ext cx="6143668"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26" name="Picture 4"/>
            <p:cNvPicPr>
              <a:picLocks noChangeAspect="1" noChangeArrowheads="1"/>
            </p:cNvPicPr>
            <p:nvPr/>
          </p:nvPicPr>
          <p:blipFill>
            <a:blip r:embed="rId3"/>
            <a:srcRect/>
            <a:stretch>
              <a:fillRect/>
            </a:stretch>
          </p:blipFill>
          <p:spPr bwMode="auto">
            <a:xfrm flipH="1">
              <a:off x="714348" y="571480"/>
              <a:ext cx="2917052" cy="1071570"/>
            </a:xfrm>
            <a:prstGeom prst="rect">
              <a:avLst/>
            </a:prstGeom>
            <a:noFill/>
            <a:ln w="9525">
              <a:noFill/>
              <a:miter lim="800000"/>
              <a:headEnd/>
              <a:tailEnd/>
            </a:ln>
            <a:effectLst/>
          </p:spPr>
        </p:pic>
      </p:grpSp>
      <p:sp>
        <p:nvSpPr>
          <p:cNvPr id="27" name="Rechteck 26"/>
          <p:cNvSpPr/>
          <p:nvPr/>
        </p:nvSpPr>
        <p:spPr>
          <a:xfrm>
            <a:off x="3571868" y="1000108"/>
            <a:ext cx="2928926" cy="276999"/>
          </a:xfrm>
          <a:prstGeom prst="rect">
            <a:avLst/>
          </a:prstGeom>
        </p:spPr>
        <p:txBody>
          <a:bodyPr wrap="square">
            <a:spAutoFit/>
          </a:bodyPr>
          <a:lstStyle/>
          <a:p>
            <a:pPr algn="r"/>
            <a:r>
              <a:rPr lang="de-DE" sz="1200" b="1" dirty="0" smtClean="0"/>
              <a:t>Mitbestimmung bei Kirche &amp; Diakonie </a:t>
            </a:r>
            <a:endParaRPr lang="de-DE" sz="1200" b="1" dirty="0"/>
          </a:p>
        </p:txBody>
      </p:sp>
      <p:sp>
        <p:nvSpPr>
          <p:cNvPr id="24" name="AutoShape 22"/>
          <p:cNvSpPr>
            <a:spLocks noChangeArrowheads="1"/>
          </p:cNvSpPr>
          <p:nvPr/>
        </p:nvSpPr>
        <p:spPr bwMode="auto">
          <a:xfrm rot="10800000" flipH="1">
            <a:off x="2285984" y="5214950"/>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9" name="AutoShape 22"/>
          <p:cNvSpPr>
            <a:spLocks noChangeArrowheads="1"/>
          </p:cNvSpPr>
          <p:nvPr/>
        </p:nvSpPr>
        <p:spPr bwMode="auto">
          <a:xfrm rot="10800000" flipH="1">
            <a:off x="2285984" y="5786454"/>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par>
                                <p:cTn id="10" presetID="55"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strVal val="#ppt_w*0.70"/>
                                          </p:val>
                                        </p:tav>
                                        <p:tav tm="100000">
                                          <p:val>
                                            <p:strVal val="#ppt_w"/>
                                          </p:val>
                                        </p:tav>
                                      </p:tavLst>
                                    </p:anim>
                                    <p:anim calcmode="lin" valueType="num">
                                      <p:cBhvr>
                                        <p:cTn id="13" dur="1000" fill="hold"/>
                                        <p:tgtEl>
                                          <p:spTgt spid="23"/>
                                        </p:tgtEl>
                                        <p:attrNameLst>
                                          <p:attrName>ppt_h</p:attrName>
                                        </p:attrNameLst>
                                      </p:cBhvr>
                                      <p:tavLst>
                                        <p:tav tm="0">
                                          <p:val>
                                            <p:strVal val="#ppt_h"/>
                                          </p:val>
                                        </p:tav>
                                        <p:tav tm="100000">
                                          <p:val>
                                            <p:strVal val="#ppt_h"/>
                                          </p:val>
                                        </p:tav>
                                      </p:tavLst>
                                    </p:anim>
                                    <p:animEffect transition="in" filter="fade">
                                      <p:cBhvr>
                                        <p:cTn id="14" dur="1000"/>
                                        <p:tgtEl>
                                          <p:spTgt spid="23"/>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linds(horizontal)">
                                      <p:cBhvr>
                                        <p:cTn id="18" dur="500"/>
                                        <p:tgtEl>
                                          <p:spTgt spid="42"/>
                                        </p:tgtEl>
                                      </p:cBhvr>
                                    </p:animEffect>
                                  </p:childTnLst>
                                </p:cTn>
                              </p:par>
                            </p:childTnLst>
                          </p:cTn>
                        </p:par>
                        <p:par>
                          <p:cTn id="19" fill="hold">
                            <p:stCondLst>
                              <p:cond delay="1500"/>
                            </p:stCondLst>
                            <p:childTnLst>
                              <p:par>
                                <p:cTn id="20" presetID="3" presetClass="entr" presetSubtype="1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par>
                          <p:cTn id="23" fill="hold">
                            <p:stCondLst>
                              <p:cond delay="2000"/>
                            </p:stCondLst>
                            <p:childTnLst>
                              <p:par>
                                <p:cTn id="24" presetID="3" presetClass="entr" presetSubtype="1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linds(horizontal)">
                                      <p:cBhvr>
                                        <p:cTn id="26" dur="500"/>
                                        <p:tgtEl>
                                          <p:spTgt spid="20"/>
                                        </p:tgtEl>
                                      </p:cBhvr>
                                    </p:animEffect>
                                  </p:childTnLst>
                                </p:cTn>
                              </p:par>
                            </p:childTnLst>
                          </p:cTn>
                        </p:par>
                        <p:par>
                          <p:cTn id="27" fill="hold">
                            <p:stCondLst>
                              <p:cond delay="2500"/>
                            </p:stCondLst>
                            <p:childTnLst>
                              <p:par>
                                <p:cTn id="28" presetID="3" presetClass="entr" presetSubtype="1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linds(horizontal)">
                                      <p:cBhvr>
                                        <p:cTn id="30" dur="500"/>
                                        <p:tgtEl>
                                          <p:spTgt spid="22"/>
                                        </p:tgtEl>
                                      </p:cBhvr>
                                    </p:animEffect>
                                  </p:childTnLst>
                                </p:cTn>
                              </p:par>
                            </p:childTnLst>
                          </p:cTn>
                        </p:par>
                        <p:par>
                          <p:cTn id="31" fill="hold">
                            <p:stCondLst>
                              <p:cond delay="3000"/>
                            </p:stCondLst>
                            <p:childTnLst>
                              <p:par>
                                <p:cTn id="32" presetID="55"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1000" fill="hold"/>
                                        <p:tgtEl>
                                          <p:spTgt spid="30"/>
                                        </p:tgtEl>
                                        <p:attrNameLst>
                                          <p:attrName>ppt_w</p:attrName>
                                        </p:attrNameLst>
                                      </p:cBhvr>
                                      <p:tavLst>
                                        <p:tav tm="0">
                                          <p:val>
                                            <p:strVal val="#ppt_w*0.70"/>
                                          </p:val>
                                        </p:tav>
                                        <p:tav tm="100000">
                                          <p:val>
                                            <p:strVal val="#ppt_w"/>
                                          </p:val>
                                        </p:tav>
                                      </p:tavLst>
                                    </p:anim>
                                    <p:anim calcmode="lin" valueType="num">
                                      <p:cBhvr>
                                        <p:cTn id="35" dur="1000" fill="hold"/>
                                        <p:tgtEl>
                                          <p:spTgt spid="30"/>
                                        </p:tgtEl>
                                        <p:attrNameLst>
                                          <p:attrName>ppt_h</p:attrName>
                                        </p:attrNameLst>
                                      </p:cBhvr>
                                      <p:tavLst>
                                        <p:tav tm="0">
                                          <p:val>
                                            <p:strVal val="#ppt_h"/>
                                          </p:val>
                                        </p:tav>
                                        <p:tav tm="100000">
                                          <p:val>
                                            <p:strVal val="#ppt_h"/>
                                          </p:val>
                                        </p:tav>
                                      </p:tavLst>
                                    </p:anim>
                                    <p:animEffect transition="in" filter="fade">
                                      <p:cBhvr>
                                        <p:cTn id="36" dur="10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fill="hold"/>
                                        <p:tgtEl>
                                          <p:spTgt spid="38"/>
                                        </p:tgtEl>
                                        <p:attrNameLst>
                                          <p:attrName>ppt_x</p:attrName>
                                        </p:attrNameLst>
                                      </p:cBhvr>
                                      <p:tavLst>
                                        <p:tav tm="0">
                                          <p:val>
                                            <p:strVal val="0-#ppt_w/2"/>
                                          </p:val>
                                        </p:tav>
                                        <p:tav tm="100000">
                                          <p:val>
                                            <p:strVal val="#ppt_x"/>
                                          </p:val>
                                        </p:tav>
                                      </p:tavLst>
                                    </p:anim>
                                    <p:anim calcmode="lin" valueType="num">
                                      <p:cBhvr additive="base">
                                        <p:cTn id="42" dur="500" fill="hold"/>
                                        <p:tgtEl>
                                          <p:spTgt spid="38"/>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3" presetClass="entr" presetSubtype="10"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blinds(horizontal)">
                                      <p:cBhvr>
                                        <p:cTn id="46" dur="500"/>
                                        <p:tgtEl>
                                          <p:spTgt spid="33"/>
                                        </p:tgtEl>
                                      </p:cBhvr>
                                    </p:animEffect>
                                  </p:childTnLst>
                                </p:cTn>
                              </p:par>
                            </p:childTnLst>
                          </p:cTn>
                        </p:par>
                        <p:par>
                          <p:cTn id="47" fill="hold">
                            <p:stCondLst>
                              <p:cond delay="1000"/>
                            </p:stCondLst>
                            <p:childTnLst>
                              <p:par>
                                <p:cTn id="48" presetID="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0-#ppt_w/2"/>
                                          </p:val>
                                        </p:tav>
                                        <p:tav tm="100000">
                                          <p:val>
                                            <p:strVal val="#ppt_x"/>
                                          </p:val>
                                        </p:tav>
                                      </p:tavLst>
                                    </p:anim>
                                    <p:anim calcmode="lin" valueType="num">
                                      <p:cBhvr additive="base">
                                        <p:cTn id="51" dur="5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1500"/>
                            </p:stCondLst>
                            <p:childTnLst>
                              <p:par>
                                <p:cTn id="53" presetID="3" presetClass="entr" presetSubtype="1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blinds(horizontal)">
                                      <p:cBhvr>
                                        <p:cTn id="55" dur="500"/>
                                        <p:tgtEl>
                                          <p:spTgt spid="43"/>
                                        </p:tgtEl>
                                      </p:cBhvr>
                                    </p:animEffect>
                                  </p:childTnLst>
                                </p:cTn>
                              </p:par>
                            </p:childTnLst>
                          </p:cTn>
                        </p:par>
                        <p:par>
                          <p:cTn id="56" fill="hold">
                            <p:stCondLst>
                              <p:cond delay="2000"/>
                            </p:stCondLst>
                            <p:childTnLst>
                              <p:par>
                                <p:cTn id="57" presetID="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0-#ppt_w/2"/>
                                          </p:val>
                                        </p:tav>
                                        <p:tav tm="100000">
                                          <p:val>
                                            <p:strVal val="#ppt_x"/>
                                          </p:val>
                                        </p:tav>
                                      </p:tavLst>
                                    </p:anim>
                                    <p:anim calcmode="lin" valueType="num">
                                      <p:cBhvr additive="base">
                                        <p:cTn id="6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6" grpId="0"/>
      <p:bldP spid="18" grpId="0"/>
      <p:bldP spid="20" grpId="0"/>
      <p:bldP spid="22" grpId="0"/>
      <p:bldP spid="38" grpId="0"/>
      <p:bldP spid="24"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hteck 44"/>
          <p:cNvSpPr/>
          <p:nvPr/>
        </p:nvSpPr>
        <p:spPr>
          <a:xfrm>
            <a:off x="0" y="0"/>
            <a:ext cx="3214678" cy="6858004"/>
          </a:xfrm>
          <a:prstGeom prst="rect">
            <a:avLst/>
          </a:prstGeom>
          <a:gradFill flip="none" rotWithShape="1">
            <a:gsLst>
              <a:gs pos="11000">
                <a:srgbClr val="F0FCFE">
                  <a:alpha val="36863"/>
                </a:srgbClr>
              </a:gs>
              <a:gs pos="55000">
                <a:srgbClr val="B7D3CC">
                  <a:alpha val="80000"/>
                </a:srgbClr>
              </a:gs>
              <a:gs pos="82000">
                <a:srgbClr val="5D9699">
                  <a:alpha val="72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2" name="Rechteck 31"/>
          <p:cNvSpPr/>
          <p:nvPr/>
        </p:nvSpPr>
        <p:spPr bwMode="auto">
          <a:xfrm>
            <a:off x="2500299" y="5429265"/>
            <a:ext cx="6000792" cy="785818"/>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31" name="Rechteck 30"/>
          <p:cNvSpPr/>
          <p:nvPr/>
        </p:nvSpPr>
        <p:spPr bwMode="auto">
          <a:xfrm>
            <a:off x="2500299" y="4429132"/>
            <a:ext cx="6000792" cy="855663"/>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24" name="Rechteck 23"/>
          <p:cNvSpPr/>
          <p:nvPr/>
        </p:nvSpPr>
        <p:spPr bwMode="auto">
          <a:xfrm>
            <a:off x="2500298" y="3357562"/>
            <a:ext cx="6072229" cy="571504"/>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sp>
        <p:nvSpPr>
          <p:cNvPr id="6" name="Rechteck 5"/>
          <p:cNvSpPr/>
          <p:nvPr/>
        </p:nvSpPr>
        <p:spPr>
          <a:xfrm>
            <a:off x="142844" y="0"/>
            <a:ext cx="142844"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2643174" y="2500306"/>
            <a:ext cx="5929354" cy="769441"/>
          </a:xfrm>
          <a:prstGeom prst="rect">
            <a:avLst/>
          </a:prstGeom>
        </p:spPr>
        <p:txBody>
          <a:bodyPr wrap="square">
            <a:spAutoFit/>
          </a:bodyPr>
          <a:lstStyle/>
          <a:p>
            <a:r>
              <a:rPr lang="de-DE" sz="1200" dirty="0" smtClean="0"/>
              <a:t>( 1 ) </a:t>
            </a:r>
            <a:r>
              <a:rPr lang="de-DE" sz="1400" b="1" dirty="0" smtClean="0"/>
              <a:t>Soweit eine Maßnahme der Mitbestimmung der MAV unterliegt, </a:t>
            </a:r>
          </a:p>
          <a:p>
            <a:r>
              <a:rPr lang="de-DE" sz="1400" b="1" dirty="0" smtClean="0">
                <a:solidFill>
                  <a:srgbClr val="C00000"/>
                </a:solidFill>
              </a:rPr>
              <a:t>darf sie erst vollzogen werden, </a:t>
            </a:r>
            <a:r>
              <a:rPr lang="de-DE" sz="1600" b="1" dirty="0" smtClean="0">
                <a:solidFill>
                  <a:srgbClr val="C00000"/>
                </a:solidFill>
              </a:rPr>
              <a:t>wenn die Zustimmung der MAV vorliegt </a:t>
            </a:r>
          </a:p>
          <a:p>
            <a:r>
              <a:rPr lang="de-DE" sz="1400" b="1" dirty="0" smtClean="0"/>
              <a:t>oder kirchengerichtlich ersetzt worden ist.</a:t>
            </a:r>
            <a:endParaRPr lang="de-DE" sz="1400" b="1" dirty="0"/>
          </a:p>
        </p:txBody>
      </p:sp>
      <p:sp>
        <p:nvSpPr>
          <p:cNvPr id="12" name="Rechteck 11"/>
          <p:cNvSpPr/>
          <p:nvPr/>
        </p:nvSpPr>
        <p:spPr>
          <a:xfrm>
            <a:off x="2714612" y="3357562"/>
            <a:ext cx="5857916" cy="553998"/>
          </a:xfrm>
          <a:prstGeom prst="rect">
            <a:avLst/>
          </a:prstGeom>
        </p:spPr>
        <p:txBody>
          <a:bodyPr wrap="square">
            <a:spAutoFit/>
          </a:bodyPr>
          <a:lstStyle/>
          <a:p>
            <a:r>
              <a:rPr lang="de-DE" sz="1600" b="1" dirty="0" smtClean="0"/>
              <a:t>Eine der Mitbestimmung unterliegende Maßnahme ist </a:t>
            </a:r>
            <a:r>
              <a:rPr lang="de-DE" sz="1600" b="1" dirty="0" smtClean="0">
                <a:solidFill>
                  <a:srgbClr val="C00000"/>
                </a:solidFill>
              </a:rPr>
              <a:t>unwirksam</a:t>
            </a:r>
            <a:r>
              <a:rPr lang="de-DE" sz="1600" b="1" dirty="0" smtClean="0"/>
              <a:t>, </a:t>
            </a:r>
          </a:p>
          <a:p>
            <a:r>
              <a:rPr lang="de-DE" sz="1400" b="1" dirty="0" smtClean="0"/>
              <a:t>wenn die Mitarbeitervertretung nicht beteiligt worden ist. </a:t>
            </a:r>
            <a:endParaRPr lang="de-DE" sz="1400" b="1" dirty="0"/>
          </a:p>
        </p:txBody>
      </p:sp>
      <p:sp>
        <p:nvSpPr>
          <p:cNvPr id="14" name="Rechteck 13"/>
          <p:cNvSpPr/>
          <p:nvPr/>
        </p:nvSpPr>
        <p:spPr>
          <a:xfrm>
            <a:off x="2643174" y="4500570"/>
            <a:ext cx="5929354" cy="769441"/>
          </a:xfrm>
          <a:prstGeom prst="rect">
            <a:avLst/>
          </a:prstGeom>
        </p:spPr>
        <p:txBody>
          <a:bodyPr wrap="square">
            <a:spAutoFit/>
          </a:bodyPr>
          <a:lstStyle/>
          <a:p>
            <a:r>
              <a:rPr lang="de-DE" sz="1200" dirty="0" smtClean="0"/>
              <a:t>( 2 ) </a:t>
            </a:r>
            <a:r>
              <a:rPr lang="de-DE" sz="1400" b="1" dirty="0" smtClean="0">
                <a:solidFill>
                  <a:srgbClr val="C00000"/>
                </a:solidFill>
              </a:rPr>
              <a:t>Die Dienststellenleitung </a:t>
            </a:r>
            <a:r>
              <a:rPr lang="de-DE" sz="1400" b="1" dirty="0" smtClean="0"/>
              <a:t>unterrichtet die Mitarbeitervertretung </a:t>
            </a:r>
          </a:p>
          <a:p>
            <a:r>
              <a:rPr lang="de-DE" sz="1400" b="1" dirty="0" smtClean="0"/>
              <a:t>von der beabsichtigten Maßnahme </a:t>
            </a:r>
            <a:r>
              <a:rPr lang="de-DE" sz="1400" b="1" dirty="0" smtClean="0">
                <a:solidFill>
                  <a:srgbClr val="C00000"/>
                </a:solidFill>
              </a:rPr>
              <a:t>und </a:t>
            </a:r>
            <a:r>
              <a:rPr lang="de-DE" sz="1600" b="1" dirty="0" smtClean="0">
                <a:solidFill>
                  <a:srgbClr val="C00000"/>
                </a:solidFill>
              </a:rPr>
              <a:t>beantragt </a:t>
            </a:r>
            <a:r>
              <a:rPr lang="de-DE" sz="1400" b="1" dirty="0" smtClean="0"/>
              <a:t>deren Zustimmung. </a:t>
            </a:r>
          </a:p>
          <a:p>
            <a:r>
              <a:rPr lang="de-DE" sz="1400" b="1" dirty="0" smtClean="0">
                <a:solidFill>
                  <a:srgbClr val="C00000"/>
                </a:solidFill>
              </a:rPr>
              <a:t>Auf Verlangen der MAV </a:t>
            </a:r>
            <a:r>
              <a:rPr lang="de-DE" sz="1400" b="1" dirty="0" smtClean="0"/>
              <a:t>ist die beabsichtigte Maßnahme mit ihr zu </a:t>
            </a:r>
            <a:r>
              <a:rPr lang="de-DE" sz="1400" b="1" dirty="0" smtClean="0">
                <a:solidFill>
                  <a:srgbClr val="C00000"/>
                </a:solidFill>
              </a:rPr>
              <a:t>erörtern.</a:t>
            </a:r>
            <a:endParaRPr lang="de-DE" sz="1400" b="1" dirty="0">
              <a:solidFill>
                <a:srgbClr val="C00000"/>
              </a:solidFill>
            </a:endParaRPr>
          </a:p>
        </p:txBody>
      </p:sp>
      <p:sp>
        <p:nvSpPr>
          <p:cNvPr id="26" name="Rechteck 25"/>
          <p:cNvSpPr/>
          <p:nvPr/>
        </p:nvSpPr>
        <p:spPr>
          <a:xfrm>
            <a:off x="857224" y="2500306"/>
            <a:ext cx="1114023" cy="307777"/>
          </a:xfrm>
          <a:prstGeom prst="rect">
            <a:avLst/>
          </a:prstGeom>
        </p:spPr>
        <p:txBody>
          <a:bodyPr wrap="none">
            <a:spAutoFit/>
          </a:bodyPr>
          <a:lstStyle/>
          <a:p>
            <a:r>
              <a:rPr lang="de-DE" sz="1400" b="1" dirty="0" smtClean="0">
                <a:solidFill>
                  <a:srgbClr val="C00000"/>
                </a:solidFill>
              </a:rPr>
              <a:t>Zustimmung</a:t>
            </a:r>
            <a:endParaRPr lang="de-DE" sz="1400" b="1" dirty="0">
              <a:solidFill>
                <a:srgbClr val="C00000"/>
              </a:solidFill>
            </a:endParaRPr>
          </a:p>
        </p:txBody>
      </p:sp>
      <p:sp>
        <p:nvSpPr>
          <p:cNvPr id="27" name="Rechteck 26"/>
          <p:cNvSpPr/>
          <p:nvPr/>
        </p:nvSpPr>
        <p:spPr>
          <a:xfrm>
            <a:off x="1857356" y="4000504"/>
            <a:ext cx="4572000" cy="276999"/>
          </a:xfrm>
          <a:prstGeom prst="rect">
            <a:avLst/>
          </a:prstGeom>
        </p:spPr>
        <p:txBody>
          <a:bodyPr>
            <a:spAutoFit/>
          </a:bodyPr>
          <a:lstStyle/>
          <a:p>
            <a:r>
              <a:rPr lang="de-DE" sz="1200" b="1" i="1" dirty="0" smtClean="0"/>
              <a:t>Abweichend von Satz 2 ist ein </a:t>
            </a:r>
            <a:r>
              <a:rPr lang="de-DE" sz="1200" b="1" i="1" dirty="0" smtClean="0">
                <a:solidFill>
                  <a:srgbClr val="C00000"/>
                </a:solidFill>
              </a:rPr>
              <a:t>Arbeitsvertrag </a:t>
            </a:r>
            <a:r>
              <a:rPr lang="de-DE" sz="1200" b="1" i="1" dirty="0" smtClean="0"/>
              <a:t>wirksam…</a:t>
            </a:r>
            <a:r>
              <a:rPr lang="de-DE" sz="1100" b="1" i="1" dirty="0" smtClean="0"/>
              <a:t>ff;</a:t>
            </a:r>
            <a:r>
              <a:rPr lang="de-DE" sz="1200" b="1" i="1" dirty="0" smtClean="0"/>
              <a:t> </a:t>
            </a:r>
          </a:p>
        </p:txBody>
      </p:sp>
      <p:sp>
        <p:nvSpPr>
          <p:cNvPr id="28" name="Rechteck 27"/>
          <p:cNvSpPr/>
          <p:nvPr/>
        </p:nvSpPr>
        <p:spPr>
          <a:xfrm>
            <a:off x="2643174" y="5429264"/>
            <a:ext cx="6215106" cy="769441"/>
          </a:xfrm>
          <a:prstGeom prst="rect">
            <a:avLst/>
          </a:prstGeom>
        </p:spPr>
        <p:txBody>
          <a:bodyPr wrap="square">
            <a:spAutoFit/>
          </a:bodyPr>
          <a:lstStyle/>
          <a:p>
            <a:r>
              <a:rPr lang="de-DE" sz="1200" dirty="0" smtClean="0"/>
              <a:t>( 3 ) </a:t>
            </a:r>
            <a:r>
              <a:rPr lang="de-DE" sz="1400" b="1" dirty="0" smtClean="0"/>
              <a:t>Die Maßnahme </a:t>
            </a:r>
            <a:r>
              <a:rPr lang="de-DE" sz="1600" b="1" dirty="0" smtClean="0"/>
              <a:t>gilt als </a:t>
            </a:r>
            <a:r>
              <a:rPr lang="de-DE" sz="1600" b="1" dirty="0" smtClean="0">
                <a:solidFill>
                  <a:srgbClr val="C00000"/>
                </a:solidFill>
              </a:rPr>
              <a:t>gebilligt</a:t>
            </a:r>
            <a:r>
              <a:rPr lang="de-DE" sz="1400" b="1" dirty="0" smtClean="0">
                <a:solidFill>
                  <a:srgbClr val="C00000"/>
                </a:solidFill>
              </a:rPr>
              <a:t>,</a:t>
            </a:r>
            <a:r>
              <a:rPr lang="de-DE" sz="1400" b="1" dirty="0" smtClean="0"/>
              <a:t> </a:t>
            </a:r>
          </a:p>
          <a:p>
            <a:r>
              <a:rPr lang="de-DE" sz="1400" b="1" dirty="0" smtClean="0"/>
              <a:t>wenn die MAV nicht innerhalb von </a:t>
            </a:r>
            <a:r>
              <a:rPr lang="de-DE" sz="1400" b="1" dirty="0" smtClean="0">
                <a:solidFill>
                  <a:srgbClr val="C00000"/>
                </a:solidFill>
              </a:rPr>
              <a:t>zwei Wochen schriftlich </a:t>
            </a:r>
            <a:r>
              <a:rPr lang="de-DE" sz="1400" b="1" dirty="0" smtClean="0"/>
              <a:t>die Zustimmung </a:t>
            </a:r>
            <a:r>
              <a:rPr lang="de-DE" sz="1400" b="1" dirty="0" smtClean="0">
                <a:solidFill>
                  <a:srgbClr val="C00000"/>
                </a:solidFill>
              </a:rPr>
              <a:t>verweigert </a:t>
            </a:r>
            <a:r>
              <a:rPr lang="de-DE" sz="1400" b="1" dirty="0" smtClean="0"/>
              <a:t>oder eine mündliche Erörterung beantragt. </a:t>
            </a:r>
            <a:endParaRPr lang="de-DE" sz="1400" b="1" dirty="0"/>
          </a:p>
        </p:txBody>
      </p:sp>
      <p:sp>
        <p:nvSpPr>
          <p:cNvPr id="29" name="Rechteck 28"/>
          <p:cNvSpPr/>
          <p:nvPr/>
        </p:nvSpPr>
        <p:spPr>
          <a:xfrm>
            <a:off x="571472" y="5643578"/>
            <a:ext cx="1495346" cy="276999"/>
          </a:xfrm>
          <a:prstGeom prst="rect">
            <a:avLst/>
          </a:prstGeom>
        </p:spPr>
        <p:txBody>
          <a:bodyPr wrap="none">
            <a:spAutoFit/>
          </a:bodyPr>
          <a:lstStyle/>
          <a:p>
            <a:r>
              <a:rPr lang="de-DE" sz="1200" b="1" dirty="0" smtClean="0">
                <a:solidFill>
                  <a:srgbClr val="C00000"/>
                </a:solidFill>
              </a:rPr>
              <a:t>Zustimmungsfiktion </a:t>
            </a:r>
            <a:endParaRPr lang="de-DE" sz="1200" b="1" dirty="0">
              <a:solidFill>
                <a:srgbClr val="C00000"/>
              </a:solidFill>
            </a:endParaRPr>
          </a:p>
        </p:txBody>
      </p:sp>
      <p:grpSp>
        <p:nvGrpSpPr>
          <p:cNvPr id="36" name="Gruppieren 35"/>
          <p:cNvGrpSpPr/>
          <p:nvPr/>
        </p:nvGrpSpPr>
        <p:grpSpPr>
          <a:xfrm>
            <a:off x="642910" y="571480"/>
            <a:ext cx="6143668" cy="1071570"/>
            <a:chOff x="642910" y="571480"/>
            <a:chExt cx="6143668" cy="1071570"/>
          </a:xfrm>
        </p:grpSpPr>
        <p:sp>
          <p:nvSpPr>
            <p:cNvPr id="30" name="Rechteck 29"/>
            <p:cNvSpPr/>
            <p:nvPr/>
          </p:nvSpPr>
          <p:spPr bwMode="auto">
            <a:xfrm>
              <a:off x="642910" y="1000108"/>
              <a:ext cx="6143668"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33" name="Picture 4"/>
            <p:cNvPicPr>
              <a:picLocks noChangeAspect="1" noChangeArrowheads="1"/>
            </p:cNvPicPr>
            <p:nvPr/>
          </p:nvPicPr>
          <p:blipFill>
            <a:blip r:embed="rId2"/>
            <a:srcRect/>
            <a:stretch>
              <a:fillRect/>
            </a:stretch>
          </p:blipFill>
          <p:spPr bwMode="auto">
            <a:xfrm flipH="1">
              <a:off x="714348" y="571480"/>
              <a:ext cx="2917052" cy="1071570"/>
            </a:xfrm>
            <a:prstGeom prst="rect">
              <a:avLst/>
            </a:prstGeom>
            <a:noFill/>
            <a:ln w="9525">
              <a:noFill/>
              <a:miter lim="800000"/>
              <a:headEnd/>
              <a:tailEnd/>
            </a:ln>
            <a:effectLst/>
          </p:spPr>
        </p:pic>
        <p:sp>
          <p:nvSpPr>
            <p:cNvPr id="34" name="Rechteck 33"/>
            <p:cNvSpPr/>
            <p:nvPr/>
          </p:nvSpPr>
          <p:spPr>
            <a:xfrm>
              <a:off x="3714744" y="1000108"/>
              <a:ext cx="1857356" cy="276999"/>
            </a:xfrm>
            <a:prstGeom prst="rect">
              <a:avLst/>
            </a:prstGeom>
          </p:spPr>
          <p:txBody>
            <a:bodyPr wrap="square">
              <a:spAutoFit/>
            </a:bodyPr>
            <a:lstStyle/>
            <a:p>
              <a:pPr algn="r"/>
              <a:r>
                <a:rPr lang="de-DE" sz="1200" b="1" dirty="0" smtClean="0"/>
                <a:t>MVG EKD  VIII. Abschnitt</a:t>
              </a:r>
              <a:endParaRPr lang="de-DE" sz="1200" b="1" dirty="0"/>
            </a:p>
          </p:txBody>
        </p:sp>
        <p:sp>
          <p:nvSpPr>
            <p:cNvPr id="35" name="Rechteck 34"/>
            <p:cNvSpPr/>
            <p:nvPr/>
          </p:nvSpPr>
          <p:spPr>
            <a:xfrm>
              <a:off x="2928926" y="1285860"/>
              <a:ext cx="3571868" cy="276999"/>
            </a:xfrm>
            <a:prstGeom prst="rect">
              <a:avLst/>
            </a:prstGeom>
          </p:spPr>
          <p:txBody>
            <a:bodyPr wrap="square">
              <a:spAutoFit/>
            </a:bodyPr>
            <a:lstStyle/>
            <a:p>
              <a:pPr algn="r"/>
              <a:r>
                <a:rPr lang="de-DE" sz="1200" b="1" dirty="0" smtClean="0"/>
                <a:t>Aufgaben und Befugnisse der Mitarbeitervertretung</a:t>
              </a:r>
              <a:endParaRPr lang="de-DE" sz="1200" b="1" dirty="0"/>
            </a:p>
          </p:txBody>
        </p:sp>
      </p:grpSp>
      <p:sp>
        <p:nvSpPr>
          <p:cNvPr id="20" name="Rechteck 19"/>
          <p:cNvSpPr/>
          <p:nvPr/>
        </p:nvSpPr>
        <p:spPr>
          <a:xfrm>
            <a:off x="714348" y="4572008"/>
            <a:ext cx="984821" cy="276999"/>
          </a:xfrm>
          <a:prstGeom prst="rect">
            <a:avLst/>
          </a:prstGeom>
        </p:spPr>
        <p:txBody>
          <a:bodyPr wrap="none">
            <a:spAutoFit/>
          </a:bodyPr>
          <a:lstStyle/>
          <a:p>
            <a:r>
              <a:rPr lang="de-DE" sz="1200" b="1" dirty="0" smtClean="0">
                <a:solidFill>
                  <a:srgbClr val="C00000"/>
                </a:solidFill>
              </a:rPr>
              <a:t>Information </a:t>
            </a:r>
            <a:endParaRPr lang="de-DE" sz="1200" b="1" dirty="0">
              <a:solidFill>
                <a:srgbClr val="C00000"/>
              </a:solidFill>
            </a:endParaRPr>
          </a:p>
        </p:txBody>
      </p:sp>
      <p:sp>
        <p:nvSpPr>
          <p:cNvPr id="21" name="Rechteck 20"/>
          <p:cNvSpPr/>
          <p:nvPr/>
        </p:nvSpPr>
        <p:spPr>
          <a:xfrm>
            <a:off x="1142976" y="4714884"/>
            <a:ext cx="933269" cy="276999"/>
          </a:xfrm>
          <a:prstGeom prst="rect">
            <a:avLst/>
          </a:prstGeom>
        </p:spPr>
        <p:txBody>
          <a:bodyPr wrap="none">
            <a:spAutoFit/>
          </a:bodyPr>
          <a:lstStyle/>
          <a:p>
            <a:r>
              <a:rPr lang="de-DE" sz="1200" b="1" dirty="0" smtClean="0"/>
              <a:t>und </a:t>
            </a:r>
            <a:r>
              <a:rPr lang="de-DE" sz="1200" b="1" dirty="0" smtClean="0">
                <a:solidFill>
                  <a:srgbClr val="C00000"/>
                </a:solidFill>
              </a:rPr>
              <a:t>Antrag </a:t>
            </a:r>
            <a:endParaRPr lang="de-DE" sz="1200" b="1" dirty="0">
              <a:solidFill>
                <a:srgbClr val="C00000"/>
              </a:solidFill>
            </a:endParaRPr>
          </a:p>
        </p:txBody>
      </p:sp>
      <p:sp>
        <p:nvSpPr>
          <p:cNvPr id="37" name="Rechteck 36"/>
          <p:cNvSpPr/>
          <p:nvPr/>
        </p:nvSpPr>
        <p:spPr>
          <a:xfrm>
            <a:off x="785786" y="2714620"/>
            <a:ext cx="1250214" cy="461665"/>
          </a:xfrm>
          <a:prstGeom prst="rect">
            <a:avLst/>
          </a:prstGeom>
        </p:spPr>
        <p:txBody>
          <a:bodyPr wrap="none">
            <a:spAutoFit/>
          </a:bodyPr>
          <a:lstStyle/>
          <a:p>
            <a:r>
              <a:rPr lang="de-DE" sz="1200" b="1" dirty="0" smtClean="0">
                <a:solidFill>
                  <a:srgbClr val="C00000"/>
                </a:solidFill>
              </a:rPr>
              <a:t>der MAV </a:t>
            </a:r>
            <a:r>
              <a:rPr lang="de-DE" sz="1200" b="1" dirty="0" smtClean="0"/>
              <a:t>oder </a:t>
            </a:r>
          </a:p>
          <a:p>
            <a:r>
              <a:rPr lang="de-DE" sz="1200" b="1" dirty="0" smtClean="0">
                <a:solidFill>
                  <a:srgbClr val="C00000"/>
                </a:solidFill>
              </a:rPr>
              <a:t>   Kirchengericht </a:t>
            </a:r>
            <a:endParaRPr lang="de-DE" sz="1200" b="1" dirty="0">
              <a:solidFill>
                <a:srgbClr val="C00000"/>
              </a:solidFill>
            </a:endParaRPr>
          </a:p>
        </p:txBody>
      </p:sp>
      <p:sp>
        <p:nvSpPr>
          <p:cNvPr id="38" name="AutoShape 22"/>
          <p:cNvSpPr>
            <a:spLocks noChangeArrowheads="1"/>
          </p:cNvSpPr>
          <p:nvPr/>
        </p:nvSpPr>
        <p:spPr bwMode="auto">
          <a:xfrm rot="10800000" flipH="1">
            <a:off x="2143108" y="4714884"/>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9" name="AutoShape 22"/>
          <p:cNvSpPr>
            <a:spLocks noChangeArrowheads="1"/>
          </p:cNvSpPr>
          <p:nvPr/>
        </p:nvSpPr>
        <p:spPr bwMode="auto">
          <a:xfrm rot="10800000" flipH="1">
            <a:off x="2143108" y="3357562"/>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40" name="AutoShape 22"/>
          <p:cNvSpPr>
            <a:spLocks noChangeArrowheads="1"/>
          </p:cNvSpPr>
          <p:nvPr/>
        </p:nvSpPr>
        <p:spPr bwMode="auto">
          <a:xfrm rot="10800000" flipH="1">
            <a:off x="2143108" y="285749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41" name="AutoShape 22"/>
          <p:cNvSpPr>
            <a:spLocks noChangeArrowheads="1"/>
          </p:cNvSpPr>
          <p:nvPr/>
        </p:nvSpPr>
        <p:spPr bwMode="auto">
          <a:xfrm rot="10800000" flipH="1">
            <a:off x="2143108" y="5643578"/>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43" name="Rechteck 42"/>
          <p:cNvSpPr/>
          <p:nvPr/>
        </p:nvSpPr>
        <p:spPr bwMode="auto">
          <a:xfrm>
            <a:off x="2428860" y="1928802"/>
            <a:ext cx="6072230" cy="191519"/>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4" name="Rechteck 43"/>
          <p:cNvSpPr/>
          <p:nvPr/>
        </p:nvSpPr>
        <p:spPr>
          <a:xfrm>
            <a:off x="2643174" y="1857364"/>
            <a:ext cx="2357454" cy="338554"/>
          </a:xfrm>
          <a:prstGeom prst="rect">
            <a:avLst/>
          </a:prstGeom>
        </p:spPr>
        <p:txBody>
          <a:bodyPr wrap="square">
            <a:spAutoFit/>
          </a:bodyPr>
          <a:lstStyle/>
          <a:p>
            <a:r>
              <a:rPr lang="de-DE" sz="1600" b="1" dirty="0" smtClean="0"/>
              <a:t>§ 38  Mitbestimmung</a:t>
            </a:r>
            <a:endParaRPr lang="de-DE"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0-#ppt_w/2"/>
                                          </p:val>
                                        </p:tav>
                                        <p:tav tm="100000">
                                          <p:val>
                                            <p:strVal val="#ppt_x"/>
                                          </p:val>
                                        </p:tav>
                                      </p:tavLst>
                                    </p:anim>
                                    <p:anim calcmode="lin" valueType="num">
                                      <p:cBhvr additive="base">
                                        <p:cTn id="13" dur="500" fill="hold"/>
                                        <p:tgtEl>
                                          <p:spTgt spid="3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0-#ppt_w/2"/>
                                          </p:val>
                                        </p:tav>
                                        <p:tav tm="100000">
                                          <p:val>
                                            <p:strVal val="#ppt_x"/>
                                          </p:val>
                                        </p:tav>
                                      </p:tavLst>
                                    </p:anim>
                                    <p:anim calcmode="lin" valueType="num">
                                      <p:cBhvr additive="base">
                                        <p:cTn id="18" dur="500" fill="hold"/>
                                        <p:tgtEl>
                                          <p:spTgt spid="3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500" fill="hold"/>
                                        <p:tgtEl>
                                          <p:spTgt spid="41"/>
                                        </p:tgtEl>
                                        <p:attrNameLst>
                                          <p:attrName>ppt_x</p:attrName>
                                        </p:attrNameLst>
                                      </p:cBhvr>
                                      <p:tavLst>
                                        <p:tav tm="0">
                                          <p:val>
                                            <p:strVal val="0-#ppt_w/2"/>
                                          </p:val>
                                        </p:tav>
                                        <p:tav tm="100000">
                                          <p:val>
                                            <p:strVal val="#ppt_x"/>
                                          </p:val>
                                        </p:tav>
                                      </p:tavLst>
                                    </p:anim>
                                    <p:anim calcmode="lin" valueType="num">
                                      <p:cBhvr additive="base">
                                        <p:cTn id="23" dur="500" fill="hold"/>
                                        <p:tgtEl>
                                          <p:spTgt spid="4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3" presetClass="entr" presetSubtype="1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par>
                          <p:cTn id="28" fill="hold">
                            <p:stCondLst>
                              <p:cond delay="2500"/>
                            </p:stCondLst>
                            <p:childTnLst>
                              <p:par>
                                <p:cTn id="29" presetID="3" presetClass="entr" presetSubtype="1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linds(horizontal)">
                                      <p:cBhvr>
                                        <p:cTn id="31" dur="500"/>
                                        <p:tgtEl>
                                          <p:spTgt spid="37"/>
                                        </p:tgtEl>
                                      </p:cBhvr>
                                    </p:animEffect>
                                  </p:childTnLst>
                                </p:cTn>
                              </p:par>
                            </p:childTnLst>
                          </p:cTn>
                        </p:par>
                        <p:par>
                          <p:cTn id="32" fill="hold">
                            <p:stCondLst>
                              <p:cond delay="3000"/>
                            </p:stCondLst>
                            <p:childTnLst>
                              <p:par>
                                <p:cTn id="33" presetID="3" presetClass="entr" presetSubtype="1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horizontal)">
                                      <p:cBhvr>
                                        <p:cTn id="35" dur="500"/>
                                        <p:tgtEl>
                                          <p:spTgt spid="20"/>
                                        </p:tgtEl>
                                      </p:cBhvr>
                                    </p:animEffect>
                                  </p:childTnLst>
                                </p:cTn>
                              </p:par>
                            </p:childTnLst>
                          </p:cTn>
                        </p:par>
                        <p:par>
                          <p:cTn id="36" fill="hold">
                            <p:stCondLst>
                              <p:cond delay="3500"/>
                            </p:stCondLst>
                            <p:childTnLst>
                              <p:par>
                                <p:cTn id="37" presetID="3" presetClass="entr" presetSubtype="1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linds(horizontal)">
                                      <p:cBhvr>
                                        <p:cTn id="39" dur="500"/>
                                        <p:tgtEl>
                                          <p:spTgt spid="21"/>
                                        </p:tgtEl>
                                      </p:cBhvr>
                                    </p:animEffect>
                                  </p:childTnLst>
                                </p:cTn>
                              </p:par>
                            </p:childTnLst>
                          </p:cTn>
                        </p:par>
                        <p:par>
                          <p:cTn id="40" fill="hold">
                            <p:stCondLst>
                              <p:cond delay="4000"/>
                            </p:stCondLst>
                            <p:childTnLst>
                              <p:par>
                                <p:cTn id="41" presetID="3" presetClass="entr" presetSubtype="1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linds(horizontal)">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0" grpId="0"/>
      <p:bldP spid="21" grpId="0"/>
      <p:bldP spid="37" grpId="0"/>
      <p:bldP spid="38" grpId="0" animBg="1"/>
      <p:bldP spid="39" grpId="0" animBg="1"/>
      <p:bldP spid="40" grpId="0" animBg="1"/>
      <p:bldP spid="4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hteck 45"/>
          <p:cNvSpPr/>
          <p:nvPr/>
        </p:nvSpPr>
        <p:spPr>
          <a:xfrm>
            <a:off x="0" y="0"/>
            <a:ext cx="3214678" cy="6858004"/>
          </a:xfrm>
          <a:prstGeom prst="rect">
            <a:avLst/>
          </a:prstGeom>
          <a:gradFill flip="none" rotWithShape="1">
            <a:gsLst>
              <a:gs pos="11000">
                <a:srgbClr val="F0FCFE">
                  <a:alpha val="36863"/>
                </a:srgbClr>
              </a:gs>
              <a:gs pos="55000">
                <a:srgbClr val="B7D3CC">
                  <a:alpha val="80000"/>
                </a:srgbClr>
              </a:gs>
              <a:gs pos="82000">
                <a:srgbClr val="5D9699">
                  <a:alpha val="72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0" name="Rechteck 39"/>
          <p:cNvSpPr/>
          <p:nvPr/>
        </p:nvSpPr>
        <p:spPr bwMode="auto">
          <a:xfrm>
            <a:off x="2571737" y="4143380"/>
            <a:ext cx="5786478" cy="569911"/>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39" name="Rechteck 38"/>
          <p:cNvSpPr/>
          <p:nvPr/>
        </p:nvSpPr>
        <p:spPr bwMode="auto">
          <a:xfrm>
            <a:off x="2571737" y="5072074"/>
            <a:ext cx="5786478" cy="714380"/>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sp>
        <p:nvSpPr>
          <p:cNvPr id="38" name="Rechteck 37"/>
          <p:cNvSpPr/>
          <p:nvPr/>
        </p:nvSpPr>
        <p:spPr bwMode="auto">
          <a:xfrm>
            <a:off x="2571737" y="3143248"/>
            <a:ext cx="5786478" cy="857256"/>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sp>
        <p:nvSpPr>
          <p:cNvPr id="6" name="Rechteck 5"/>
          <p:cNvSpPr/>
          <p:nvPr/>
        </p:nvSpPr>
        <p:spPr>
          <a:xfrm>
            <a:off x="142844" y="0"/>
            <a:ext cx="142844"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2714612" y="2500306"/>
            <a:ext cx="4377173" cy="553998"/>
          </a:xfrm>
          <a:prstGeom prst="rect">
            <a:avLst/>
          </a:prstGeom>
        </p:spPr>
        <p:txBody>
          <a:bodyPr wrap="square">
            <a:spAutoFit/>
          </a:bodyPr>
          <a:lstStyle/>
          <a:p>
            <a:r>
              <a:rPr lang="de-DE" sz="1400" b="1" dirty="0" smtClean="0"/>
              <a:t>Die Dienststellenleitung kann die Frist </a:t>
            </a:r>
          </a:p>
          <a:p>
            <a:r>
              <a:rPr lang="de-DE" sz="1400" b="1" dirty="0" smtClean="0"/>
              <a:t>in </a:t>
            </a:r>
            <a:r>
              <a:rPr lang="de-DE" sz="1600" b="1" dirty="0" smtClean="0">
                <a:solidFill>
                  <a:srgbClr val="C00000"/>
                </a:solidFill>
              </a:rPr>
              <a:t>dringenden </a:t>
            </a:r>
            <a:r>
              <a:rPr lang="de-DE" sz="1400" b="1" dirty="0" smtClean="0">
                <a:solidFill>
                  <a:srgbClr val="C00000"/>
                </a:solidFill>
              </a:rPr>
              <a:t>Fällen </a:t>
            </a:r>
            <a:r>
              <a:rPr lang="de-DE" sz="1400" b="1" dirty="0" smtClean="0"/>
              <a:t>bis auf drei Arbeitstage abkürzen.</a:t>
            </a:r>
            <a:endParaRPr lang="de-DE" sz="1400" b="1" dirty="0"/>
          </a:p>
        </p:txBody>
      </p:sp>
      <p:sp>
        <p:nvSpPr>
          <p:cNvPr id="12" name="Rechteck 11"/>
          <p:cNvSpPr/>
          <p:nvPr/>
        </p:nvSpPr>
        <p:spPr>
          <a:xfrm>
            <a:off x="2714612" y="3214686"/>
            <a:ext cx="5500726" cy="738664"/>
          </a:xfrm>
          <a:prstGeom prst="rect">
            <a:avLst/>
          </a:prstGeom>
        </p:spPr>
        <p:txBody>
          <a:bodyPr wrap="square">
            <a:spAutoFit/>
          </a:bodyPr>
          <a:lstStyle/>
          <a:p>
            <a:r>
              <a:rPr lang="de-DE" sz="1400" dirty="0" smtClean="0"/>
              <a:t>Die Frist beginnt mit dem </a:t>
            </a:r>
            <a:r>
              <a:rPr lang="de-DE" sz="1400" b="1" dirty="0" smtClean="0">
                <a:solidFill>
                  <a:srgbClr val="C00000"/>
                </a:solidFill>
              </a:rPr>
              <a:t>Zugang der Mitteilung an den Vorsitzenden </a:t>
            </a:r>
          </a:p>
          <a:p>
            <a:r>
              <a:rPr lang="de-DE" sz="1400" dirty="0" smtClean="0"/>
              <a:t>der Mitarbeitervertretung. Die Dienststellenleitung </a:t>
            </a:r>
            <a:r>
              <a:rPr lang="de-DE" sz="1400" b="1" dirty="0" smtClean="0"/>
              <a:t>kann </a:t>
            </a:r>
            <a:r>
              <a:rPr lang="de-DE" sz="1400" dirty="0" smtClean="0"/>
              <a:t>im Einzelfall </a:t>
            </a:r>
          </a:p>
          <a:p>
            <a:r>
              <a:rPr lang="de-DE" sz="1400" dirty="0" smtClean="0"/>
              <a:t>die Frist </a:t>
            </a:r>
            <a:r>
              <a:rPr lang="de-DE" sz="1400" b="1" dirty="0" smtClean="0">
                <a:solidFill>
                  <a:srgbClr val="C00000"/>
                </a:solidFill>
              </a:rPr>
              <a:t>auf Antrag der MAV </a:t>
            </a:r>
            <a:r>
              <a:rPr lang="de-DE" sz="1400" b="1" dirty="0" smtClean="0"/>
              <a:t>verlängern</a:t>
            </a:r>
            <a:r>
              <a:rPr lang="de-DE" sz="1400" dirty="0" smtClean="0"/>
              <a:t>.</a:t>
            </a:r>
            <a:endParaRPr lang="de-DE" sz="1400" dirty="0"/>
          </a:p>
        </p:txBody>
      </p:sp>
      <p:sp>
        <p:nvSpPr>
          <p:cNvPr id="13" name="Rechteck 12"/>
          <p:cNvSpPr/>
          <p:nvPr/>
        </p:nvSpPr>
        <p:spPr>
          <a:xfrm>
            <a:off x="2714612" y="4143380"/>
            <a:ext cx="5429288" cy="553998"/>
          </a:xfrm>
          <a:prstGeom prst="rect">
            <a:avLst/>
          </a:prstGeom>
        </p:spPr>
        <p:txBody>
          <a:bodyPr wrap="square">
            <a:spAutoFit/>
          </a:bodyPr>
          <a:lstStyle/>
          <a:p>
            <a:r>
              <a:rPr lang="de-DE" sz="1400" b="1" dirty="0" smtClean="0"/>
              <a:t>Die MAV hat eine </a:t>
            </a:r>
            <a:r>
              <a:rPr lang="de-DE" sz="1600" b="1" dirty="0" smtClean="0">
                <a:solidFill>
                  <a:srgbClr val="C00000"/>
                </a:solidFill>
              </a:rPr>
              <a:t>Verweigerung </a:t>
            </a:r>
            <a:r>
              <a:rPr lang="de-DE" sz="1400" b="1" dirty="0" smtClean="0"/>
              <a:t>der Zustimmung gegenüber der Dienststellenleitung </a:t>
            </a:r>
            <a:r>
              <a:rPr lang="de-DE" sz="1400" b="1" dirty="0" smtClean="0">
                <a:solidFill>
                  <a:srgbClr val="C00000"/>
                </a:solidFill>
              </a:rPr>
              <a:t>schriftlich </a:t>
            </a:r>
            <a:r>
              <a:rPr lang="de-DE" sz="1400" b="1" dirty="0" smtClean="0"/>
              <a:t>zu begründen</a:t>
            </a:r>
            <a:endParaRPr lang="de-DE" sz="1400" b="1" dirty="0"/>
          </a:p>
        </p:txBody>
      </p:sp>
      <p:sp>
        <p:nvSpPr>
          <p:cNvPr id="14" name="Rechteck 13"/>
          <p:cNvSpPr/>
          <p:nvPr/>
        </p:nvSpPr>
        <p:spPr>
          <a:xfrm>
            <a:off x="2714612" y="5072074"/>
            <a:ext cx="5643602" cy="738664"/>
          </a:xfrm>
          <a:prstGeom prst="rect">
            <a:avLst/>
          </a:prstGeom>
        </p:spPr>
        <p:txBody>
          <a:bodyPr wrap="square">
            <a:spAutoFit/>
          </a:bodyPr>
          <a:lstStyle/>
          <a:p>
            <a:r>
              <a:rPr lang="de-DE" sz="1400" b="1" dirty="0" smtClean="0"/>
              <a:t>Im Fall der Erörterung gilt die Zustimmung als erteilt</a:t>
            </a:r>
            <a:r>
              <a:rPr lang="de-DE" sz="1400" dirty="0" smtClean="0"/>
              <a:t>, </a:t>
            </a:r>
          </a:p>
          <a:p>
            <a:r>
              <a:rPr lang="de-DE" sz="1400" dirty="0" smtClean="0"/>
              <a:t>wenn die MAV die Zustimmung </a:t>
            </a:r>
            <a:r>
              <a:rPr lang="de-DE" sz="1400" b="1" dirty="0" smtClean="0">
                <a:solidFill>
                  <a:srgbClr val="C00000"/>
                </a:solidFill>
              </a:rPr>
              <a:t>nicht </a:t>
            </a:r>
            <a:r>
              <a:rPr lang="de-DE" sz="1400" b="1" dirty="0" smtClean="0"/>
              <a:t>innerhalb von </a:t>
            </a:r>
            <a:r>
              <a:rPr lang="de-DE" sz="1400" b="1" dirty="0" smtClean="0">
                <a:solidFill>
                  <a:srgbClr val="C00000"/>
                </a:solidFill>
              </a:rPr>
              <a:t>zwei </a:t>
            </a:r>
            <a:r>
              <a:rPr lang="de-DE" sz="1400" b="1" dirty="0" smtClean="0"/>
              <a:t>Wochen </a:t>
            </a:r>
            <a:r>
              <a:rPr lang="de-DE" sz="1400" dirty="0" smtClean="0"/>
              <a:t>nach </a:t>
            </a:r>
          </a:p>
          <a:p>
            <a:r>
              <a:rPr lang="de-DE" sz="1400" dirty="0" smtClean="0"/>
              <a:t>dem </a:t>
            </a:r>
            <a:r>
              <a:rPr lang="de-DE" sz="1400" b="1" dirty="0" smtClean="0"/>
              <a:t>Abschluss</a:t>
            </a:r>
            <a:r>
              <a:rPr lang="de-DE" sz="1400" dirty="0" smtClean="0"/>
              <a:t> der Erörterung </a:t>
            </a:r>
            <a:r>
              <a:rPr lang="de-DE" sz="1400" b="1" dirty="0" smtClean="0">
                <a:solidFill>
                  <a:srgbClr val="C00000"/>
                </a:solidFill>
              </a:rPr>
              <a:t>schriftlich verweigert</a:t>
            </a:r>
            <a:r>
              <a:rPr lang="de-DE" sz="1400" dirty="0" smtClean="0"/>
              <a:t>. </a:t>
            </a:r>
            <a:endParaRPr lang="de-DE" sz="1400" dirty="0"/>
          </a:p>
        </p:txBody>
      </p:sp>
      <p:sp>
        <p:nvSpPr>
          <p:cNvPr id="16" name="Rechteck 15"/>
          <p:cNvSpPr/>
          <p:nvPr/>
        </p:nvSpPr>
        <p:spPr>
          <a:xfrm>
            <a:off x="571472" y="4214818"/>
            <a:ext cx="1608133" cy="461665"/>
          </a:xfrm>
          <a:prstGeom prst="rect">
            <a:avLst/>
          </a:prstGeom>
        </p:spPr>
        <p:txBody>
          <a:bodyPr wrap="none">
            <a:spAutoFit/>
          </a:bodyPr>
          <a:lstStyle/>
          <a:p>
            <a:r>
              <a:rPr lang="de-DE" sz="1200" b="1" dirty="0" smtClean="0">
                <a:solidFill>
                  <a:srgbClr val="C00000"/>
                </a:solidFill>
              </a:rPr>
              <a:t>das </a:t>
            </a:r>
            <a:r>
              <a:rPr lang="de-DE" sz="1200" b="1" dirty="0" smtClean="0"/>
              <a:t>Kirchengericht </a:t>
            </a:r>
          </a:p>
          <a:p>
            <a:r>
              <a:rPr lang="de-DE" sz="1200" b="1" dirty="0" smtClean="0">
                <a:solidFill>
                  <a:srgbClr val="C00000"/>
                </a:solidFill>
              </a:rPr>
              <a:t>          prüft die Gründe</a:t>
            </a:r>
            <a:endParaRPr lang="de-DE" sz="1200" b="1" dirty="0">
              <a:solidFill>
                <a:srgbClr val="C00000"/>
              </a:solidFill>
            </a:endParaRPr>
          </a:p>
        </p:txBody>
      </p:sp>
      <p:grpSp>
        <p:nvGrpSpPr>
          <p:cNvPr id="2" name="Gruppieren 26"/>
          <p:cNvGrpSpPr/>
          <p:nvPr/>
        </p:nvGrpSpPr>
        <p:grpSpPr>
          <a:xfrm>
            <a:off x="642910" y="571480"/>
            <a:ext cx="6143668" cy="1071570"/>
            <a:chOff x="642910" y="571480"/>
            <a:chExt cx="6143668" cy="1071570"/>
          </a:xfrm>
        </p:grpSpPr>
        <p:sp>
          <p:nvSpPr>
            <p:cNvPr id="28" name="Rechteck 27"/>
            <p:cNvSpPr/>
            <p:nvPr/>
          </p:nvSpPr>
          <p:spPr bwMode="auto">
            <a:xfrm>
              <a:off x="642910" y="1000108"/>
              <a:ext cx="6143668"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29" name="Picture 4"/>
            <p:cNvPicPr>
              <a:picLocks noChangeAspect="1" noChangeArrowheads="1"/>
            </p:cNvPicPr>
            <p:nvPr/>
          </p:nvPicPr>
          <p:blipFill>
            <a:blip r:embed="rId2"/>
            <a:srcRect/>
            <a:stretch>
              <a:fillRect/>
            </a:stretch>
          </p:blipFill>
          <p:spPr bwMode="auto">
            <a:xfrm flipH="1">
              <a:off x="714348" y="571480"/>
              <a:ext cx="2917052" cy="1071570"/>
            </a:xfrm>
            <a:prstGeom prst="rect">
              <a:avLst/>
            </a:prstGeom>
            <a:noFill/>
            <a:ln w="9525">
              <a:noFill/>
              <a:miter lim="800000"/>
              <a:headEnd/>
              <a:tailEnd/>
            </a:ln>
            <a:effectLst/>
          </p:spPr>
        </p:pic>
        <p:sp>
          <p:nvSpPr>
            <p:cNvPr id="30" name="Rechteck 29"/>
            <p:cNvSpPr/>
            <p:nvPr/>
          </p:nvSpPr>
          <p:spPr>
            <a:xfrm>
              <a:off x="3714744" y="1000108"/>
              <a:ext cx="1857356" cy="276999"/>
            </a:xfrm>
            <a:prstGeom prst="rect">
              <a:avLst/>
            </a:prstGeom>
          </p:spPr>
          <p:txBody>
            <a:bodyPr wrap="square">
              <a:spAutoFit/>
            </a:bodyPr>
            <a:lstStyle/>
            <a:p>
              <a:pPr algn="r"/>
              <a:r>
                <a:rPr lang="de-DE" sz="1200" b="1" dirty="0" smtClean="0"/>
                <a:t>MVG EKD  VIII. Abschnitt</a:t>
              </a:r>
              <a:endParaRPr lang="de-DE" sz="1200" b="1" dirty="0"/>
            </a:p>
          </p:txBody>
        </p:sp>
        <p:sp>
          <p:nvSpPr>
            <p:cNvPr id="31" name="Rechteck 30"/>
            <p:cNvSpPr/>
            <p:nvPr/>
          </p:nvSpPr>
          <p:spPr>
            <a:xfrm>
              <a:off x="2928926" y="1285860"/>
              <a:ext cx="3571868" cy="276999"/>
            </a:xfrm>
            <a:prstGeom prst="rect">
              <a:avLst/>
            </a:prstGeom>
          </p:spPr>
          <p:txBody>
            <a:bodyPr wrap="square">
              <a:spAutoFit/>
            </a:bodyPr>
            <a:lstStyle/>
            <a:p>
              <a:pPr algn="r"/>
              <a:r>
                <a:rPr lang="de-DE" sz="1200" b="1" dirty="0" smtClean="0"/>
                <a:t>Aufgaben und Befugnisse der Mitarbeitervertretung</a:t>
              </a:r>
              <a:endParaRPr lang="de-DE" sz="1200" b="1" dirty="0"/>
            </a:p>
          </p:txBody>
        </p:sp>
      </p:grpSp>
      <p:sp>
        <p:nvSpPr>
          <p:cNvPr id="23" name="Rechteck 22"/>
          <p:cNvSpPr/>
          <p:nvPr/>
        </p:nvSpPr>
        <p:spPr>
          <a:xfrm>
            <a:off x="500034" y="2643182"/>
            <a:ext cx="1392817" cy="276999"/>
          </a:xfrm>
          <a:prstGeom prst="rect">
            <a:avLst/>
          </a:prstGeom>
        </p:spPr>
        <p:txBody>
          <a:bodyPr wrap="none">
            <a:spAutoFit/>
          </a:bodyPr>
          <a:lstStyle/>
          <a:p>
            <a:r>
              <a:rPr lang="de-DE" sz="1200" b="1" dirty="0" smtClean="0">
                <a:solidFill>
                  <a:srgbClr val="C00000"/>
                </a:solidFill>
              </a:rPr>
              <a:t>statt zwei Wochen </a:t>
            </a:r>
            <a:endParaRPr lang="de-DE" sz="1200" dirty="0"/>
          </a:p>
        </p:txBody>
      </p:sp>
      <p:sp>
        <p:nvSpPr>
          <p:cNvPr id="24" name="Rechteck 23"/>
          <p:cNvSpPr/>
          <p:nvPr/>
        </p:nvSpPr>
        <p:spPr>
          <a:xfrm>
            <a:off x="928662" y="2786058"/>
            <a:ext cx="1240853" cy="276999"/>
          </a:xfrm>
          <a:prstGeom prst="rect">
            <a:avLst/>
          </a:prstGeom>
        </p:spPr>
        <p:txBody>
          <a:bodyPr wrap="none">
            <a:spAutoFit/>
          </a:bodyPr>
          <a:lstStyle/>
          <a:p>
            <a:r>
              <a:rPr lang="de-DE" sz="1200" b="1" dirty="0" smtClean="0"/>
              <a:t>drei Arbeitstage </a:t>
            </a:r>
            <a:endParaRPr lang="de-DE" sz="1200" dirty="0"/>
          </a:p>
        </p:txBody>
      </p:sp>
      <p:sp>
        <p:nvSpPr>
          <p:cNvPr id="25" name="Rechteck 24"/>
          <p:cNvSpPr/>
          <p:nvPr/>
        </p:nvSpPr>
        <p:spPr>
          <a:xfrm>
            <a:off x="571472" y="3357562"/>
            <a:ext cx="1492203" cy="276999"/>
          </a:xfrm>
          <a:prstGeom prst="rect">
            <a:avLst/>
          </a:prstGeom>
        </p:spPr>
        <p:txBody>
          <a:bodyPr wrap="none">
            <a:spAutoFit/>
          </a:bodyPr>
          <a:lstStyle/>
          <a:p>
            <a:r>
              <a:rPr lang="de-DE" sz="1200" b="1" dirty="0" smtClean="0">
                <a:solidFill>
                  <a:srgbClr val="C00000"/>
                </a:solidFill>
              </a:rPr>
              <a:t>Dringlichkeit prüfen </a:t>
            </a:r>
            <a:endParaRPr lang="de-DE" sz="1200" dirty="0">
              <a:solidFill>
                <a:srgbClr val="C00000"/>
              </a:solidFill>
            </a:endParaRPr>
          </a:p>
        </p:txBody>
      </p:sp>
      <p:sp>
        <p:nvSpPr>
          <p:cNvPr id="26" name="Rechteck 25"/>
          <p:cNvSpPr/>
          <p:nvPr/>
        </p:nvSpPr>
        <p:spPr>
          <a:xfrm>
            <a:off x="500034" y="3500438"/>
            <a:ext cx="1680075" cy="276999"/>
          </a:xfrm>
          <a:prstGeom prst="rect">
            <a:avLst/>
          </a:prstGeom>
        </p:spPr>
        <p:txBody>
          <a:bodyPr wrap="none">
            <a:spAutoFit/>
          </a:bodyPr>
          <a:lstStyle/>
          <a:p>
            <a:r>
              <a:rPr lang="de-DE" sz="1200" b="1" dirty="0" smtClean="0"/>
              <a:t>Begründung</a:t>
            </a:r>
            <a:r>
              <a:rPr lang="de-DE" sz="1200" b="1" dirty="0" smtClean="0">
                <a:solidFill>
                  <a:srgbClr val="C00000"/>
                </a:solidFill>
              </a:rPr>
              <a:t> einfordern</a:t>
            </a:r>
            <a:endParaRPr lang="de-DE" sz="1200" dirty="0">
              <a:solidFill>
                <a:srgbClr val="C00000"/>
              </a:solidFill>
            </a:endParaRPr>
          </a:p>
        </p:txBody>
      </p:sp>
      <p:sp>
        <p:nvSpPr>
          <p:cNvPr id="32" name="Rechteck 31"/>
          <p:cNvSpPr/>
          <p:nvPr/>
        </p:nvSpPr>
        <p:spPr>
          <a:xfrm>
            <a:off x="2714612" y="5857892"/>
            <a:ext cx="5715040" cy="523220"/>
          </a:xfrm>
          <a:prstGeom prst="rect">
            <a:avLst/>
          </a:prstGeom>
        </p:spPr>
        <p:txBody>
          <a:bodyPr wrap="square">
            <a:spAutoFit/>
          </a:bodyPr>
          <a:lstStyle/>
          <a:p>
            <a:r>
              <a:rPr lang="de-DE" sz="1400" b="1" i="1" dirty="0" smtClean="0"/>
              <a:t>Die Erörterung ist abgeschlossen</a:t>
            </a:r>
            <a:r>
              <a:rPr lang="de-DE" sz="1400" i="1" dirty="0" smtClean="0"/>
              <a:t>, wenn dies durch die MAV oder die Dienststellenleitung </a:t>
            </a:r>
            <a:r>
              <a:rPr lang="de-DE" sz="1400" b="1" i="1" dirty="0" smtClean="0">
                <a:solidFill>
                  <a:srgbClr val="C00000"/>
                </a:solidFill>
              </a:rPr>
              <a:t>schriftlich mitgeteilt </a:t>
            </a:r>
            <a:r>
              <a:rPr lang="de-DE" sz="1400" i="1" dirty="0" smtClean="0"/>
              <a:t>wird.</a:t>
            </a:r>
            <a:endParaRPr lang="de-DE" sz="1400" i="1" dirty="0"/>
          </a:p>
        </p:txBody>
      </p:sp>
      <p:sp>
        <p:nvSpPr>
          <p:cNvPr id="33" name="AutoShape 22"/>
          <p:cNvSpPr>
            <a:spLocks noChangeArrowheads="1"/>
          </p:cNvSpPr>
          <p:nvPr/>
        </p:nvSpPr>
        <p:spPr bwMode="auto">
          <a:xfrm rot="10800000" flipH="1">
            <a:off x="2214546" y="4429132"/>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4" name="AutoShape 22"/>
          <p:cNvSpPr>
            <a:spLocks noChangeArrowheads="1"/>
          </p:cNvSpPr>
          <p:nvPr/>
        </p:nvSpPr>
        <p:spPr bwMode="auto">
          <a:xfrm rot="10800000" flipH="1">
            <a:off x="2214546" y="3500438"/>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5" name="AutoShape 22"/>
          <p:cNvSpPr>
            <a:spLocks noChangeArrowheads="1"/>
          </p:cNvSpPr>
          <p:nvPr/>
        </p:nvSpPr>
        <p:spPr bwMode="auto">
          <a:xfrm rot="10800000" flipH="1">
            <a:off x="2214546" y="5286388"/>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6" name="AutoShape 22"/>
          <p:cNvSpPr>
            <a:spLocks noChangeArrowheads="1"/>
          </p:cNvSpPr>
          <p:nvPr/>
        </p:nvSpPr>
        <p:spPr bwMode="auto">
          <a:xfrm rot="10800000" flipH="1">
            <a:off x="2214546" y="285749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7" name="Rechteck 36"/>
          <p:cNvSpPr/>
          <p:nvPr/>
        </p:nvSpPr>
        <p:spPr>
          <a:xfrm>
            <a:off x="714348" y="5286388"/>
            <a:ext cx="1495346" cy="276999"/>
          </a:xfrm>
          <a:prstGeom prst="rect">
            <a:avLst/>
          </a:prstGeom>
        </p:spPr>
        <p:txBody>
          <a:bodyPr wrap="none">
            <a:spAutoFit/>
          </a:bodyPr>
          <a:lstStyle/>
          <a:p>
            <a:r>
              <a:rPr lang="de-DE" sz="1200" b="1" dirty="0" smtClean="0">
                <a:solidFill>
                  <a:srgbClr val="C00000"/>
                </a:solidFill>
              </a:rPr>
              <a:t>Zustimmungsfiktion </a:t>
            </a:r>
            <a:endParaRPr lang="de-DE" sz="1200" b="1" dirty="0">
              <a:solidFill>
                <a:srgbClr val="C00000"/>
              </a:solidFill>
            </a:endParaRPr>
          </a:p>
        </p:txBody>
      </p:sp>
      <p:sp>
        <p:nvSpPr>
          <p:cNvPr id="42" name="Rechteck 41"/>
          <p:cNvSpPr/>
          <p:nvPr/>
        </p:nvSpPr>
        <p:spPr bwMode="auto">
          <a:xfrm>
            <a:off x="2500298" y="1928802"/>
            <a:ext cx="5786478" cy="191519"/>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3" name="Rechteck 42"/>
          <p:cNvSpPr/>
          <p:nvPr/>
        </p:nvSpPr>
        <p:spPr>
          <a:xfrm>
            <a:off x="2714612" y="1857364"/>
            <a:ext cx="2357454" cy="338554"/>
          </a:xfrm>
          <a:prstGeom prst="rect">
            <a:avLst/>
          </a:prstGeom>
        </p:spPr>
        <p:txBody>
          <a:bodyPr wrap="square">
            <a:spAutoFit/>
          </a:bodyPr>
          <a:lstStyle/>
          <a:p>
            <a:r>
              <a:rPr lang="de-DE" sz="1600" b="1" dirty="0" smtClean="0"/>
              <a:t>§ 38  Mitbestimmung</a:t>
            </a:r>
            <a:endParaRPr lang="de-DE" sz="1600" b="1" dirty="0"/>
          </a:p>
        </p:txBody>
      </p:sp>
      <p:pic>
        <p:nvPicPr>
          <p:cNvPr id="44" name="Picture 5" descr="C:\Users\Gisbert\Desktop\Bild1.jpg"/>
          <p:cNvPicPr>
            <a:picLocks noChangeAspect="1" noChangeArrowheads="1"/>
          </p:cNvPicPr>
          <p:nvPr/>
        </p:nvPicPr>
        <p:blipFill>
          <a:blip r:embed="rId3" cstate="print"/>
          <a:srcRect/>
          <a:stretch>
            <a:fillRect/>
          </a:stretch>
        </p:blipFill>
        <p:spPr bwMode="auto">
          <a:xfrm>
            <a:off x="6929454" y="2388754"/>
            <a:ext cx="428628" cy="703684"/>
          </a:xfrm>
          <a:prstGeom prst="rect">
            <a:avLst/>
          </a:prstGeom>
          <a:noFill/>
        </p:spPr>
      </p:pic>
      <p:sp>
        <p:nvSpPr>
          <p:cNvPr id="45" name="Rechteck 44"/>
          <p:cNvSpPr/>
          <p:nvPr/>
        </p:nvSpPr>
        <p:spPr>
          <a:xfrm>
            <a:off x="7286644" y="2786058"/>
            <a:ext cx="1149674" cy="246221"/>
          </a:xfrm>
          <a:prstGeom prst="rect">
            <a:avLst/>
          </a:prstGeom>
        </p:spPr>
        <p:txBody>
          <a:bodyPr wrap="none">
            <a:spAutoFit/>
          </a:bodyPr>
          <a:lstStyle/>
          <a:p>
            <a:r>
              <a:rPr lang="de-DE" sz="1000" b="1" dirty="0" smtClean="0">
                <a:solidFill>
                  <a:srgbClr val="C00000"/>
                </a:solidFill>
              </a:rPr>
              <a:t>…was ist dringend</a:t>
            </a:r>
            <a:endParaRPr lang="de-DE" sz="10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0-#ppt_w/2"/>
                                          </p:val>
                                        </p:tav>
                                        <p:tav tm="100000">
                                          <p:val>
                                            <p:strVal val="#ppt_x"/>
                                          </p:val>
                                        </p:tav>
                                      </p:tavLst>
                                    </p:anim>
                                    <p:anim calcmode="lin" valueType="num">
                                      <p:cBhvr additive="base">
                                        <p:cTn id="13" dur="500" fill="hold"/>
                                        <p:tgtEl>
                                          <p:spTgt spid="3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0-#ppt_w/2"/>
                                          </p:val>
                                        </p:tav>
                                        <p:tav tm="100000">
                                          <p:val>
                                            <p:strVal val="#ppt_x"/>
                                          </p:val>
                                        </p:tav>
                                      </p:tavLst>
                                    </p:anim>
                                    <p:anim calcmode="lin" valueType="num">
                                      <p:cBhvr additive="base">
                                        <p:cTn id="18" dur="500" fill="hold"/>
                                        <p:tgtEl>
                                          <p:spTgt spid="3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3" presetClass="entr" presetSubtype="1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par>
                          <p:cTn id="28" fill="hold">
                            <p:stCondLst>
                              <p:cond delay="2500"/>
                            </p:stCondLst>
                            <p:childTnLst>
                              <p:par>
                                <p:cTn id="29" presetID="3" presetClass="entr" presetSubtype="1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linds(horizontal)">
                                      <p:cBhvr>
                                        <p:cTn id="31" dur="500"/>
                                        <p:tgtEl>
                                          <p:spTgt spid="24"/>
                                        </p:tgtEl>
                                      </p:cBhvr>
                                    </p:animEffect>
                                  </p:childTnLst>
                                </p:cTn>
                              </p:par>
                            </p:childTnLst>
                          </p:cTn>
                        </p:par>
                        <p:par>
                          <p:cTn id="32" fill="hold">
                            <p:stCondLst>
                              <p:cond delay="3000"/>
                            </p:stCondLst>
                            <p:childTnLst>
                              <p:par>
                                <p:cTn id="33" presetID="3" presetClass="entr" presetSubtype="1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linds(horizontal)">
                                      <p:cBhvr>
                                        <p:cTn id="35" dur="500"/>
                                        <p:tgtEl>
                                          <p:spTgt spid="25"/>
                                        </p:tgtEl>
                                      </p:cBhvr>
                                    </p:animEffect>
                                  </p:childTnLst>
                                </p:cTn>
                              </p:par>
                            </p:childTnLst>
                          </p:cTn>
                        </p:par>
                        <p:par>
                          <p:cTn id="36" fill="hold">
                            <p:stCondLst>
                              <p:cond delay="3500"/>
                            </p:stCondLst>
                            <p:childTnLst>
                              <p:par>
                                <p:cTn id="37" presetID="3" presetClass="entr" presetSubtype="1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linds(horizontal)">
                                      <p:cBhvr>
                                        <p:cTn id="39" dur="500"/>
                                        <p:tgtEl>
                                          <p:spTgt spid="26"/>
                                        </p:tgtEl>
                                      </p:cBhvr>
                                    </p:animEffect>
                                  </p:childTnLst>
                                </p:cTn>
                              </p:par>
                            </p:childTnLst>
                          </p:cTn>
                        </p:par>
                        <p:par>
                          <p:cTn id="40" fill="hold">
                            <p:stCondLst>
                              <p:cond delay="4000"/>
                            </p:stCondLst>
                            <p:childTnLst>
                              <p:par>
                                <p:cTn id="41" presetID="3" presetClass="entr" presetSubtype="1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childTnLst>
                          </p:cTn>
                        </p:par>
                        <p:par>
                          <p:cTn id="44" fill="hold">
                            <p:stCondLst>
                              <p:cond delay="4500"/>
                            </p:stCondLst>
                            <p:childTnLst>
                              <p:par>
                                <p:cTn id="45" presetID="3" presetClass="entr" presetSubtype="1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linds(horizontal)">
                                      <p:cBhvr>
                                        <p:cTn id="4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24" grpId="0"/>
      <p:bldP spid="25" grpId="0"/>
      <p:bldP spid="26" grpId="0"/>
      <p:bldP spid="33" grpId="0" animBg="1"/>
      <p:bldP spid="34" grpId="0" animBg="1"/>
      <p:bldP spid="35" grpId="0" animBg="1"/>
      <p:bldP spid="36" grpId="0" animBg="1"/>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p:cNvSpPr/>
          <p:nvPr/>
        </p:nvSpPr>
        <p:spPr>
          <a:xfrm>
            <a:off x="0" y="0"/>
            <a:ext cx="3214678" cy="6858004"/>
          </a:xfrm>
          <a:prstGeom prst="rect">
            <a:avLst/>
          </a:prstGeom>
          <a:gradFill flip="none" rotWithShape="1">
            <a:gsLst>
              <a:gs pos="11000">
                <a:srgbClr val="F0FCFE">
                  <a:alpha val="36863"/>
                </a:srgbClr>
              </a:gs>
              <a:gs pos="55000">
                <a:srgbClr val="B7D3CC">
                  <a:alpha val="80000"/>
                </a:srgbClr>
              </a:gs>
              <a:gs pos="82000">
                <a:srgbClr val="5D9699">
                  <a:alpha val="72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0" name="Rechteck 29"/>
          <p:cNvSpPr/>
          <p:nvPr/>
        </p:nvSpPr>
        <p:spPr bwMode="auto">
          <a:xfrm>
            <a:off x="2643174" y="4000505"/>
            <a:ext cx="6072230" cy="50006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29" name="Rechteck 28"/>
          <p:cNvSpPr/>
          <p:nvPr/>
        </p:nvSpPr>
        <p:spPr bwMode="auto">
          <a:xfrm>
            <a:off x="2643175" y="3071810"/>
            <a:ext cx="6072230" cy="785818"/>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sp>
        <p:nvSpPr>
          <p:cNvPr id="28" name="Rechteck 27"/>
          <p:cNvSpPr/>
          <p:nvPr/>
        </p:nvSpPr>
        <p:spPr bwMode="auto">
          <a:xfrm>
            <a:off x="2643174" y="4572008"/>
            <a:ext cx="6072229" cy="857256"/>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sp>
        <p:nvSpPr>
          <p:cNvPr id="6" name="Rechteck 5"/>
          <p:cNvSpPr/>
          <p:nvPr/>
        </p:nvSpPr>
        <p:spPr>
          <a:xfrm>
            <a:off x="142844" y="0"/>
            <a:ext cx="142844"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2786050" y="2143116"/>
            <a:ext cx="5929354" cy="769441"/>
          </a:xfrm>
          <a:prstGeom prst="rect">
            <a:avLst/>
          </a:prstGeom>
        </p:spPr>
        <p:txBody>
          <a:bodyPr wrap="square">
            <a:spAutoFit/>
          </a:bodyPr>
          <a:lstStyle/>
          <a:p>
            <a:r>
              <a:rPr lang="de-DE" sz="1200" dirty="0" smtClean="0"/>
              <a:t>( 4 ) </a:t>
            </a:r>
            <a:r>
              <a:rPr lang="de-DE" sz="1400" b="1" dirty="0" smtClean="0"/>
              <a:t>Kommt in den Fällen der Mitbestimmung </a:t>
            </a:r>
            <a:r>
              <a:rPr lang="de-DE" sz="1600" b="1" dirty="0" smtClean="0">
                <a:solidFill>
                  <a:srgbClr val="C00000"/>
                </a:solidFill>
              </a:rPr>
              <a:t>keine Einigung </a:t>
            </a:r>
            <a:r>
              <a:rPr lang="de-DE" sz="1400" b="1" dirty="0" smtClean="0"/>
              <a:t>zu Stande, </a:t>
            </a:r>
          </a:p>
          <a:p>
            <a:r>
              <a:rPr lang="de-DE" sz="1400" dirty="0" smtClean="0"/>
              <a:t>kann die Dienststellenleitung innerhalb von </a:t>
            </a:r>
            <a:r>
              <a:rPr lang="de-DE" sz="1400" b="1" dirty="0" smtClean="0"/>
              <a:t>zwei Wochen nach Eingang </a:t>
            </a:r>
            <a:r>
              <a:rPr lang="de-DE" sz="1400" dirty="0" smtClean="0"/>
              <a:t>der schriftlichen Weigerung das </a:t>
            </a:r>
            <a:r>
              <a:rPr lang="de-DE" sz="1400" b="1" dirty="0" smtClean="0"/>
              <a:t>Kirchengericht</a:t>
            </a:r>
            <a:r>
              <a:rPr lang="de-DE" sz="1400" dirty="0" smtClean="0"/>
              <a:t> anrufen.</a:t>
            </a:r>
            <a:endParaRPr lang="de-DE" sz="1400" dirty="0"/>
          </a:p>
        </p:txBody>
      </p:sp>
      <p:sp>
        <p:nvSpPr>
          <p:cNvPr id="12" name="Rechteck 11"/>
          <p:cNvSpPr/>
          <p:nvPr/>
        </p:nvSpPr>
        <p:spPr>
          <a:xfrm>
            <a:off x="1000100" y="2143116"/>
            <a:ext cx="1234249" cy="523220"/>
          </a:xfrm>
          <a:prstGeom prst="rect">
            <a:avLst/>
          </a:prstGeom>
        </p:spPr>
        <p:txBody>
          <a:bodyPr wrap="square">
            <a:spAutoFit/>
          </a:bodyPr>
          <a:lstStyle/>
          <a:p>
            <a:r>
              <a:rPr lang="de-DE" sz="1400" b="1" dirty="0" smtClean="0">
                <a:solidFill>
                  <a:srgbClr val="C00000"/>
                </a:solidFill>
              </a:rPr>
              <a:t>Ersatz der </a:t>
            </a:r>
          </a:p>
          <a:p>
            <a:r>
              <a:rPr lang="de-DE" sz="1400" b="1" dirty="0" smtClean="0">
                <a:solidFill>
                  <a:srgbClr val="C00000"/>
                </a:solidFill>
              </a:rPr>
              <a:t>   Zustimmung</a:t>
            </a:r>
            <a:endParaRPr lang="de-DE" sz="1400" b="1" dirty="0">
              <a:solidFill>
                <a:srgbClr val="C00000"/>
              </a:solidFill>
            </a:endParaRPr>
          </a:p>
        </p:txBody>
      </p:sp>
      <p:sp>
        <p:nvSpPr>
          <p:cNvPr id="13" name="Rechteck 12"/>
          <p:cNvSpPr/>
          <p:nvPr/>
        </p:nvSpPr>
        <p:spPr>
          <a:xfrm>
            <a:off x="2786050" y="3286124"/>
            <a:ext cx="6143668" cy="584775"/>
          </a:xfrm>
          <a:prstGeom prst="rect">
            <a:avLst/>
          </a:prstGeom>
        </p:spPr>
        <p:txBody>
          <a:bodyPr wrap="square">
            <a:spAutoFit/>
          </a:bodyPr>
          <a:lstStyle/>
          <a:p>
            <a:r>
              <a:rPr lang="de-DE" sz="1400" b="1" dirty="0" smtClean="0">
                <a:solidFill>
                  <a:srgbClr val="C00000"/>
                </a:solidFill>
              </a:rPr>
              <a:t>die keinen Aufschub dulden</a:t>
            </a:r>
            <a:r>
              <a:rPr lang="de-DE" sz="1400" dirty="0" smtClean="0"/>
              <a:t>, bis zur endgültigen Entscheidung </a:t>
            </a:r>
            <a:r>
              <a:rPr lang="de-DE" b="1" dirty="0" smtClean="0"/>
              <a:t>vorläufige </a:t>
            </a:r>
            <a:r>
              <a:rPr lang="de-DE" sz="1400" b="1" dirty="0" smtClean="0"/>
              <a:t>Regelungen</a:t>
            </a:r>
            <a:r>
              <a:rPr lang="de-DE" sz="1400" dirty="0" smtClean="0"/>
              <a:t> treffen.</a:t>
            </a:r>
            <a:endParaRPr lang="de-DE" sz="1400" dirty="0"/>
          </a:p>
        </p:txBody>
      </p:sp>
      <p:sp>
        <p:nvSpPr>
          <p:cNvPr id="14" name="Rechteck 13"/>
          <p:cNvSpPr/>
          <p:nvPr/>
        </p:nvSpPr>
        <p:spPr>
          <a:xfrm>
            <a:off x="2786050" y="4000504"/>
            <a:ext cx="6143668" cy="523220"/>
          </a:xfrm>
          <a:prstGeom prst="rect">
            <a:avLst/>
          </a:prstGeom>
        </p:spPr>
        <p:txBody>
          <a:bodyPr wrap="square">
            <a:spAutoFit/>
          </a:bodyPr>
          <a:lstStyle/>
          <a:p>
            <a:r>
              <a:rPr lang="de-DE" sz="1400" b="1" dirty="0" smtClean="0">
                <a:solidFill>
                  <a:srgbClr val="C00000"/>
                </a:solidFill>
              </a:rPr>
              <a:t>Vorläufige Regelungen dürfen die Durchführung einer </a:t>
            </a:r>
            <a:r>
              <a:rPr lang="de-DE" sz="1400" b="1" dirty="0" smtClean="0"/>
              <a:t>anderen </a:t>
            </a:r>
            <a:r>
              <a:rPr lang="de-DE" sz="1400" b="1" dirty="0" smtClean="0">
                <a:solidFill>
                  <a:srgbClr val="C00000"/>
                </a:solidFill>
              </a:rPr>
              <a:t>endgültigen Entscheidung </a:t>
            </a:r>
            <a:r>
              <a:rPr lang="de-DE" sz="1400" b="1" dirty="0" smtClean="0"/>
              <a:t>nicht </a:t>
            </a:r>
            <a:r>
              <a:rPr lang="de-DE" sz="1400" b="1" dirty="0" smtClean="0">
                <a:solidFill>
                  <a:srgbClr val="C00000"/>
                </a:solidFill>
              </a:rPr>
              <a:t>hindern.</a:t>
            </a:r>
            <a:endParaRPr lang="de-DE" sz="1400" b="1" dirty="0">
              <a:solidFill>
                <a:srgbClr val="C00000"/>
              </a:solidFill>
            </a:endParaRPr>
          </a:p>
        </p:txBody>
      </p:sp>
      <p:sp>
        <p:nvSpPr>
          <p:cNvPr id="15" name="Rechteck 14"/>
          <p:cNvSpPr/>
          <p:nvPr/>
        </p:nvSpPr>
        <p:spPr>
          <a:xfrm>
            <a:off x="2786050" y="4643446"/>
            <a:ext cx="6072230" cy="738664"/>
          </a:xfrm>
          <a:prstGeom prst="rect">
            <a:avLst/>
          </a:prstGeom>
        </p:spPr>
        <p:txBody>
          <a:bodyPr wrap="square">
            <a:spAutoFit/>
          </a:bodyPr>
          <a:lstStyle/>
          <a:p>
            <a:r>
              <a:rPr lang="de-DE" sz="1400" dirty="0" smtClean="0"/>
              <a:t>Die Dienststellenleitung hat der MAV eine </a:t>
            </a:r>
            <a:r>
              <a:rPr lang="de-DE" sz="1400" b="1" dirty="0" smtClean="0">
                <a:solidFill>
                  <a:srgbClr val="C00000"/>
                </a:solidFill>
              </a:rPr>
              <a:t>beabsichtigte</a:t>
            </a:r>
            <a:r>
              <a:rPr lang="de-DE" sz="1400" dirty="0" smtClean="0"/>
              <a:t> vorläufige Maßnahme </a:t>
            </a:r>
            <a:r>
              <a:rPr lang="de-DE" sz="1400" b="1" dirty="0" smtClean="0"/>
              <a:t>mitzuteilen, zu begründen </a:t>
            </a:r>
            <a:r>
              <a:rPr lang="de-DE" sz="1400" dirty="0" smtClean="0"/>
              <a:t>und </a:t>
            </a:r>
            <a:r>
              <a:rPr lang="de-DE" sz="1400" b="1" dirty="0" smtClean="0">
                <a:solidFill>
                  <a:srgbClr val="C00000"/>
                </a:solidFill>
              </a:rPr>
              <a:t>unverzüglich d</a:t>
            </a:r>
            <a:r>
              <a:rPr lang="de-DE" sz="1400" dirty="0" smtClean="0"/>
              <a:t>as Verfahren nach Abs. 1 und 2 </a:t>
            </a:r>
            <a:r>
              <a:rPr lang="de-DE" sz="1400" b="1" dirty="0" smtClean="0">
                <a:solidFill>
                  <a:srgbClr val="C00000"/>
                </a:solidFill>
              </a:rPr>
              <a:t>einzuleiten </a:t>
            </a:r>
            <a:r>
              <a:rPr lang="de-DE" sz="1400" b="1" dirty="0" smtClean="0"/>
              <a:t>oder fortzusetzen</a:t>
            </a:r>
            <a:r>
              <a:rPr lang="de-DE" sz="1400" dirty="0" smtClean="0"/>
              <a:t>.</a:t>
            </a:r>
            <a:endParaRPr lang="de-DE" sz="1400" dirty="0"/>
          </a:p>
        </p:txBody>
      </p:sp>
      <p:grpSp>
        <p:nvGrpSpPr>
          <p:cNvPr id="16" name="Gruppieren 15"/>
          <p:cNvGrpSpPr/>
          <p:nvPr/>
        </p:nvGrpSpPr>
        <p:grpSpPr>
          <a:xfrm>
            <a:off x="642910" y="428604"/>
            <a:ext cx="6143668" cy="1071570"/>
            <a:chOff x="642910" y="571480"/>
            <a:chExt cx="6143668" cy="1071570"/>
          </a:xfrm>
        </p:grpSpPr>
        <p:sp>
          <p:nvSpPr>
            <p:cNvPr id="17" name="Rechteck 16"/>
            <p:cNvSpPr/>
            <p:nvPr/>
          </p:nvSpPr>
          <p:spPr bwMode="auto">
            <a:xfrm>
              <a:off x="642910" y="1000108"/>
              <a:ext cx="6143668"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21" name="Picture 4"/>
            <p:cNvPicPr>
              <a:picLocks noChangeAspect="1" noChangeArrowheads="1"/>
            </p:cNvPicPr>
            <p:nvPr/>
          </p:nvPicPr>
          <p:blipFill>
            <a:blip r:embed="rId2"/>
            <a:srcRect/>
            <a:stretch>
              <a:fillRect/>
            </a:stretch>
          </p:blipFill>
          <p:spPr bwMode="auto">
            <a:xfrm flipH="1">
              <a:off x="714348" y="571480"/>
              <a:ext cx="2917052" cy="1071570"/>
            </a:xfrm>
            <a:prstGeom prst="rect">
              <a:avLst/>
            </a:prstGeom>
            <a:noFill/>
            <a:ln w="9525">
              <a:noFill/>
              <a:miter lim="800000"/>
              <a:headEnd/>
              <a:tailEnd/>
            </a:ln>
            <a:effectLst/>
          </p:spPr>
        </p:pic>
        <p:sp>
          <p:nvSpPr>
            <p:cNvPr id="22" name="Rechteck 21"/>
            <p:cNvSpPr/>
            <p:nvPr/>
          </p:nvSpPr>
          <p:spPr>
            <a:xfrm>
              <a:off x="3714744" y="1000108"/>
              <a:ext cx="1857356" cy="276999"/>
            </a:xfrm>
            <a:prstGeom prst="rect">
              <a:avLst/>
            </a:prstGeom>
          </p:spPr>
          <p:txBody>
            <a:bodyPr wrap="square">
              <a:spAutoFit/>
            </a:bodyPr>
            <a:lstStyle/>
            <a:p>
              <a:pPr algn="r"/>
              <a:r>
                <a:rPr lang="de-DE" sz="1200" b="1" dirty="0" smtClean="0"/>
                <a:t>MVG EKD  VIII. Abschnitt</a:t>
              </a:r>
              <a:endParaRPr lang="de-DE" sz="1200" b="1" dirty="0"/>
            </a:p>
          </p:txBody>
        </p:sp>
        <p:sp>
          <p:nvSpPr>
            <p:cNvPr id="23" name="Rechteck 22"/>
            <p:cNvSpPr/>
            <p:nvPr/>
          </p:nvSpPr>
          <p:spPr>
            <a:xfrm>
              <a:off x="2928926" y="1285860"/>
              <a:ext cx="3571868" cy="276999"/>
            </a:xfrm>
            <a:prstGeom prst="rect">
              <a:avLst/>
            </a:prstGeom>
          </p:spPr>
          <p:txBody>
            <a:bodyPr wrap="square">
              <a:spAutoFit/>
            </a:bodyPr>
            <a:lstStyle/>
            <a:p>
              <a:pPr algn="r"/>
              <a:r>
                <a:rPr lang="de-DE" sz="1200" b="1" dirty="0" smtClean="0"/>
                <a:t>Aufgaben und Befugnisse der Mitarbeitervertretung</a:t>
              </a:r>
              <a:endParaRPr lang="de-DE" sz="1200" b="1" dirty="0"/>
            </a:p>
          </p:txBody>
        </p:sp>
      </p:grpSp>
      <p:sp>
        <p:nvSpPr>
          <p:cNvPr id="25" name="Rechteck 24"/>
          <p:cNvSpPr/>
          <p:nvPr/>
        </p:nvSpPr>
        <p:spPr>
          <a:xfrm>
            <a:off x="2786050" y="5786454"/>
            <a:ext cx="6072230" cy="646331"/>
          </a:xfrm>
          <a:prstGeom prst="rect">
            <a:avLst/>
          </a:prstGeom>
        </p:spPr>
        <p:txBody>
          <a:bodyPr wrap="square">
            <a:spAutoFit/>
          </a:bodyPr>
          <a:lstStyle/>
          <a:p>
            <a:r>
              <a:rPr lang="de-DE" sz="1200" b="1" i="1" dirty="0" smtClean="0">
                <a:solidFill>
                  <a:srgbClr val="C00000"/>
                </a:solidFill>
              </a:rPr>
              <a:t>die MAV kann jedoch verlangen</a:t>
            </a:r>
            <a:r>
              <a:rPr lang="de-DE" sz="1200" b="1" i="1" dirty="0" smtClean="0"/>
              <a:t>, dass der/die Mitarbeitende solange </a:t>
            </a:r>
            <a:r>
              <a:rPr lang="de-DE" sz="1200" b="1" i="1" dirty="0" smtClean="0">
                <a:solidFill>
                  <a:srgbClr val="C00000"/>
                </a:solidFill>
              </a:rPr>
              <a:t>nicht </a:t>
            </a:r>
            <a:r>
              <a:rPr lang="de-DE" sz="1200" b="1" i="1" dirty="0" smtClean="0"/>
              <a:t>beschäftigt </a:t>
            </a:r>
          </a:p>
          <a:p>
            <a:r>
              <a:rPr lang="de-DE" sz="1200" b="1" i="1" dirty="0" smtClean="0"/>
              <a:t>wird, bis eine Einigung zwischen MAV und Dienststellenleitung erzielt ist oder die fehlende Einigung kirchengerichtlich ersetzt wurde.</a:t>
            </a:r>
            <a:endParaRPr lang="de-DE" sz="1200" b="1" i="1" dirty="0"/>
          </a:p>
        </p:txBody>
      </p:sp>
      <p:sp>
        <p:nvSpPr>
          <p:cNvPr id="26" name="Rechteck 25"/>
          <p:cNvSpPr/>
          <p:nvPr/>
        </p:nvSpPr>
        <p:spPr>
          <a:xfrm>
            <a:off x="2143108" y="5572140"/>
            <a:ext cx="4572000" cy="276999"/>
          </a:xfrm>
          <a:prstGeom prst="rect">
            <a:avLst/>
          </a:prstGeom>
        </p:spPr>
        <p:txBody>
          <a:bodyPr>
            <a:spAutoFit/>
          </a:bodyPr>
          <a:lstStyle/>
          <a:p>
            <a:r>
              <a:rPr lang="de-DE" sz="1200" b="1" i="1" dirty="0" smtClean="0"/>
              <a:t>Abweichend von § 1 Abs.1 Satz 2 ist ein </a:t>
            </a:r>
            <a:r>
              <a:rPr lang="de-DE" sz="1200" b="1" i="1" dirty="0" smtClean="0">
                <a:solidFill>
                  <a:srgbClr val="C00000"/>
                </a:solidFill>
              </a:rPr>
              <a:t>Arbeitsvertrag </a:t>
            </a:r>
            <a:r>
              <a:rPr lang="de-DE" sz="1200" b="1" i="1" dirty="0" smtClean="0"/>
              <a:t>wirksam; </a:t>
            </a:r>
          </a:p>
        </p:txBody>
      </p:sp>
      <p:sp>
        <p:nvSpPr>
          <p:cNvPr id="24" name="Rechteck 23"/>
          <p:cNvSpPr/>
          <p:nvPr/>
        </p:nvSpPr>
        <p:spPr>
          <a:xfrm>
            <a:off x="714348" y="3286124"/>
            <a:ext cx="1497974" cy="338554"/>
          </a:xfrm>
          <a:prstGeom prst="rect">
            <a:avLst/>
          </a:prstGeom>
        </p:spPr>
        <p:txBody>
          <a:bodyPr wrap="none">
            <a:spAutoFit/>
          </a:bodyPr>
          <a:lstStyle/>
          <a:p>
            <a:r>
              <a:rPr lang="de-DE" sz="1600" b="1" dirty="0" smtClean="0">
                <a:solidFill>
                  <a:srgbClr val="C00000"/>
                </a:solidFill>
              </a:rPr>
              <a:t>Direktionsrecht</a:t>
            </a:r>
            <a:endParaRPr lang="de-DE" sz="1600" b="1" dirty="0">
              <a:solidFill>
                <a:srgbClr val="C00000"/>
              </a:solidFill>
            </a:endParaRPr>
          </a:p>
        </p:txBody>
      </p:sp>
      <p:sp>
        <p:nvSpPr>
          <p:cNvPr id="27" name="Rechteck 26"/>
          <p:cNvSpPr/>
          <p:nvPr/>
        </p:nvSpPr>
        <p:spPr>
          <a:xfrm>
            <a:off x="642910" y="3857628"/>
            <a:ext cx="1638269" cy="461665"/>
          </a:xfrm>
          <a:prstGeom prst="rect">
            <a:avLst/>
          </a:prstGeom>
        </p:spPr>
        <p:txBody>
          <a:bodyPr wrap="none">
            <a:spAutoFit/>
          </a:bodyPr>
          <a:lstStyle/>
          <a:p>
            <a:r>
              <a:rPr lang="de-DE" sz="1200" b="1" dirty="0" smtClean="0"/>
              <a:t>…darf </a:t>
            </a:r>
            <a:r>
              <a:rPr lang="de-DE" sz="1200" b="1" dirty="0" smtClean="0">
                <a:solidFill>
                  <a:srgbClr val="C00000"/>
                </a:solidFill>
              </a:rPr>
              <a:t>keine „Fakten“ </a:t>
            </a:r>
          </a:p>
          <a:p>
            <a:r>
              <a:rPr lang="de-DE" sz="1200" b="1" dirty="0" smtClean="0"/>
              <a:t>                          schaffen</a:t>
            </a:r>
            <a:endParaRPr lang="de-DE" sz="1200" b="1" dirty="0"/>
          </a:p>
        </p:txBody>
      </p:sp>
      <p:sp>
        <p:nvSpPr>
          <p:cNvPr id="31" name="AutoShape 22"/>
          <p:cNvSpPr>
            <a:spLocks noChangeArrowheads="1"/>
          </p:cNvSpPr>
          <p:nvPr/>
        </p:nvSpPr>
        <p:spPr bwMode="auto">
          <a:xfrm rot="10800000" flipH="1">
            <a:off x="2285984" y="4071942"/>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2" name="AutoShape 22"/>
          <p:cNvSpPr>
            <a:spLocks noChangeArrowheads="1"/>
          </p:cNvSpPr>
          <p:nvPr/>
        </p:nvSpPr>
        <p:spPr bwMode="auto">
          <a:xfrm rot="10800000" flipH="1">
            <a:off x="2285984" y="3357562"/>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3" name="AutoShape 22"/>
          <p:cNvSpPr>
            <a:spLocks noChangeArrowheads="1"/>
          </p:cNvSpPr>
          <p:nvPr/>
        </p:nvSpPr>
        <p:spPr bwMode="auto">
          <a:xfrm rot="10800000" flipH="1">
            <a:off x="2285984" y="4857760"/>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4" name="AutoShape 22"/>
          <p:cNvSpPr>
            <a:spLocks noChangeArrowheads="1"/>
          </p:cNvSpPr>
          <p:nvPr/>
        </p:nvSpPr>
        <p:spPr bwMode="auto">
          <a:xfrm rot="10800000" flipH="1">
            <a:off x="2285984" y="2428868"/>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5" name="Rechteck 34"/>
          <p:cNvSpPr/>
          <p:nvPr/>
        </p:nvSpPr>
        <p:spPr>
          <a:xfrm>
            <a:off x="2786050" y="3143248"/>
            <a:ext cx="4572000" cy="307777"/>
          </a:xfrm>
          <a:prstGeom prst="rect">
            <a:avLst/>
          </a:prstGeom>
        </p:spPr>
        <p:txBody>
          <a:bodyPr>
            <a:spAutoFit/>
          </a:bodyPr>
          <a:lstStyle/>
          <a:p>
            <a:r>
              <a:rPr lang="de-DE" sz="1200" dirty="0" smtClean="0"/>
              <a:t>( 5 ) </a:t>
            </a:r>
            <a:r>
              <a:rPr lang="de-DE" sz="1400" b="1" dirty="0" smtClean="0"/>
              <a:t>Die Dienststellenleitung kann bei Maßnahmen, </a:t>
            </a:r>
          </a:p>
        </p:txBody>
      </p:sp>
      <p:sp>
        <p:nvSpPr>
          <p:cNvPr id="36" name="Rechteck 35"/>
          <p:cNvSpPr/>
          <p:nvPr/>
        </p:nvSpPr>
        <p:spPr>
          <a:xfrm>
            <a:off x="714348" y="4643446"/>
            <a:ext cx="1549783" cy="677108"/>
          </a:xfrm>
          <a:prstGeom prst="rect">
            <a:avLst/>
          </a:prstGeom>
        </p:spPr>
        <p:txBody>
          <a:bodyPr wrap="none">
            <a:spAutoFit/>
          </a:bodyPr>
          <a:lstStyle/>
          <a:p>
            <a:r>
              <a:rPr lang="de-DE" sz="1400" b="1" dirty="0" smtClean="0">
                <a:solidFill>
                  <a:srgbClr val="C00000"/>
                </a:solidFill>
              </a:rPr>
              <a:t>Pflicht</a:t>
            </a:r>
            <a:r>
              <a:rPr lang="de-DE" sz="1200" b="1" dirty="0" smtClean="0"/>
              <a:t> zur </a:t>
            </a:r>
          </a:p>
          <a:p>
            <a:r>
              <a:rPr lang="de-DE" sz="1200" b="1" dirty="0" smtClean="0"/>
              <a:t>    Vorab-Information </a:t>
            </a:r>
          </a:p>
          <a:p>
            <a:r>
              <a:rPr lang="de-DE" sz="1200" b="1" dirty="0" smtClean="0"/>
              <a:t>und </a:t>
            </a:r>
            <a:r>
              <a:rPr lang="de-DE" sz="1200" b="1" dirty="0" smtClean="0">
                <a:solidFill>
                  <a:srgbClr val="C00000"/>
                </a:solidFill>
              </a:rPr>
              <a:t>Begründung </a:t>
            </a:r>
            <a:endParaRPr lang="de-DE" sz="1200" b="1" dirty="0">
              <a:solidFill>
                <a:srgbClr val="C00000"/>
              </a:solidFill>
            </a:endParaRPr>
          </a:p>
        </p:txBody>
      </p:sp>
      <p:sp>
        <p:nvSpPr>
          <p:cNvPr id="37" name="AutoShape 22"/>
          <p:cNvSpPr>
            <a:spLocks noChangeArrowheads="1"/>
          </p:cNvSpPr>
          <p:nvPr/>
        </p:nvSpPr>
        <p:spPr bwMode="auto">
          <a:xfrm rot="10800000" flipH="1">
            <a:off x="2285984" y="5929330"/>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9" name="Rechteck 38"/>
          <p:cNvSpPr/>
          <p:nvPr/>
        </p:nvSpPr>
        <p:spPr>
          <a:xfrm>
            <a:off x="785786" y="5929330"/>
            <a:ext cx="1477264" cy="276999"/>
          </a:xfrm>
          <a:prstGeom prst="rect">
            <a:avLst/>
          </a:prstGeom>
        </p:spPr>
        <p:txBody>
          <a:bodyPr wrap="none">
            <a:spAutoFit/>
          </a:bodyPr>
          <a:lstStyle/>
          <a:p>
            <a:r>
              <a:rPr lang="de-DE" sz="1200" b="1" dirty="0" smtClean="0">
                <a:solidFill>
                  <a:srgbClr val="C00000"/>
                </a:solidFill>
              </a:rPr>
              <a:t>…sofortige Wirkung </a:t>
            </a:r>
            <a:endParaRPr lang="de-DE" sz="1200" b="1" dirty="0">
              <a:solidFill>
                <a:srgbClr val="C00000"/>
              </a:solidFill>
            </a:endParaRPr>
          </a:p>
        </p:txBody>
      </p:sp>
      <p:sp>
        <p:nvSpPr>
          <p:cNvPr id="41" name="Rechteck 40"/>
          <p:cNvSpPr/>
          <p:nvPr/>
        </p:nvSpPr>
        <p:spPr bwMode="auto">
          <a:xfrm>
            <a:off x="2571736" y="1785925"/>
            <a:ext cx="6143668" cy="214315"/>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2" name="Rechteck 41"/>
          <p:cNvSpPr/>
          <p:nvPr/>
        </p:nvSpPr>
        <p:spPr>
          <a:xfrm>
            <a:off x="2786050" y="1714488"/>
            <a:ext cx="2357454" cy="338554"/>
          </a:xfrm>
          <a:prstGeom prst="rect">
            <a:avLst/>
          </a:prstGeom>
        </p:spPr>
        <p:txBody>
          <a:bodyPr wrap="square">
            <a:spAutoFit/>
          </a:bodyPr>
          <a:lstStyle/>
          <a:p>
            <a:r>
              <a:rPr lang="de-DE" sz="1600" b="1" dirty="0" smtClean="0"/>
              <a:t>§ 38  Mitbestimmung</a:t>
            </a:r>
            <a:endParaRPr lang="de-DE"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0-#ppt_w/2"/>
                                          </p:val>
                                        </p:tav>
                                        <p:tav tm="100000">
                                          <p:val>
                                            <p:strVal val="#ppt_x"/>
                                          </p:val>
                                        </p:tav>
                                      </p:tavLst>
                                    </p:anim>
                                    <p:anim calcmode="lin" valueType="num">
                                      <p:cBhvr additive="base">
                                        <p:cTn id="18" dur="500" fill="hold"/>
                                        <p:tgtEl>
                                          <p:spTgt spid="3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0-#ppt_w/2"/>
                                          </p:val>
                                        </p:tav>
                                        <p:tav tm="100000">
                                          <p:val>
                                            <p:strVal val="#ppt_x"/>
                                          </p:val>
                                        </p:tav>
                                      </p:tavLst>
                                    </p:anim>
                                    <p:anim calcmode="lin" valueType="num">
                                      <p:cBhvr additive="base">
                                        <p:cTn id="28" dur="500" fill="hold"/>
                                        <p:tgtEl>
                                          <p:spTgt spid="3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3" presetClass="entr" presetSubtype="1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par>
                          <p:cTn id="33" fill="hold">
                            <p:stCondLst>
                              <p:cond delay="3000"/>
                            </p:stCondLst>
                            <p:childTnLst>
                              <p:par>
                                <p:cTn id="34" presetID="3" presetClass="entr" presetSubtype="1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linds(horizontal)">
                                      <p:cBhvr>
                                        <p:cTn id="36" dur="500"/>
                                        <p:tgtEl>
                                          <p:spTgt spid="24"/>
                                        </p:tgtEl>
                                      </p:cBhvr>
                                    </p:animEffect>
                                  </p:childTnLst>
                                </p:cTn>
                              </p:par>
                            </p:childTnLst>
                          </p:cTn>
                        </p:par>
                        <p:par>
                          <p:cTn id="37" fill="hold">
                            <p:stCondLst>
                              <p:cond delay="3500"/>
                            </p:stCondLst>
                            <p:childTnLst>
                              <p:par>
                                <p:cTn id="38" presetID="3" presetClass="entr" presetSubtype="10"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linds(horizontal)">
                                      <p:cBhvr>
                                        <p:cTn id="40" dur="500"/>
                                        <p:tgtEl>
                                          <p:spTgt spid="27"/>
                                        </p:tgtEl>
                                      </p:cBhvr>
                                    </p:animEffect>
                                  </p:childTnLst>
                                </p:cTn>
                              </p:par>
                            </p:childTnLst>
                          </p:cTn>
                        </p:par>
                        <p:par>
                          <p:cTn id="41" fill="hold">
                            <p:stCondLst>
                              <p:cond delay="4000"/>
                            </p:stCondLst>
                            <p:childTnLst>
                              <p:par>
                                <p:cTn id="42" presetID="3" presetClass="entr" presetSubtype="1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blinds(horizontal)">
                                      <p:cBhvr>
                                        <p:cTn id="44" dur="500"/>
                                        <p:tgtEl>
                                          <p:spTgt spid="36"/>
                                        </p:tgtEl>
                                      </p:cBhvr>
                                    </p:animEffect>
                                  </p:childTnLst>
                                </p:cTn>
                              </p:par>
                            </p:childTnLst>
                          </p:cTn>
                        </p:par>
                        <p:par>
                          <p:cTn id="45" fill="hold">
                            <p:stCondLst>
                              <p:cond delay="4500"/>
                            </p:stCondLst>
                            <p:childTnLst>
                              <p:par>
                                <p:cTn id="46" presetID="3" presetClass="entr" presetSubtype="1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blinds(horizontal)">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27" grpId="0"/>
      <p:bldP spid="31" grpId="0" animBg="1"/>
      <p:bldP spid="32" grpId="0" animBg="1"/>
      <p:bldP spid="33" grpId="0" animBg="1"/>
      <p:bldP spid="34" grpId="0" animBg="1"/>
      <p:bldP spid="36" grpId="0"/>
      <p:bldP spid="37" grpId="0" animBg="1"/>
      <p:bldP spid="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p:cNvSpPr/>
          <p:nvPr/>
        </p:nvSpPr>
        <p:spPr>
          <a:xfrm>
            <a:off x="0" y="0"/>
            <a:ext cx="3214678" cy="6858004"/>
          </a:xfrm>
          <a:prstGeom prst="rect">
            <a:avLst/>
          </a:prstGeom>
          <a:gradFill flip="none" rotWithShape="1">
            <a:gsLst>
              <a:gs pos="11000">
                <a:srgbClr val="F0FCFE">
                  <a:alpha val="36863"/>
                </a:srgbClr>
              </a:gs>
              <a:gs pos="55000">
                <a:srgbClr val="B7D3CC">
                  <a:alpha val="80000"/>
                </a:srgbClr>
              </a:gs>
              <a:gs pos="82000">
                <a:srgbClr val="5D9699">
                  <a:alpha val="72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 name="Rechteck 20"/>
          <p:cNvSpPr/>
          <p:nvPr/>
        </p:nvSpPr>
        <p:spPr bwMode="auto">
          <a:xfrm>
            <a:off x="2500298" y="2143116"/>
            <a:ext cx="5857916" cy="262957"/>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8434" name="Rectangle 2" descr="Pergament"/>
          <p:cNvSpPr>
            <a:spLocks noChangeArrowheads="1"/>
          </p:cNvSpPr>
          <p:nvPr/>
        </p:nvSpPr>
        <p:spPr bwMode="auto">
          <a:xfrm>
            <a:off x="2500298" y="3214686"/>
            <a:ext cx="5857916" cy="738664"/>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marL="457200" indent="-457200">
              <a:defRPr/>
            </a:pPr>
            <a:r>
              <a:rPr lang="de-DE" sz="1400" dirty="0" smtClean="0">
                <a:solidFill>
                  <a:srgbClr val="000000"/>
                </a:solidFill>
                <a:cs typeface="Arial" pitchFamily="34" charset="0"/>
              </a:rPr>
              <a:t>a)  </a:t>
            </a:r>
            <a:r>
              <a:rPr lang="de-DE" sz="1400" b="1" dirty="0" smtClean="0">
                <a:solidFill>
                  <a:srgbClr val="C00000"/>
                </a:solidFill>
                <a:cs typeface="Arial" pitchFamily="34" charset="0"/>
              </a:rPr>
              <a:t>Inhalt </a:t>
            </a:r>
            <a:r>
              <a:rPr lang="de-DE" sz="1400" b="1" dirty="0">
                <a:solidFill>
                  <a:srgbClr val="C00000"/>
                </a:solidFill>
                <a:cs typeface="Arial" pitchFamily="34" charset="0"/>
              </a:rPr>
              <a:t>und Verwendung von Personalfragebogen </a:t>
            </a:r>
            <a:endParaRPr lang="de-DE" sz="1400" b="1" dirty="0" smtClean="0">
              <a:solidFill>
                <a:srgbClr val="C00000"/>
              </a:solidFill>
              <a:cs typeface="Arial" pitchFamily="34" charset="0"/>
            </a:endParaRPr>
          </a:p>
          <a:p>
            <a:pPr marL="457200" indent="-457200">
              <a:defRPr/>
            </a:pPr>
            <a:r>
              <a:rPr lang="de-DE" sz="1400" b="1" dirty="0" smtClean="0">
                <a:solidFill>
                  <a:srgbClr val="C00000"/>
                </a:solidFill>
                <a:cs typeface="Arial" pitchFamily="34" charset="0"/>
              </a:rPr>
              <a:t>      </a:t>
            </a:r>
            <a:r>
              <a:rPr lang="de-DE" sz="1400" b="1" dirty="0" smtClean="0">
                <a:solidFill>
                  <a:srgbClr val="000000"/>
                </a:solidFill>
                <a:cs typeface="Arial" pitchFamily="34" charset="0"/>
              </a:rPr>
              <a:t>und </a:t>
            </a:r>
            <a:r>
              <a:rPr lang="de-DE" sz="1400" b="1" dirty="0">
                <a:solidFill>
                  <a:srgbClr val="000000"/>
                </a:solidFill>
                <a:cs typeface="Arial" pitchFamily="34" charset="0"/>
              </a:rPr>
              <a:t>sonstigen Fragebogen </a:t>
            </a:r>
            <a:r>
              <a:rPr lang="de-DE" sz="1400" b="1" dirty="0" smtClean="0">
                <a:solidFill>
                  <a:srgbClr val="000000"/>
                </a:solidFill>
                <a:cs typeface="Arial" pitchFamily="34" charset="0"/>
              </a:rPr>
              <a:t>zur </a:t>
            </a:r>
            <a:r>
              <a:rPr lang="de-DE" sz="1400" b="1" dirty="0">
                <a:solidFill>
                  <a:srgbClr val="000000"/>
                </a:solidFill>
                <a:cs typeface="Arial" pitchFamily="34" charset="0"/>
              </a:rPr>
              <a:t>Erhebung </a:t>
            </a:r>
            <a:r>
              <a:rPr lang="de-DE" sz="1400" b="1" dirty="0">
                <a:solidFill>
                  <a:srgbClr val="C00000"/>
                </a:solidFill>
                <a:cs typeface="Arial" pitchFamily="34" charset="0"/>
              </a:rPr>
              <a:t>personenbezogener</a:t>
            </a:r>
            <a:r>
              <a:rPr lang="de-DE" sz="1400" b="1" dirty="0">
                <a:solidFill>
                  <a:srgbClr val="000000"/>
                </a:solidFill>
                <a:cs typeface="Arial" pitchFamily="34" charset="0"/>
              </a:rPr>
              <a:t> Daten, </a:t>
            </a:r>
            <a:endParaRPr lang="de-DE" sz="1400" b="1" dirty="0" smtClean="0">
              <a:solidFill>
                <a:srgbClr val="000000"/>
              </a:solidFill>
              <a:cs typeface="Arial" pitchFamily="34" charset="0"/>
            </a:endParaRPr>
          </a:p>
          <a:p>
            <a:pPr marL="457200" indent="-457200">
              <a:defRPr/>
            </a:pPr>
            <a:r>
              <a:rPr lang="de-DE" sz="1400" b="1" dirty="0" smtClean="0">
                <a:solidFill>
                  <a:srgbClr val="000000"/>
                </a:solidFill>
                <a:cs typeface="Arial" pitchFamily="34" charset="0"/>
              </a:rPr>
              <a:t>      soweit nicht </a:t>
            </a:r>
            <a:r>
              <a:rPr lang="de-DE" sz="1400" b="1" dirty="0">
                <a:solidFill>
                  <a:srgbClr val="000000"/>
                </a:solidFill>
                <a:cs typeface="Arial" pitchFamily="34" charset="0"/>
              </a:rPr>
              <a:t>eine gesetzliche Regelung </a:t>
            </a:r>
            <a:r>
              <a:rPr lang="de-DE" sz="1400" b="1" dirty="0" smtClean="0">
                <a:solidFill>
                  <a:srgbClr val="000000"/>
                </a:solidFill>
                <a:cs typeface="Arial" pitchFamily="34" charset="0"/>
              </a:rPr>
              <a:t>besteht</a:t>
            </a:r>
            <a:endParaRPr lang="de-DE" sz="800" dirty="0">
              <a:cs typeface="Arial" pitchFamily="34" charset="0"/>
            </a:endParaRPr>
          </a:p>
        </p:txBody>
      </p:sp>
      <p:sp>
        <p:nvSpPr>
          <p:cNvPr id="7176" name="Rechteck 14"/>
          <p:cNvSpPr>
            <a:spLocks noChangeArrowheads="1"/>
          </p:cNvSpPr>
          <p:nvPr/>
        </p:nvSpPr>
        <p:spPr bwMode="auto">
          <a:xfrm>
            <a:off x="2143108" y="2786058"/>
            <a:ext cx="5143521" cy="338554"/>
          </a:xfrm>
          <a:prstGeom prst="rect">
            <a:avLst/>
          </a:prstGeom>
          <a:noFill/>
          <a:ln w="9525">
            <a:noFill/>
            <a:miter lim="800000"/>
            <a:headEnd/>
            <a:tailEnd/>
          </a:ln>
        </p:spPr>
        <p:txBody>
          <a:bodyPr wrap="square">
            <a:spAutoFit/>
          </a:bodyPr>
          <a:lstStyle/>
          <a:p>
            <a:pPr marL="457200" indent="-457200"/>
            <a:r>
              <a:rPr lang="de-DE" sz="1400" b="1" i="1" dirty="0">
                <a:cs typeface="Arial" pitchFamily="34" charset="0"/>
              </a:rPr>
              <a:t>Die MAV hat in den folgenden Fällen ein </a:t>
            </a:r>
            <a:r>
              <a:rPr lang="de-DE" sz="1600" b="1" i="1" dirty="0">
                <a:solidFill>
                  <a:srgbClr val="C00000"/>
                </a:solidFill>
                <a:cs typeface="Arial" pitchFamily="34" charset="0"/>
              </a:rPr>
              <a:t>Mitbestimmungsrecht</a:t>
            </a:r>
          </a:p>
        </p:txBody>
      </p:sp>
      <p:sp>
        <p:nvSpPr>
          <p:cNvPr id="7185" name="Rechteck 19"/>
          <p:cNvSpPr>
            <a:spLocks noChangeArrowheads="1"/>
          </p:cNvSpPr>
          <p:nvPr/>
        </p:nvSpPr>
        <p:spPr bwMode="auto">
          <a:xfrm>
            <a:off x="2643174" y="1857364"/>
            <a:ext cx="4643470" cy="584775"/>
          </a:xfrm>
          <a:prstGeom prst="rect">
            <a:avLst/>
          </a:prstGeom>
          <a:noFill/>
          <a:ln w="9525">
            <a:noFill/>
            <a:miter lim="800000"/>
            <a:headEnd/>
            <a:tailEnd/>
          </a:ln>
          <a:effectLst/>
        </p:spPr>
        <p:txBody>
          <a:bodyPr wrap="square">
            <a:spAutoFit/>
          </a:bodyPr>
          <a:lstStyle/>
          <a:p>
            <a:pPr>
              <a:defRPr/>
            </a:pPr>
            <a:r>
              <a:rPr lang="de-DE" sz="1400" b="1" dirty="0" smtClean="0">
                <a:cs typeface="Arial" pitchFamily="34" charset="0"/>
              </a:rPr>
              <a:t>             Fälle </a:t>
            </a:r>
            <a:r>
              <a:rPr lang="de-DE" sz="1400" b="1" dirty="0">
                <a:cs typeface="Arial" pitchFamily="34" charset="0"/>
              </a:rPr>
              <a:t>der Mitbestimmung </a:t>
            </a:r>
          </a:p>
          <a:p>
            <a:pPr>
              <a:defRPr/>
            </a:pPr>
            <a:r>
              <a:rPr lang="de-DE" sz="1400" b="1" dirty="0" smtClean="0"/>
              <a:t>bei </a:t>
            </a:r>
            <a:r>
              <a:rPr lang="de-DE" sz="1400" b="1" dirty="0"/>
              <a:t>allgemeinen </a:t>
            </a:r>
            <a:r>
              <a:rPr lang="de-DE" b="1" dirty="0">
                <a:solidFill>
                  <a:srgbClr val="C00000"/>
                </a:solidFill>
              </a:rPr>
              <a:t>personellen</a:t>
            </a:r>
            <a:r>
              <a:rPr lang="de-DE" sz="1400" b="1" dirty="0"/>
              <a:t> </a:t>
            </a:r>
            <a:r>
              <a:rPr lang="de-DE" sz="1400" b="1" dirty="0">
                <a:cs typeface="Arial" pitchFamily="34" charset="0"/>
              </a:rPr>
              <a:t>Angelegenheiten</a:t>
            </a:r>
          </a:p>
        </p:txBody>
      </p:sp>
      <p:sp>
        <p:nvSpPr>
          <p:cNvPr id="3092" name="Text Box 3"/>
          <p:cNvSpPr txBox="1">
            <a:spLocks noChangeArrowheads="1"/>
          </p:cNvSpPr>
          <p:nvPr/>
        </p:nvSpPr>
        <p:spPr bwMode="auto">
          <a:xfrm>
            <a:off x="1142976" y="2071678"/>
            <a:ext cx="1357313" cy="369889"/>
          </a:xfrm>
          <a:prstGeom prst="rect">
            <a:avLst/>
          </a:prstGeom>
          <a:noFill/>
          <a:ln w="9525">
            <a:noFill/>
            <a:miter lim="800000"/>
            <a:headEnd/>
            <a:tailEnd/>
          </a:ln>
        </p:spPr>
        <p:txBody>
          <a:bodyPr>
            <a:spAutoFit/>
          </a:bodyPr>
          <a:lstStyle/>
          <a:p>
            <a:pPr algn="ctr">
              <a:spcBef>
                <a:spcPct val="50000"/>
              </a:spcBef>
            </a:pPr>
            <a:r>
              <a:rPr lang="de-DE" b="1" dirty="0">
                <a:solidFill>
                  <a:srgbClr val="C00000"/>
                </a:solidFill>
                <a:cs typeface="Arial" pitchFamily="34" charset="0"/>
              </a:rPr>
              <a:t>§ 39 MVG</a:t>
            </a:r>
          </a:p>
        </p:txBody>
      </p:sp>
      <p:grpSp>
        <p:nvGrpSpPr>
          <p:cNvPr id="39" name="Gruppieren 38"/>
          <p:cNvGrpSpPr/>
          <p:nvPr/>
        </p:nvGrpSpPr>
        <p:grpSpPr>
          <a:xfrm>
            <a:off x="642910" y="571480"/>
            <a:ext cx="6143668" cy="1071570"/>
            <a:chOff x="642910" y="571480"/>
            <a:chExt cx="6143668" cy="1071570"/>
          </a:xfrm>
        </p:grpSpPr>
        <p:sp>
          <p:nvSpPr>
            <p:cNvPr id="40" name="Rechteck 39"/>
            <p:cNvSpPr/>
            <p:nvPr/>
          </p:nvSpPr>
          <p:spPr bwMode="auto">
            <a:xfrm>
              <a:off x="642910" y="1000108"/>
              <a:ext cx="6143668"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43" name="Picture 4"/>
            <p:cNvPicPr>
              <a:picLocks noChangeAspect="1" noChangeArrowheads="1"/>
            </p:cNvPicPr>
            <p:nvPr/>
          </p:nvPicPr>
          <p:blipFill>
            <a:blip r:embed="rId3"/>
            <a:srcRect/>
            <a:stretch>
              <a:fillRect/>
            </a:stretch>
          </p:blipFill>
          <p:spPr bwMode="auto">
            <a:xfrm flipH="1">
              <a:off x="714348" y="571480"/>
              <a:ext cx="2917052" cy="1071570"/>
            </a:xfrm>
            <a:prstGeom prst="rect">
              <a:avLst/>
            </a:prstGeom>
            <a:noFill/>
            <a:ln w="9525">
              <a:noFill/>
              <a:miter lim="800000"/>
              <a:headEnd/>
              <a:tailEnd/>
            </a:ln>
            <a:effectLst/>
          </p:spPr>
        </p:pic>
        <p:sp>
          <p:nvSpPr>
            <p:cNvPr id="45" name="Rechteck 44"/>
            <p:cNvSpPr/>
            <p:nvPr/>
          </p:nvSpPr>
          <p:spPr>
            <a:xfrm>
              <a:off x="3714744" y="1000108"/>
              <a:ext cx="1857356" cy="276999"/>
            </a:xfrm>
            <a:prstGeom prst="rect">
              <a:avLst/>
            </a:prstGeom>
          </p:spPr>
          <p:txBody>
            <a:bodyPr wrap="square">
              <a:spAutoFit/>
            </a:bodyPr>
            <a:lstStyle/>
            <a:p>
              <a:pPr algn="r"/>
              <a:r>
                <a:rPr lang="de-DE" sz="1200" b="1" dirty="0" smtClean="0"/>
                <a:t>MVG EKD  VIII. Abschnitt</a:t>
              </a:r>
              <a:endParaRPr lang="de-DE" sz="1200" b="1" dirty="0"/>
            </a:p>
          </p:txBody>
        </p:sp>
        <p:sp>
          <p:nvSpPr>
            <p:cNvPr id="46" name="Rechteck 45"/>
            <p:cNvSpPr/>
            <p:nvPr/>
          </p:nvSpPr>
          <p:spPr>
            <a:xfrm>
              <a:off x="2928926" y="1285860"/>
              <a:ext cx="3571868" cy="276999"/>
            </a:xfrm>
            <a:prstGeom prst="rect">
              <a:avLst/>
            </a:prstGeom>
          </p:spPr>
          <p:txBody>
            <a:bodyPr wrap="square">
              <a:spAutoFit/>
            </a:bodyPr>
            <a:lstStyle/>
            <a:p>
              <a:pPr algn="r"/>
              <a:r>
                <a:rPr lang="de-DE" sz="1200" b="1" dirty="0" smtClean="0"/>
                <a:t>Aufgaben und Befugnisse der Mitarbeitervertretung</a:t>
              </a:r>
              <a:endParaRPr lang="de-DE" sz="1200" b="1" dirty="0"/>
            </a:p>
          </p:txBody>
        </p:sp>
      </p:grpSp>
      <p:sp>
        <p:nvSpPr>
          <p:cNvPr id="47" name="Rechteck 46"/>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 name="Rectangle 2" descr="Pergament"/>
          <p:cNvSpPr>
            <a:spLocks noChangeArrowheads="1"/>
          </p:cNvSpPr>
          <p:nvPr/>
        </p:nvSpPr>
        <p:spPr bwMode="auto">
          <a:xfrm>
            <a:off x="2500298" y="4572008"/>
            <a:ext cx="5857916" cy="523220"/>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marL="457200" indent="-457200">
              <a:defRPr/>
            </a:pPr>
            <a:r>
              <a:rPr lang="de-DE" sz="1400" dirty="0" smtClean="0">
                <a:solidFill>
                  <a:srgbClr val="000000"/>
                </a:solidFill>
                <a:cs typeface="Arial" pitchFamily="34" charset="0"/>
              </a:rPr>
              <a:t>c</a:t>
            </a:r>
            <a:r>
              <a:rPr lang="de-DE" sz="1400" dirty="0">
                <a:solidFill>
                  <a:srgbClr val="000000"/>
                </a:solidFill>
                <a:cs typeface="Arial" pitchFamily="34" charset="0"/>
              </a:rPr>
              <a:t>)  </a:t>
            </a:r>
            <a:r>
              <a:rPr lang="de-DE" sz="1400" b="1" dirty="0">
                <a:solidFill>
                  <a:srgbClr val="000000"/>
                </a:solidFill>
                <a:cs typeface="Arial" pitchFamily="34" charset="0"/>
              </a:rPr>
              <a:t>Aufstellung von </a:t>
            </a:r>
            <a:r>
              <a:rPr lang="de-DE" sz="1400" b="1" dirty="0">
                <a:solidFill>
                  <a:srgbClr val="C00000"/>
                </a:solidFill>
                <a:cs typeface="Arial" pitchFamily="34" charset="0"/>
              </a:rPr>
              <a:t>Grundsätzen </a:t>
            </a:r>
            <a:r>
              <a:rPr lang="de-DE" sz="1400" b="1" dirty="0">
                <a:solidFill>
                  <a:srgbClr val="000000"/>
                </a:solidFill>
                <a:cs typeface="Arial" pitchFamily="34" charset="0"/>
              </a:rPr>
              <a:t>für die Aus-, Fort- und Weiterbildung </a:t>
            </a:r>
          </a:p>
          <a:p>
            <a:pPr marL="457200" indent="-457200">
              <a:defRPr/>
            </a:pPr>
            <a:r>
              <a:rPr lang="de-DE" sz="1400" b="1" dirty="0">
                <a:solidFill>
                  <a:srgbClr val="000000"/>
                </a:solidFill>
                <a:cs typeface="Arial" pitchFamily="34" charset="0"/>
              </a:rPr>
              <a:t>     </a:t>
            </a:r>
            <a:r>
              <a:rPr lang="de-DE" sz="1400" b="1" dirty="0" smtClean="0">
                <a:solidFill>
                  <a:srgbClr val="000000"/>
                </a:solidFill>
                <a:cs typeface="Arial" pitchFamily="34" charset="0"/>
              </a:rPr>
              <a:t>sowie </a:t>
            </a:r>
            <a:r>
              <a:rPr lang="de-DE" sz="1400" b="1" dirty="0">
                <a:solidFill>
                  <a:srgbClr val="000000"/>
                </a:solidFill>
                <a:cs typeface="Arial" pitchFamily="34" charset="0"/>
              </a:rPr>
              <a:t>die </a:t>
            </a:r>
            <a:r>
              <a:rPr lang="de-DE" sz="1400" b="1" dirty="0" smtClean="0">
                <a:solidFill>
                  <a:srgbClr val="C00000"/>
                </a:solidFill>
                <a:cs typeface="Arial" pitchFamily="34" charset="0"/>
              </a:rPr>
              <a:t>Teilnehmerauswahl</a:t>
            </a:r>
            <a:endParaRPr lang="de-DE" sz="800" dirty="0">
              <a:cs typeface="Arial" pitchFamily="34" charset="0"/>
            </a:endParaRPr>
          </a:p>
        </p:txBody>
      </p:sp>
      <p:sp>
        <p:nvSpPr>
          <p:cNvPr id="17" name="Rectangle 2" descr="Pergament"/>
          <p:cNvSpPr>
            <a:spLocks noChangeArrowheads="1"/>
          </p:cNvSpPr>
          <p:nvPr/>
        </p:nvSpPr>
        <p:spPr bwMode="auto">
          <a:xfrm>
            <a:off x="2500298" y="5214950"/>
            <a:ext cx="5857916" cy="307777"/>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marL="457200" indent="-457200">
              <a:defRPr/>
            </a:pPr>
            <a:r>
              <a:rPr lang="de-DE" sz="1400" dirty="0" smtClean="0">
                <a:solidFill>
                  <a:srgbClr val="000000"/>
                </a:solidFill>
                <a:cs typeface="Arial" pitchFamily="34" charset="0"/>
              </a:rPr>
              <a:t>d</a:t>
            </a:r>
            <a:r>
              <a:rPr lang="de-DE" sz="1400" dirty="0">
                <a:solidFill>
                  <a:srgbClr val="000000"/>
                </a:solidFill>
                <a:cs typeface="Arial" pitchFamily="34" charset="0"/>
              </a:rPr>
              <a:t>)  </a:t>
            </a:r>
            <a:r>
              <a:rPr lang="de-DE" sz="1400" b="1" dirty="0">
                <a:solidFill>
                  <a:srgbClr val="C00000"/>
                </a:solidFill>
                <a:cs typeface="Arial" pitchFamily="34" charset="0"/>
              </a:rPr>
              <a:t>Auswahl</a:t>
            </a:r>
            <a:r>
              <a:rPr lang="de-DE" sz="1400" dirty="0">
                <a:solidFill>
                  <a:srgbClr val="C00000"/>
                </a:solidFill>
                <a:cs typeface="Arial" pitchFamily="34" charset="0"/>
              </a:rPr>
              <a:t> </a:t>
            </a:r>
            <a:r>
              <a:rPr lang="de-DE" sz="1400" b="1" dirty="0">
                <a:solidFill>
                  <a:srgbClr val="C00000"/>
                </a:solidFill>
                <a:cs typeface="Arial" pitchFamily="34" charset="0"/>
              </a:rPr>
              <a:t>der Teilnehmer </a:t>
            </a:r>
            <a:r>
              <a:rPr lang="de-DE" sz="1400" b="1" dirty="0">
                <a:solidFill>
                  <a:srgbClr val="000000"/>
                </a:solidFill>
                <a:cs typeface="Arial" pitchFamily="34" charset="0"/>
              </a:rPr>
              <a:t>an Fort- und </a:t>
            </a:r>
            <a:r>
              <a:rPr lang="de-DE" sz="1400" b="1" dirty="0" smtClean="0">
                <a:solidFill>
                  <a:srgbClr val="000000"/>
                </a:solidFill>
                <a:cs typeface="Arial" pitchFamily="34" charset="0"/>
              </a:rPr>
              <a:t>Weiterbildungsveranstaltungen</a:t>
            </a:r>
            <a:endParaRPr lang="de-DE" sz="800" b="1" dirty="0">
              <a:cs typeface="Arial" pitchFamily="34" charset="0"/>
            </a:endParaRPr>
          </a:p>
        </p:txBody>
      </p:sp>
      <p:sp>
        <p:nvSpPr>
          <p:cNvPr id="18" name="Rectangle 2" descr="Pergament"/>
          <p:cNvSpPr>
            <a:spLocks noChangeArrowheads="1"/>
          </p:cNvSpPr>
          <p:nvPr/>
        </p:nvSpPr>
        <p:spPr bwMode="auto">
          <a:xfrm>
            <a:off x="2500298" y="5643578"/>
            <a:ext cx="5857916" cy="523220"/>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marL="457200" indent="-457200">
              <a:defRPr/>
            </a:pPr>
            <a:r>
              <a:rPr lang="de-DE" sz="1400" dirty="0" smtClean="0">
                <a:solidFill>
                  <a:srgbClr val="000000"/>
                </a:solidFill>
                <a:cs typeface="Arial" pitchFamily="34" charset="0"/>
              </a:rPr>
              <a:t>e)  </a:t>
            </a:r>
            <a:r>
              <a:rPr lang="de-DE" sz="1400" b="1" dirty="0" smtClean="0">
                <a:solidFill>
                  <a:srgbClr val="C00000"/>
                </a:solidFill>
              </a:rPr>
              <a:t>Einführung </a:t>
            </a:r>
            <a:r>
              <a:rPr lang="de-DE" sz="1400" b="1" dirty="0"/>
              <a:t>sowie </a:t>
            </a:r>
            <a:endParaRPr lang="de-DE" sz="1400" b="1" dirty="0" smtClean="0"/>
          </a:p>
          <a:p>
            <a:pPr marL="457200" indent="-457200">
              <a:defRPr/>
            </a:pPr>
            <a:r>
              <a:rPr lang="de-DE" sz="1400" b="1" dirty="0" smtClean="0">
                <a:solidFill>
                  <a:srgbClr val="C00000"/>
                </a:solidFill>
              </a:rPr>
              <a:t>     Grundsätze </a:t>
            </a:r>
            <a:r>
              <a:rPr lang="de-DE" sz="1400" b="1" dirty="0">
                <a:solidFill>
                  <a:srgbClr val="C00000"/>
                </a:solidFill>
              </a:rPr>
              <a:t>der Durchführung </a:t>
            </a:r>
            <a:r>
              <a:rPr lang="de-DE" sz="1400" b="1" dirty="0"/>
              <a:t>von </a:t>
            </a:r>
            <a:r>
              <a:rPr lang="de-DE" sz="1400" b="1" dirty="0" smtClean="0"/>
              <a:t>Mitarbeiter-Jahresgesprächen</a:t>
            </a:r>
            <a:endParaRPr lang="de-DE" sz="800" b="1" dirty="0">
              <a:cs typeface="Arial" pitchFamily="34" charset="0"/>
            </a:endParaRPr>
          </a:p>
        </p:txBody>
      </p:sp>
      <p:sp>
        <p:nvSpPr>
          <p:cNvPr id="19" name="Rectangle 2" descr="Pergament"/>
          <p:cNvSpPr>
            <a:spLocks noChangeArrowheads="1"/>
          </p:cNvSpPr>
          <p:nvPr/>
        </p:nvSpPr>
        <p:spPr bwMode="auto">
          <a:xfrm>
            <a:off x="2500298" y="4071942"/>
            <a:ext cx="5857916" cy="338554"/>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marL="457200" indent="-457200">
              <a:defRPr/>
            </a:pPr>
            <a:r>
              <a:rPr lang="de-DE" sz="1400" dirty="0" smtClean="0">
                <a:solidFill>
                  <a:srgbClr val="000000"/>
                </a:solidFill>
                <a:cs typeface="Arial" pitchFamily="34" charset="0"/>
              </a:rPr>
              <a:t>b)   </a:t>
            </a:r>
            <a:r>
              <a:rPr lang="de-DE" sz="1400" b="1" dirty="0" smtClean="0">
                <a:solidFill>
                  <a:srgbClr val="000000"/>
                </a:solidFill>
                <a:cs typeface="Arial" pitchFamily="34" charset="0"/>
              </a:rPr>
              <a:t>Aufstellung von </a:t>
            </a:r>
            <a:r>
              <a:rPr lang="de-DE" sz="1600" b="1" dirty="0" smtClean="0">
                <a:solidFill>
                  <a:srgbClr val="C00000"/>
                </a:solidFill>
                <a:cs typeface="Arial" pitchFamily="34" charset="0"/>
              </a:rPr>
              <a:t>Beurteilungsgrundsätzen</a:t>
            </a:r>
            <a:r>
              <a:rPr lang="de-DE" sz="1400" b="1" dirty="0" smtClean="0">
                <a:solidFill>
                  <a:srgbClr val="000000"/>
                </a:solidFill>
                <a:cs typeface="Arial" pitchFamily="34" charset="0"/>
              </a:rPr>
              <a:t> für die Dienststelle</a:t>
            </a:r>
            <a:endParaRPr lang="de-DE" sz="1400" dirty="0">
              <a:cs typeface="Arial" pitchFamily="34" charset="0"/>
            </a:endParaRPr>
          </a:p>
        </p:txBody>
      </p:sp>
      <p:sp>
        <p:nvSpPr>
          <p:cNvPr id="22" name="AutoShape 22"/>
          <p:cNvSpPr>
            <a:spLocks noChangeArrowheads="1"/>
          </p:cNvSpPr>
          <p:nvPr/>
        </p:nvSpPr>
        <p:spPr bwMode="auto">
          <a:xfrm rot="10800000" flipH="1">
            <a:off x="2143108" y="5286388"/>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3" name="AutoShape 22"/>
          <p:cNvSpPr>
            <a:spLocks noChangeArrowheads="1"/>
          </p:cNvSpPr>
          <p:nvPr/>
        </p:nvSpPr>
        <p:spPr bwMode="auto">
          <a:xfrm rot="10800000" flipH="1">
            <a:off x="2143108" y="464344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4" name="AutoShape 22"/>
          <p:cNvSpPr>
            <a:spLocks noChangeArrowheads="1"/>
          </p:cNvSpPr>
          <p:nvPr/>
        </p:nvSpPr>
        <p:spPr bwMode="auto">
          <a:xfrm rot="10800000" flipH="1">
            <a:off x="2143108" y="5857892"/>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5" name="AutoShape 22"/>
          <p:cNvSpPr>
            <a:spLocks noChangeArrowheads="1"/>
          </p:cNvSpPr>
          <p:nvPr/>
        </p:nvSpPr>
        <p:spPr bwMode="auto">
          <a:xfrm rot="10800000" flipH="1">
            <a:off x="1785918" y="464344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6" name="AutoShape 22"/>
          <p:cNvSpPr>
            <a:spLocks noChangeArrowheads="1"/>
          </p:cNvSpPr>
          <p:nvPr/>
        </p:nvSpPr>
        <p:spPr bwMode="auto">
          <a:xfrm rot="10800000" flipH="1">
            <a:off x="2143108" y="4143380"/>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8" name="AutoShape 22"/>
          <p:cNvSpPr>
            <a:spLocks noChangeArrowheads="1"/>
          </p:cNvSpPr>
          <p:nvPr/>
        </p:nvSpPr>
        <p:spPr bwMode="auto">
          <a:xfrm rot="10800000" flipH="1">
            <a:off x="1785918" y="5857892"/>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9" name="AutoShape 22"/>
          <p:cNvSpPr>
            <a:spLocks noChangeArrowheads="1"/>
          </p:cNvSpPr>
          <p:nvPr/>
        </p:nvSpPr>
        <p:spPr bwMode="auto">
          <a:xfrm rot="10800000" flipH="1">
            <a:off x="2143108" y="3500438"/>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76"/>
                                        </p:tgtEl>
                                        <p:attrNameLst>
                                          <p:attrName>style.visibility</p:attrName>
                                        </p:attrNameLst>
                                      </p:cBhvr>
                                      <p:to>
                                        <p:strVal val="visible"/>
                                      </p:to>
                                    </p:set>
                                    <p:anim calcmode="lin" valueType="num">
                                      <p:cBhvr additive="base">
                                        <p:cTn id="7" dur="500" fill="hold"/>
                                        <p:tgtEl>
                                          <p:spTgt spid="7176"/>
                                        </p:tgtEl>
                                        <p:attrNameLst>
                                          <p:attrName>ppt_x</p:attrName>
                                        </p:attrNameLst>
                                      </p:cBhvr>
                                      <p:tavLst>
                                        <p:tav tm="0">
                                          <p:val>
                                            <p:strVal val="0-#ppt_w/2"/>
                                          </p:val>
                                        </p:tav>
                                        <p:tav tm="100000">
                                          <p:val>
                                            <p:strVal val="#ppt_x"/>
                                          </p:val>
                                        </p:tav>
                                      </p:tavLst>
                                    </p:anim>
                                    <p:anim calcmode="lin" valueType="num">
                                      <p:cBhvr additive="base">
                                        <p:cTn id="8" dur="500" fill="hold"/>
                                        <p:tgtEl>
                                          <p:spTgt spid="717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blinds(horizontal)">
                                      <p:cBhvr>
                                        <p:cTn id="12" dur="500"/>
                                        <p:tgtEl>
                                          <p:spTgt spid="18434"/>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childTnLst>
                          </p:cTn>
                        </p:par>
                        <p:par>
                          <p:cTn id="29" fill="hold">
                            <p:stCondLst>
                              <p:cond delay="3000"/>
                            </p:stCondLst>
                            <p:childTnLst>
                              <p:par>
                                <p:cTn id="30" presetID="2" presetClass="entr" presetSubtype="8"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0-#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 presetClass="entr" presetSubtype="8"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0-#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8"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0-#ppt_w/2"/>
                                          </p:val>
                                        </p:tav>
                                        <p:tav tm="100000">
                                          <p:val>
                                            <p:strVal val="#ppt_x"/>
                                          </p:val>
                                        </p:tav>
                                      </p:tavLst>
                                    </p:anim>
                                    <p:anim calcmode="lin" valueType="num">
                                      <p:cBhvr additive="base">
                                        <p:cTn id="43" dur="500" fill="hold"/>
                                        <p:tgtEl>
                                          <p:spTgt spid="24"/>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0-#ppt_w/2"/>
                                          </p:val>
                                        </p:tav>
                                        <p:tav tm="100000">
                                          <p:val>
                                            <p:strVal val="#ppt_x"/>
                                          </p:val>
                                        </p:tav>
                                      </p:tavLst>
                                    </p:anim>
                                    <p:anim calcmode="lin" valueType="num">
                                      <p:cBhvr additive="base">
                                        <p:cTn id="48" dur="500" fill="hold"/>
                                        <p:tgtEl>
                                          <p:spTgt spid="25"/>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8"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0-#ppt_w/2"/>
                                          </p:val>
                                        </p:tav>
                                        <p:tav tm="100000">
                                          <p:val>
                                            <p:strVal val="#ppt_x"/>
                                          </p:val>
                                        </p:tav>
                                      </p:tavLst>
                                    </p:anim>
                                    <p:anim calcmode="lin" valueType="num">
                                      <p:cBhvr additive="base">
                                        <p:cTn id="53" dur="500" fill="hold"/>
                                        <p:tgtEl>
                                          <p:spTgt spid="26"/>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8"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0-#ppt_w/2"/>
                                          </p:val>
                                        </p:tav>
                                        <p:tav tm="100000">
                                          <p:val>
                                            <p:strVal val="#ppt_x"/>
                                          </p:val>
                                        </p:tav>
                                      </p:tavLst>
                                    </p:anim>
                                    <p:anim calcmode="lin" valueType="num">
                                      <p:cBhvr additive="base">
                                        <p:cTn id="58" dur="500" fill="hold"/>
                                        <p:tgtEl>
                                          <p:spTgt spid="28"/>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8"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500" fill="hold"/>
                                        <p:tgtEl>
                                          <p:spTgt spid="29"/>
                                        </p:tgtEl>
                                        <p:attrNameLst>
                                          <p:attrName>ppt_x</p:attrName>
                                        </p:attrNameLst>
                                      </p:cBhvr>
                                      <p:tavLst>
                                        <p:tav tm="0">
                                          <p:val>
                                            <p:strVal val="0-#ppt_w/2"/>
                                          </p:val>
                                        </p:tav>
                                        <p:tav tm="100000">
                                          <p:val>
                                            <p:strVal val="#ppt_x"/>
                                          </p:val>
                                        </p:tav>
                                      </p:tavLst>
                                    </p:anim>
                                    <p:anim calcmode="lin" valueType="num">
                                      <p:cBhvr additive="base">
                                        <p:cTn id="63"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7176" grpId="0"/>
      <p:bldP spid="16" grpId="0" animBg="1"/>
      <p:bldP spid="17" grpId="0" animBg="1"/>
      <p:bldP spid="18" grpId="0" animBg="1"/>
      <p:bldP spid="19" grpId="0" animBg="1"/>
      <p:bldP spid="22" grpId="0" animBg="1"/>
      <p:bldP spid="23" grpId="0" animBg="1"/>
      <p:bldP spid="24" grpId="0" animBg="1"/>
      <p:bldP spid="25" grpId="0" animBg="1"/>
      <p:bldP spid="26" grpId="0" animBg="1"/>
      <p:bldP spid="28"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19"/>
          <p:cNvSpPr/>
          <p:nvPr/>
        </p:nvSpPr>
        <p:spPr bwMode="auto">
          <a:xfrm>
            <a:off x="0" y="0"/>
            <a:ext cx="2071670"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12" name="Rechteck 11"/>
          <p:cNvSpPr/>
          <p:nvPr/>
        </p:nvSpPr>
        <p:spPr bwMode="auto">
          <a:xfrm>
            <a:off x="1500166" y="3214686"/>
            <a:ext cx="7215238" cy="3071834"/>
          </a:xfrm>
          <a:prstGeom prst="rect">
            <a:avLst/>
          </a:prstGeom>
          <a:solidFill>
            <a:srgbClr val="EBF8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de-DE" sz="1600">
              <a:latin typeface="Arial" charset="0"/>
              <a:cs typeface="Arial" pitchFamily="34" charset="0"/>
            </a:endParaRPr>
          </a:p>
        </p:txBody>
      </p:sp>
      <p:sp>
        <p:nvSpPr>
          <p:cNvPr id="3" name="Rechteck 18"/>
          <p:cNvSpPr>
            <a:spLocks noChangeArrowheads="1"/>
          </p:cNvSpPr>
          <p:nvPr/>
        </p:nvSpPr>
        <p:spPr bwMode="auto">
          <a:xfrm>
            <a:off x="1571604" y="2071678"/>
            <a:ext cx="7072362" cy="954107"/>
          </a:xfrm>
          <a:prstGeom prst="rect">
            <a:avLst/>
          </a:prstGeom>
          <a:noFill/>
          <a:ln w="9525">
            <a:noFill/>
            <a:miter lim="800000"/>
            <a:headEnd/>
            <a:tailEnd/>
          </a:ln>
        </p:spPr>
        <p:txBody>
          <a:bodyPr wrap="square">
            <a:spAutoFit/>
          </a:bodyPr>
          <a:lstStyle/>
          <a:p>
            <a:r>
              <a:rPr lang="de-DE" sz="1400" dirty="0" smtClean="0">
                <a:cs typeface="Arial" pitchFamily="34" charset="0"/>
              </a:rPr>
              <a:t>Entstanden aus </a:t>
            </a:r>
            <a:r>
              <a:rPr lang="de-DE" sz="1400" b="1" dirty="0" smtClean="0">
                <a:cs typeface="Arial" pitchFamily="34" charset="0"/>
              </a:rPr>
              <a:t>unsäglicher </a:t>
            </a:r>
            <a:r>
              <a:rPr lang="de-DE" sz="1400" b="1" dirty="0" smtClean="0">
                <a:solidFill>
                  <a:srgbClr val="C00000"/>
                </a:solidFill>
                <a:cs typeface="Arial" pitchFamily="34" charset="0"/>
              </a:rPr>
              <a:t>Not und Elend </a:t>
            </a:r>
            <a:r>
              <a:rPr lang="de-DE" sz="1400" dirty="0" smtClean="0">
                <a:cs typeface="Arial" pitchFamily="34" charset="0"/>
              </a:rPr>
              <a:t>der Arbeiterschaft, wurde der Kampf </a:t>
            </a:r>
          </a:p>
          <a:p>
            <a:r>
              <a:rPr lang="de-DE" sz="1400" dirty="0" smtClean="0">
                <a:cs typeface="Arial" pitchFamily="34" charset="0"/>
              </a:rPr>
              <a:t>um menschenwürdige Arbeitsbedingungen von Generationen beherzter Menschen, zu meist </a:t>
            </a:r>
            <a:r>
              <a:rPr lang="de-DE" sz="1400" b="1" dirty="0" smtClean="0">
                <a:cs typeface="Arial" pitchFamily="34" charset="0"/>
              </a:rPr>
              <a:t>unter </a:t>
            </a:r>
            <a:r>
              <a:rPr lang="de-DE" sz="1400" b="1" dirty="0" smtClean="0">
                <a:solidFill>
                  <a:srgbClr val="C00000"/>
                </a:solidFill>
                <a:cs typeface="Arial" pitchFamily="34" charset="0"/>
              </a:rPr>
              <a:t>Einsatz „von Leib und Leben“ </a:t>
            </a:r>
            <a:r>
              <a:rPr lang="de-DE" sz="1400" dirty="0" smtClean="0">
                <a:cs typeface="Arial" pitchFamily="34" charset="0"/>
              </a:rPr>
              <a:t>getragen. </a:t>
            </a:r>
            <a:r>
              <a:rPr lang="de-DE" sz="1400" dirty="0" smtClean="0"/>
              <a:t>Sie haben damit die Grundlagen für unsere, heute so selbstverständlich erscheinenden Arbeitnehmerrechte erkämpft. </a:t>
            </a:r>
            <a:endParaRPr lang="de-DE" sz="1400" dirty="0" smtClean="0">
              <a:cs typeface="Arial" pitchFamily="34" charset="0"/>
            </a:endParaRPr>
          </a:p>
        </p:txBody>
      </p:sp>
      <p:sp>
        <p:nvSpPr>
          <p:cNvPr id="7" name="Rechteck 6"/>
          <p:cNvSpPr/>
          <p:nvPr/>
        </p:nvSpPr>
        <p:spPr>
          <a:xfrm>
            <a:off x="4643438" y="3429000"/>
            <a:ext cx="4143404" cy="2462213"/>
          </a:xfrm>
          <a:prstGeom prst="rect">
            <a:avLst/>
          </a:prstGeom>
        </p:spPr>
        <p:txBody>
          <a:bodyPr wrap="square">
            <a:spAutoFit/>
          </a:bodyPr>
          <a:lstStyle/>
          <a:p>
            <a:r>
              <a:rPr lang="de-DE" sz="1400" b="1" i="1" dirty="0" smtClean="0"/>
              <a:t>Arbeiterversammlungen und Streiks </a:t>
            </a:r>
          </a:p>
          <a:p>
            <a:r>
              <a:rPr lang="de-DE" sz="1400" b="1" i="1" dirty="0" smtClean="0"/>
              <a:t>waren unter Strafandrohung </a:t>
            </a:r>
            <a:r>
              <a:rPr lang="de-DE" sz="1400" b="1" i="1" dirty="0" smtClean="0">
                <a:solidFill>
                  <a:srgbClr val="C00000"/>
                </a:solidFill>
              </a:rPr>
              <a:t>verboten</a:t>
            </a:r>
            <a:r>
              <a:rPr lang="de-DE" sz="1400" b="1" i="1" dirty="0" smtClean="0"/>
              <a:t>. </a:t>
            </a:r>
          </a:p>
          <a:p>
            <a:endParaRPr lang="de-DE" sz="1400" b="1" i="1" dirty="0" smtClean="0"/>
          </a:p>
          <a:p>
            <a:r>
              <a:rPr lang="de-DE" sz="1400" b="1" i="1" dirty="0" smtClean="0"/>
              <a:t>Polizei und Militär wurden zur Aufrechterhaltung </a:t>
            </a:r>
          </a:p>
          <a:p>
            <a:r>
              <a:rPr lang="de-DE" sz="1400" b="1" i="1" dirty="0" smtClean="0"/>
              <a:t>der öffentlichen Ordnung gegen protestierende </a:t>
            </a:r>
            <a:r>
              <a:rPr lang="de-DE" sz="1400" b="1" i="1" dirty="0" smtClean="0">
                <a:solidFill>
                  <a:srgbClr val="C00000"/>
                </a:solidFill>
              </a:rPr>
              <a:t>„Aufrührer“ </a:t>
            </a:r>
            <a:r>
              <a:rPr lang="de-DE" sz="1400" b="1" i="1" dirty="0" smtClean="0"/>
              <a:t>eingesetzt. </a:t>
            </a:r>
          </a:p>
          <a:p>
            <a:endParaRPr lang="de-DE" sz="1400" b="1" i="1" dirty="0" smtClean="0"/>
          </a:p>
          <a:p>
            <a:r>
              <a:rPr lang="de-DE" sz="1400" b="1" i="1" dirty="0" smtClean="0"/>
              <a:t>Demonstrationen </a:t>
            </a:r>
          </a:p>
          <a:p>
            <a:r>
              <a:rPr lang="de-DE" sz="1400" b="1" i="1" dirty="0" smtClean="0"/>
              <a:t>wurden brutal niedergeschlagen und führten zu Verletzten, Toten sowie Inhaftierungen und auch </a:t>
            </a:r>
            <a:r>
              <a:rPr lang="de-DE" sz="1400" b="1" i="1" dirty="0" smtClean="0">
                <a:solidFill>
                  <a:srgbClr val="C00000"/>
                </a:solidFill>
              </a:rPr>
              <a:t>Hinrichtungen</a:t>
            </a:r>
            <a:r>
              <a:rPr lang="de-DE" sz="1400" b="1" i="1" dirty="0" smtClean="0"/>
              <a:t> der Anführer. </a:t>
            </a:r>
            <a:endParaRPr lang="de-DE" sz="1400" b="1" i="1" dirty="0"/>
          </a:p>
        </p:txBody>
      </p:sp>
      <p:pic>
        <p:nvPicPr>
          <p:cNvPr id="10" name="Picture 4" descr="https://upload.wikimedia.org/wikipedia/commons/thumb/0/0b/Munk%C3%A1csy_Sztr%C3%A1jk_1895.JPG/220px-Munk%C3%A1csy_Sztr%C3%A1jk_1895.JPG"/>
          <p:cNvPicPr>
            <a:picLocks noChangeAspect="1" noChangeArrowheads="1"/>
          </p:cNvPicPr>
          <p:nvPr/>
        </p:nvPicPr>
        <p:blipFill>
          <a:blip r:embed="rId2"/>
          <a:srcRect/>
          <a:stretch>
            <a:fillRect/>
          </a:stretch>
        </p:blipFill>
        <p:spPr bwMode="auto">
          <a:xfrm>
            <a:off x="642910" y="3429000"/>
            <a:ext cx="3714776" cy="2363950"/>
          </a:xfrm>
          <a:prstGeom prst="rect">
            <a:avLst/>
          </a:prstGeom>
          <a:ln>
            <a:noFill/>
          </a:ln>
          <a:effectLst>
            <a:outerShdw blurRad="292100" dist="139700" dir="2700000" algn="tl" rotWithShape="0">
              <a:srgbClr val="333333">
                <a:alpha val="65000"/>
              </a:srgbClr>
            </a:outerShdw>
          </a:effectLst>
        </p:spPr>
      </p:pic>
      <p:sp>
        <p:nvSpPr>
          <p:cNvPr id="11" name="Rechteck 10"/>
          <p:cNvSpPr/>
          <p:nvPr/>
        </p:nvSpPr>
        <p:spPr>
          <a:xfrm>
            <a:off x="1571604" y="1285860"/>
            <a:ext cx="6357982" cy="553998"/>
          </a:xfrm>
          <a:prstGeom prst="rect">
            <a:avLst/>
          </a:prstGeom>
        </p:spPr>
        <p:txBody>
          <a:bodyPr wrap="square">
            <a:spAutoFit/>
          </a:bodyPr>
          <a:lstStyle/>
          <a:p>
            <a:r>
              <a:rPr lang="de-DE" sz="1400" b="1" dirty="0" smtClean="0">
                <a:cs typeface="Arial" pitchFamily="34" charset="0"/>
              </a:rPr>
              <a:t>Die </a:t>
            </a:r>
            <a:r>
              <a:rPr lang="de-DE" sz="1600" b="1" dirty="0" smtClean="0">
                <a:solidFill>
                  <a:srgbClr val="C00000"/>
                </a:solidFill>
                <a:cs typeface="Arial" pitchFamily="34" charset="0"/>
              </a:rPr>
              <a:t>Entstehung der Mitbestimmung </a:t>
            </a:r>
            <a:r>
              <a:rPr lang="de-DE" sz="1400" b="1" dirty="0" smtClean="0">
                <a:cs typeface="Arial" pitchFamily="34" charset="0"/>
              </a:rPr>
              <a:t>war ein langer, </a:t>
            </a:r>
          </a:p>
          <a:p>
            <a:r>
              <a:rPr lang="de-DE" sz="1400" b="1" dirty="0" smtClean="0">
                <a:cs typeface="Arial" pitchFamily="34" charset="0"/>
              </a:rPr>
              <a:t>über ein Jahrhundert anhaltender Prozess, der bis heute nicht abgeschlossen ist</a:t>
            </a:r>
            <a:endParaRPr lang="de-DE" sz="1400" b="1" dirty="0"/>
          </a:p>
        </p:txBody>
      </p:sp>
      <p:sp>
        <p:nvSpPr>
          <p:cNvPr id="13" name="Rechteck 12"/>
          <p:cNvSpPr/>
          <p:nvPr/>
        </p:nvSpPr>
        <p:spPr>
          <a:xfrm>
            <a:off x="2000232" y="6000768"/>
            <a:ext cx="2357454" cy="215444"/>
          </a:xfrm>
          <a:prstGeom prst="rect">
            <a:avLst/>
          </a:prstGeom>
        </p:spPr>
        <p:txBody>
          <a:bodyPr wrap="square">
            <a:spAutoFit/>
          </a:bodyPr>
          <a:lstStyle/>
          <a:p>
            <a:r>
              <a:rPr lang="de-DE" sz="800" b="1" i="1" dirty="0" smtClean="0"/>
              <a:t>Streik   </a:t>
            </a:r>
            <a:r>
              <a:rPr lang="de-DE" sz="800" b="1" dirty="0" smtClean="0"/>
              <a:t>Gemälde von </a:t>
            </a:r>
            <a:r>
              <a:rPr lang="de-DE" sz="800" b="1" dirty="0" err="1" smtClean="0"/>
              <a:t>Mihály</a:t>
            </a:r>
            <a:r>
              <a:rPr lang="de-DE" sz="800" b="1" dirty="0" smtClean="0"/>
              <a:t> von </a:t>
            </a:r>
            <a:r>
              <a:rPr lang="de-DE" sz="800" b="1" dirty="0" err="1" smtClean="0"/>
              <a:t>Munkácsy</a:t>
            </a:r>
            <a:r>
              <a:rPr lang="de-DE" sz="800" b="1" dirty="0" smtClean="0"/>
              <a:t> , 1895</a:t>
            </a:r>
            <a:endParaRPr lang="de-DE" sz="800" b="1" dirty="0"/>
          </a:p>
        </p:txBody>
      </p:sp>
      <p:sp>
        <p:nvSpPr>
          <p:cNvPr id="14" name="Rechteck 13"/>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 name="Rechteck 15"/>
          <p:cNvSpPr/>
          <p:nvPr/>
        </p:nvSpPr>
        <p:spPr bwMode="auto">
          <a:xfrm>
            <a:off x="1571604" y="714356"/>
            <a:ext cx="7072362" cy="35718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17" name="Rechteck 1"/>
          <p:cNvSpPr>
            <a:spLocks noChangeArrowheads="1"/>
          </p:cNvSpPr>
          <p:nvPr/>
        </p:nvSpPr>
        <p:spPr bwMode="auto">
          <a:xfrm>
            <a:off x="3857620" y="714356"/>
            <a:ext cx="3714776" cy="307777"/>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defRPr/>
            </a:pPr>
            <a:r>
              <a:rPr lang="de-DE" sz="1400" b="1" dirty="0">
                <a:latin typeface="Times New Roman" pitchFamily="18" charset="0"/>
                <a:cs typeface="Times New Roman" pitchFamily="18" charset="0"/>
              </a:rPr>
              <a:t>…als es noch keine Arbeitnehmerrechte gab </a:t>
            </a:r>
          </a:p>
        </p:txBody>
      </p:sp>
      <p:pic>
        <p:nvPicPr>
          <p:cNvPr id="18" name="Picture 11" descr="E:\MAV Seminare\Aprather Seminare 2014\MAV Seminar_Kirche und Diakonie\th.jpg"/>
          <p:cNvPicPr>
            <a:picLocks noChangeAspect="1" noChangeArrowheads="1"/>
          </p:cNvPicPr>
          <p:nvPr/>
        </p:nvPicPr>
        <p:blipFill>
          <a:blip r:embed="rId3"/>
          <a:srcRect/>
          <a:stretch>
            <a:fillRect/>
          </a:stretch>
        </p:blipFill>
        <p:spPr bwMode="auto">
          <a:xfrm>
            <a:off x="7643834" y="428604"/>
            <a:ext cx="688521" cy="857249"/>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224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0.70"/>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p:cNvSpPr/>
          <p:nvPr/>
        </p:nvSpPr>
        <p:spPr>
          <a:xfrm>
            <a:off x="0" y="0"/>
            <a:ext cx="3214678" cy="6858004"/>
          </a:xfrm>
          <a:prstGeom prst="rect">
            <a:avLst/>
          </a:prstGeom>
          <a:gradFill flip="none" rotWithShape="1">
            <a:gsLst>
              <a:gs pos="11000">
                <a:srgbClr val="F0FCFE">
                  <a:alpha val="36863"/>
                </a:srgbClr>
              </a:gs>
              <a:gs pos="55000">
                <a:srgbClr val="B7D3CC">
                  <a:alpha val="80000"/>
                </a:srgbClr>
              </a:gs>
              <a:gs pos="82000">
                <a:srgbClr val="5D9699">
                  <a:alpha val="72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9458" name="Rectangle 2" descr="Pergament"/>
          <p:cNvSpPr>
            <a:spLocks noChangeArrowheads="1"/>
          </p:cNvSpPr>
          <p:nvPr/>
        </p:nvSpPr>
        <p:spPr bwMode="auto">
          <a:xfrm>
            <a:off x="2500298" y="3071810"/>
            <a:ext cx="5857916" cy="523875"/>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a:defRPr/>
            </a:pPr>
            <a:r>
              <a:rPr lang="de-DE" sz="1400" dirty="0" smtClean="0">
                <a:cs typeface="Arial" pitchFamily="34" charset="0"/>
              </a:rPr>
              <a:t>a)  </a:t>
            </a:r>
            <a:r>
              <a:rPr lang="de-DE" sz="1400" b="1" dirty="0" smtClean="0">
                <a:solidFill>
                  <a:srgbClr val="C00000"/>
                </a:solidFill>
                <a:cs typeface="Arial" pitchFamily="34" charset="0"/>
              </a:rPr>
              <a:t>Bestellung </a:t>
            </a:r>
            <a:r>
              <a:rPr lang="de-DE" sz="1400" b="1" dirty="0">
                <a:solidFill>
                  <a:srgbClr val="C00000"/>
                </a:solidFill>
                <a:cs typeface="Arial" pitchFamily="34" charset="0"/>
              </a:rPr>
              <a:t>und Abberufung </a:t>
            </a:r>
            <a:r>
              <a:rPr lang="de-DE" sz="1400" b="1" dirty="0" smtClean="0">
                <a:cs typeface="Arial" pitchFamily="34" charset="0"/>
              </a:rPr>
              <a:t>von </a:t>
            </a:r>
            <a:r>
              <a:rPr lang="de-DE" sz="1400" b="1" dirty="0">
                <a:cs typeface="Arial" pitchFamily="34" charset="0"/>
              </a:rPr>
              <a:t>Vertrauens- und Betriebsärzten </a:t>
            </a:r>
            <a:endParaRPr lang="de-DE" sz="1400" b="1" dirty="0" smtClean="0">
              <a:cs typeface="Arial" pitchFamily="34" charset="0"/>
            </a:endParaRPr>
          </a:p>
          <a:p>
            <a:pPr>
              <a:defRPr/>
            </a:pPr>
            <a:r>
              <a:rPr lang="de-DE" sz="1400" b="1" dirty="0" smtClean="0">
                <a:cs typeface="Arial" pitchFamily="34" charset="0"/>
              </a:rPr>
              <a:t>      sowie </a:t>
            </a:r>
            <a:r>
              <a:rPr lang="de-DE" sz="1400" b="1" dirty="0">
                <a:cs typeface="Arial" pitchFamily="34" charset="0"/>
              </a:rPr>
              <a:t>Fachkräften für </a:t>
            </a:r>
            <a:r>
              <a:rPr lang="de-DE" sz="1400" b="1" dirty="0">
                <a:solidFill>
                  <a:srgbClr val="C00000"/>
                </a:solidFill>
                <a:cs typeface="Arial" pitchFamily="34" charset="0"/>
              </a:rPr>
              <a:t>Arbeitssicherheit</a:t>
            </a:r>
            <a:endParaRPr lang="de-DE" sz="1400" dirty="0">
              <a:solidFill>
                <a:srgbClr val="C00000"/>
              </a:solidFill>
              <a:cs typeface="Arial" pitchFamily="34" charset="0"/>
            </a:endParaRPr>
          </a:p>
        </p:txBody>
      </p:sp>
      <p:sp>
        <p:nvSpPr>
          <p:cNvPr id="50" name="Rectangle 2" descr="Pergament"/>
          <p:cNvSpPr>
            <a:spLocks noChangeArrowheads="1"/>
          </p:cNvSpPr>
          <p:nvPr/>
        </p:nvSpPr>
        <p:spPr bwMode="auto">
          <a:xfrm>
            <a:off x="2500298" y="3714748"/>
            <a:ext cx="5857916" cy="307975"/>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a:defRPr/>
            </a:pPr>
            <a:r>
              <a:rPr lang="de-DE" sz="1400" dirty="0">
                <a:cs typeface="Arial" pitchFamily="34" charset="0"/>
              </a:rPr>
              <a:t>b)  </a:t>
            </a:r>
            <a:r>
              <a:rPr lang="de-DE" sz="1400" b="1" dirty="0">
                <a:cs typeface="Arial" pitchFamily="34" charset="0"/>
              </a:rPr>
              <a:t>Maßnahmen zur </a:t>
            </a:r>
            <a:r>
              <a:rPr lang="de-DE" sz="1400" b="1" dirty="0">
                <a:solidFill>
                  <a:srgbClr val="C00000"/>
                </a:solidFill>
                <a:cs typeface="Arial" pitchFamily="34" charset="0"/>
              </a:rPr>
              <a:t>Verhütung von Unfällen </a:t>
            </a:r>
            <a:r>
              <a:rPr lang="de-DE" sz="1400" b="1" dirty="0">
                <a:cs typeface="Arial" pitchFamily="34" charset="0"/>
              </a:rPr>
              <a:t>und gesundheitlichen Gefahren</a:t>
            </a:r>
            <a:endParaRPr lang="de-DE" sz="1400" dirty="0">
              <a:cs typeface="Arial" pitchFamily="34" charset="0"/>
            </a:endParaRPr>
          </a:p>
        </p:txBody>
      </p:sp>
      <p:sp>
        <p:nvSpPr>
          <p:cNvPr id="51" name="Rectangle 2" descr="Pergament"/>
          <p:cNvSpPr>
            <a:spLocks noChangeArrowheads="1"/>
          </p:cNvSpPr>
          <p:nvPr/>
        </p:nvSpPr>
        <p:spPr bwMode="auto">
          <a:xfrm>
            <a:off x="2500298" y="4143373"/>
            <a:ext cx="5857916" cy="523875"/>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a:defRPr/>
            </a:pPr>
            <a:r>
              <a:rPr lang="de-DE" sz="1400" dirty="0">
                <a:cs typeface="Arial" pitchFamily="34" charset="0"/>
              </a:rPr>
              <a:t>c)   </a:t>
            </a:r>
            <a:r>
              <a:rPr lang="de-DE" sz="1400" b="1" dirty="0">
                <a:cs typeface="Arial" pitchFamily="34" charset="0"/>
              </a:rPr>
              <a:t>Errichtung, Verwaltung und Auflösung von </a:t>
            </a:r>
            <a:r>
              <a:rPr lang="de-DE" sz="1400" b="1" dirty="0">
                <a:solidFill>
                  <a:srgbClr val="C00000"/>
                </a:solidFill>
                <a:cs typeface="Arial" pitchFamily="34" charset="0"/>
              </a:rPr>
              <a:t>Sozialeinrichtungen</a:t>
            </a:r>
            <a:r>
              <a:rPr lang="de-DE" sz="1400" b="1" dirty="0">
                <a:cs typeface="Arial" pitchFamily="34" charset="0"/>
              </a:rPr>
              <a:t> </a:t>
            </a:r>
            <a:r>
              <a:rPr lang="de-DE" sz="1400" dirty="0">
                <a:cs typeface="Arial" pitchFamily="34" charset="0"/>
              </a:rPr>
              <a:t>ohne </a:t>
            </a:r>
          </a:p>
          <a:p>
            <a:pPr>
              <a:defRPr/>
            </a:pPr>
            <a:r>
              <a:rPr lang="de-DE" sz="1400" dirty="0">
                <a:cs typeface="Arial" pitchFamily="34" charset="0"/>
              </a:rPr>
              <a:t>      Rücksicht auf ihre Rechtsform</a:t>
            </a:r>
          </a:p>
        </p:txBody>
      </p:sp>
      <p:sp>
        <p:nvSpPr>
          <p:cNvPr id="52" name="Rectangle 2" descr="Pergament"/>
          <p:cNvSpPr>
            <a:spLocks noChangeArrowheads="1"/>
          </p:cNvSpPr>
          <p:nvPr/>
        </p:nvSpPr>
        <p:spPr bwMode="auto">
          <a:xfrm>
            <a:off x="2500298" y="5000623"/>
            <a:ext cx="5857916" cy="862012"/>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a:defRPr/>
            </a:pPr>
            <a:r>
              <a:rPr lang="de-DE" sz="1400" dirty="0">
                <a:cs typeface="Arial" pitchFamily="34" charset="0"/>
              </a:rPr>
              <a:t>d)   </a:t>
            </a:r>
            <a:r>
              <a:rPr lang="de-DE" sz="1400" b="1" dirty="0">
                <a:cs typeface="Arial" pitchFamily="34" charset="0"/>
              </a:rPr>
              <a:t>Beginn und Ende der </a:t>
            </a:r>
            <a:r>
              <a:rPr lang="de-DE" sz="1400" b="1" dirty="0">
                <a:solidFill>
                  <a:srgbClr val="C00000"/>
                </a:solidFill>
                <a:cs typeface="Arial" pitchFamily="34" charset="0"/>
              </a:rPr>
              <a:t>täglichen Arbeitszeit </a:t>
            </a:r>
            <a:r>
              <a:rPr lang="de-DE" sz="1400" b="1" dirty="0">
                <a:cs typeface="Arial" pitchFamily="34" charset="0"/>
              </a:rPr>
              <a:t>und der Pausen sowie </a:t>
            </a:r>
          </a:p>
          <a:p>
            <a:pPr>
              <a:defRPr/>
            </a:pPr>
            <a:r>
              <a:rPr lang="de-DE" sz="1400" b="1" dirty="0">
                <a:solidFill>
                  <a:srgbClr val="C00000"/>
                </a:solidFill>
                <a:cs typeface="Arial" pitchFamily="34" charset="0"/>
              </a:rPr>
              <a:t>      Verteilung der Arbeitszeit </a:t>
            </a:r>
            <a:r>
              <a:rPr lang="de-DE" sz="1400" b="1" dirty="0">
                <a:cs typeface="Arial" pitchFamily="34" charset="0"/>
              </a:rPr>
              <a:t>auf die einzelnen Wochentage</a:t>
            </a:r>
            <a:r>
              <a:rPr lang="de-DE" sz="1400" b="1" dirty="0"/>
              <a:t> </a:t>
            </a:r>
          </a:p>
          <a:p>
            <a:pPr>
              <a:defRPr/>
            </a:pPr>
            <a:endParaRPr lang="de-DE" sz="800" b="1" dirty="0"/>
          </a:p>
          <a:p>
            <a:pPr>
              <a:defRPr/>
            </a:pPr>
            <a:r>
              <a:rPr lang="de-DE" sz="1400" b="1" dirty="0"/>
              <a:t>      Festlegung der Grundsätze für </a:t>
            </a:r>
            <a:r>
              <a:rPr lang="de-DE" sz="1400" b="1" dirty="0">
                <a:solidFill>
                  <a:srgbClr val="C00000"/>
                </a:solidFill>
              </a:rPr>
              <a:t>die Aufstellung von Dienstplänen</a:t>
            </a:r>
            <a:endParaRPr lang="de-DE" sz="1400" dirty="0">
              <a:cs typeface="Arial" pitchFamily="34" charset="0"/>
            </a:endParaRPr>
          </a:p>
        </p:txBody>
      </p:sp>
      <p:sp>
        <p:nvSpPr>
          <p:cNvPr id="127" name="Rectangle 2" descr="Pergament"/>
          <p:cNvSpPr>
            <a:spLocks noChangeArrowheads="1"/>
          </p:cNvSpPr>
          <p:nvPr/>
        </p:nvSpPr>
        <p:spPr bwMode="auto">
          <a:xfrm>
            <a:off x="2500298" y="6000748"/>
            <a:ext cx="5857916" cy="307975"/>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a:defRPr/>
            </a:pPr>
            <a:r>
              <a:rPr lang="de-DE" sz="1400" dirty="0">
                <a:cs typeface="Arial" pitchFamily="34" charset="0"/>
              </a:rPr>
              <a:t>e)   </a:t>
            </a:r>
            <a:r>
              <a:rPr lang="de-DE" sz="1400" b="1" dirty="0">
                <a:cs typeface="Arial" pitchFamily="34" charset="0"/>
              </a:rPr>
              <a:t>Aufstellung von </a:t>
            </a:r>
            <a:r>
              <a:rPr lang="de-DE" sz="1400" b="1" dirty="0">
                <a:solidFill>
                  <a:srgbClr val="C00000"/>
                </a:solidFill>
                <a:cs typeface="Arial" pitchFamily="34" charset="0"/>
              </a:rPr>
              <a:t>Grundsätzen für den Urlaubsplan</a:t>
            </a:r>
            <a:endParaRPr lang="de-DE" sz="1400" dirty="0">
              <a:cs typeface="Arial" pitchFamily="34" charset="0"/>
            </a:endParaRPr>
          </a:p>
        </p:txBody>
      </p:sp>
      <p:sp>
        <p:nvSpPr>
          <p:cNvPr id="40" name="Text Box 14"/>
          <p:cNvSpPr txBox="1">
            <a:spLocks noChangeArrowheads="1"/>
          </p:cNvSpPr>
          <p:nvPr/>
        </p:nvSpPr>
        <p:spPr bwMode="auto">
          <a:xfrm>
            <a:off x="7786689" y="6429361"/>
            <a:ext cx="1500188" cy="200025"/>
          </a:xfrm>
          <a:prstGeom prst="rect">
            <a:avLst/>
          </a:prstGeom>
          <a:noFill/>
          <a:ln w="9525">
            <a:noFill/>
            <a:miter lim="800000"/>
            <a:headEnd/>
            <a:tailEnd/>
          </a:ln>
        </p:spPr>
        <p:txBody>
          <a:bodyPr lIns="75749" tIns="37874" rIns="75749" bIns="37874">
            <a:spAutoFit/>
          </a:bodyPr>
          <a:lstStyle/>
          <a:p>
            <a:pPr defTabSz="757238" eaLnBrk="0" hangingPunct="0">
              <a:spcBef>
                <a:spcPct val="50000"/>
              </a:spcBef>
              <a:defRPr/>
            </a:pPr>
            <a:r>
              <a:rPr lang="de-DE" sz="800" dirty="0">
                <a:solidFill>
                  <a:schemeClr val="tx1">
                    <a:lumMod val="50000"/>
                    <a:lumOff val="50000"/>
                  </a:schemeClr>
                </a:solidFill>
              </a:rPr>
              <a:t>© Gisbert Fischer  26032014</a:t>
            </a:r>
          </a:p>
        </p:txBody>
      </p:sp>
      <p:sp>
        <p:nvSpPr>
          <p:cNvPr id="4116" name="Text Box 3"/>
          <p:cNvSpPr txBox="1">
            <a:spLocks noChangeArrowheads="1"/>
          </p:cNvSpPr>
          <p:nvPr/>
        </p:nvSpPr>
        <p:spPr bwMode="auto">
          <a:xfrm>
            <a:off x="1142976" y="2071678"/>
            <a:ext cx="1357313" cy="369888"/>
          </a:xfrm>
          <a:prstGeom prst="rect">
            <a:avLst/>
          </a:prstGeom>
          <a:noFill/>
          <a:ln w="9525">
            <a:noFill/>
            <a:miter lim="800000"/>
            <a:headEnd/>
            <a:tailEnd/>
          </a:ln>
          <a:effectLst/>
        </p:spPr>
        <p:txBody>
          <a:bodyPr>
            <a:spAutoFit/>
          </a:bodyPr>
          <a:lstStyle/>
          <a:p>
            <a:pPr algn="ctr">
              <a:spcBef>
                <a:spcPct val="50000"/>
              </a:spcBef>
            </a:pPr>
            <a:r>
              <a:rPr lang="de-DE" b="1" dirty="0">
                <a:solidFill>
                  <a:srgbClr val="C00000"/>
                </a:solidFill>
                <a:cs typeface="Arial" pitchFamily="34" charset="0"/>
              </a:rPr>
              <a:t>§ 40 MVG</a:t>
            </a:r>
          </a:p>
        </p:txBody>
      </p:sp>
      <p:grpSp>
        <p:nvGrpSpPr>
          <p:cNvPr id="49" name="Gruppieren 48"/>
          <p:cNvGrpSpPr/>
          <p:nvPr/>
        </p:nvGrpSpPr>
        <p:grpSpPr>
          <a:xfrm>
            <a:off x="642910" y="571480"/>
            <a:ext cx="6143668" cy="1071570"/>
            <a:chOff x="642910" y="571480"/>
            <a:chExt cx="6143668" cy="1071570"/>
          </a:xfrm>
        </p:grpSpPr>
        <p:sp>
          <p:nvSpPr>
            <p:cNvPr id="53" name="Rechteck 52"/>
            <p:cNvSpPr/>
            <p:nvPr/>
          </p:nvSpPr>
          <p:spPr bwMode="auto">
            <a:xfrm>
              <a:off x="642910" y="1000108"/>
              <a:ext cx="6143668"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54" name="Picture 4"/>
            <p:cNvPicPr>
              <a:picLocks noChangeAspect="1" noChangeArrowheads="1"/>
            </p:cNvPicPr>
            <p:nvPr/>
          </p:nvPicPr>
          <p:blipFill>
            <a:blip r:embed="rId3"/>
            <a:srcRect/>
            <a:stretch>
              <a:fillRect/>
            </a:stretch>
          </p:blipFill>
          <p:spPr bwMode="auto">
            <a:xfrm flipH="1">
              <a:off x="714348" y="571480"/>
              <a:ext cx="2917052" cy="1071570"/>
            </a:xfrm>
            <a:prstGeom prst="rect">
              <a:avLst/>
            </a:prstGeom>
            <a:noFill/>
            <a:ln w="9525">
              <a:noFill/>
              <a:miter lim="800000"/>
              <a:headEnd/>
              <a:tailEnd/>
            </a:ln>
            <a:effectLst/>
          </p:spPr>
        </p:pic>
        <p:sp>
          <p:nvSpPr>
            <p:cNvPr id="55" name="Rechteck 54"/>
            <p:cNvSpPr/>
            <p:nvPr/>
          </p:nvSpPr>
          <p:spPr>
            <a:xfrm>
              <a:off x="3714744" y="1000108"/>
              <a:ext cx="1857356" cy="276999"/>
            </a:xfrm>
            <a:prstGeom prst="rect">
              <a:avLst/>
            </a:prstGeom>
          </p:spPr>
          <p:txBody>
            <a:bodyPr wrap="square">
              <a:spAutoFit/>
            </a:bodyPr>
            <a:lstStyle/>
            <a:p>
              <a:pPr algn="r"/>
              <a:r>
                <a:rPr lang="de-DE" sz="1200" b="1" dirty="0" smtClean="0"/>
                <a:t>MVG EKD  VIII. Abschnitt</a:t>
              </a:r>
              <a:endParaRPr lang="de-DE" sz="1200" b="1" dirty="0"/>
            </a:p>
          </p:txBody>
        </p:sp>
        <p:sp>
          <p:nvSpPr>
            <p:cNvPr id="56" name="Rechteck 55"/>
            <p:cNvSpPr/>
            <p:nvPr/>
          </p:nvSpPr>
          <p:spPr>
            <a:xfrm>
              <a:off x="2928926" y="1285860"/>
              <a:ext cx="3571868" cy="276999"/>
            </a:xfrm>
            <a:prstGeom prst="rect">
              <a:avLst/>
            </a:prstGeom>
          </p:spPr>
          <p:txBody>
            <a:bodyPr wrap="square">
              <a:spAutoFit/>
            </a:bodyPr>
            <a:lstStyle/>
            <a:p>
              <a:pPr algn="r"/>
              <a:r>
                <a:rPr lang="de-DE" sz="1200" b="1" dirty="0" smtClean="0"/>
                <a:t>Aufgaben und Befugnisse der Mitarbeitervertretung</a:t>
              </a:r>
              <a:endParaRPr lang="de-DE" sz="1200" b="1" dirty="0"/>
            </a:p>
          </p:txBody>
        </p:sp>
      </p:grpSp>
      <p:sp>
        <p:nvSpPr>
          <p:cNvPr id="57" name="Rechteck 56"/>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9" name="Rechteck 14"/>
          <p:cNvSpPr>
            <a:spLocks noChangeArrowheads="1"/>
          </p:cNvSpPr>
          <p:nvPr/>
        </p:nvSpPr>
        <p:spPr bwMode="auto">
          <a:xfrm>
            <a:off x="2143108" y="2643182"/>
            <a:ext cx="5143521" cy="338554"/>
          </a:xfrm>
          <a:prstGeom prst="rect">
            <a:avLst/>
          </a:prstGeom>
          <a:noFill/>
          <a:ln w="9525">
            <a:noFill/>
            <a:miter lim="800000"/>
            <a:headEnd/>
            <a:tailEnd/>
          </a:ln>
        </p:spPr>
        <p:txBody>
          <a:bodyPr wrap="square">
            <a:spAutoFit/>
          </a:bodyPr>
          <a:lstStyle/>
          <a:p>
            <a:pPr marL="457200" indent="-457200"/>
            <a:r>
              <a:rPr lang="de-DE" sz="1400" b="1" i="1" dirty="0">
                <a:cs typeface="Arial" pitchFamily="34" charset="0"/>
              </a:rPr>
              <a:t>Die MAV hat in den folgenden Fällen ein </a:t>
            </a:r>
            <a:r>
              <a:rPr lang="de-DE" sz="1600" b="1" i="1" dirty="0">
                <a:solidFill>
                  <a:srgbClr val="C00000"/>
                </a:solidFill>
                <a:cs typeface="Arial" pitchFamily="34" charset="0"/>
              </a:rPr>
              <a:t>Mitbestimmungsrecht</a:t>
            </a:r>
          </a:p>
        </p:txBody>
      </p:sp>
      <p:sp>
        <p:nvSpPr>
          <p:cNvPr id="20" name="Rechteck 19"/>
          <p:cNvSpPr/>
          <p:nvPr/>
        </p:nvSpPr>
        <p:spPr bwMode="auto">
          <a:xfrm>
            <a:off x="2500298" y="2143116"/>
            <a:ext cx="5857916" cy="262957"/>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8212" name="Rechteck 19"/>
          <p:cNvSpPr>
            <a:spLocks noChangeArrowheads="1"/>
          </p:cNvSpPr>
          <p:nvPr/>
        </p:nvSpPr>
        <p:spPr bwMode="auto">
          <a:xfrm>
            <a:off x="2643174" y="1857364"/>
            <a:ext cx="4572000" cy="584775"/>
          </a:xfrm>
          <a:prstGeom prst="rect">
            <a:avLst/>
          </a:prstGeom>
          <a:noFill/>
          <a:ln w="9525">
            <a:noFill/>
            <a:miter lim="800000"/>
            <a:headEnd/>
            <a:tailEnd/>
          </a:ln>
          <a:effectLst/>
        </p:spPr>
        <p:txBody>
          <a:bodyPr>
            <a:spAutoFit/>
          </a:bodyPr>
          <a:lstStyle/>
          <a:p>
            <a:pPr>
              <a:defRPr/>
            </a:pPr>
            <a:r>
              <a:rPr lang="de-DE" sz="1400" b="1" dirty="0" smtClean="0">
                <a:cs typeface="Arial" pitchFamily="34" charset="0"/>
              </a:rPr>
              <a:t>                 Fälle </a:t>
            </a:r>
            <a:r>
              <a:rPr lang="de-DE" sz="1400" b="1" dirty="0">
                <a:cs typeface="Arial" pitchFamily="34" charset="0"/>
              </a:rPr>
              <a:t>der Mitbestimmung </a:t>
            </a:r>
          </a:p>
          <a:p>
            <a:pPr>
              <a:defRPr/>
            </a:pPr>
            <a:r>
              <a:rPr lang="de-DE" sz="1400" b="1" dirty="0">
                <a:cs typeface="Arial" pitchFamily="34" charset="0"/>
              </a:rPr>
              <a:t>in </a:t>
            </a:r>
            <a:r>
              <a:rPr lang="de-DE" b="1" dirty="0">
                <a:solidFill>
                  <a:srgbClr val="C00000"/>
                </a:solidFill>
                <a:cs typeface="Arial" pitchFamily="34" charset="0"/>
              </a:rPr>
              <a:t>organisatorischen</a:t>
            </a:r>
            <a:r>
              <a:rPr lang="de-DE" b="1" dirty="0">
                <a:cs typeface="Arial" pitchFamily="34" charset="0"/>
              </a:rPr>
              <a:t> </a:t>
            </a:r>
            <a:r>
              <a:rPr lang="de-DE" sz="1400" b="1" dirty="0">
                <a:cs typeface="Arial" pitchFamily="34" charset="0"/>
              </a:rPr>
              <a:t>und </a:t>
            </a:r>
            <a:r>
              <a:rPr lang="de-DE" b="1" dirty="0">
                <a:solidFill>
                  <a:srgbClr val="9900FF"/>
                </a:solidFill>
                <a:cs typeface="Arial" pitchFamily="34" charset="0"/>
              </a:rPr>
              <a:t>sozialen </a:t>
            </a:r>
            <a:r>
              <a:rPr lang="de-DE" sz="1400" b="1" dirty="0">
                <a:cs typeface="Arial" pitchFamily="34" charset="0"/>
              </a:rPr>
              <a:t>Angelegenheiten</a:t>
            </a:r>
          </a:p>
        </p:txBody>
      </p:sp>
      <p:sp>
        <p:nvSpPr>
          <p:cNvPr id="22" name="AutoShape 22"/>
          <p:cNvSpPr>
            <a:spLocks noChangeArrowheads="1"/>
          </p:cNvSpPr>
          <p:nvPr/>
        </p:nvSpPr>
        <p:spPr bwMode="auto">
          <a:xfrm rot="10800000" flipH="1">
            <a:off x="2143108" y="5143512"/>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3" name="AutoShape 22"/>
          <p:cNvSpPr>
            <a:spLocks noChangeArrowheads="1"/>
          </p:cNvSpPr>
          <p:nvPr/>
        </p:nvSpPr>
        <p:spPr bwMode="auto">
          <a:xfrm rot="10800000" flipH="1">
            <a:off x="2143108" y="428625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4" name="AutoShape 22"/>
          <p:cNvSpPr>
            <a:spLocks noChangeArrowheads="1"/>
          </p:cNvSpPr>
          <p:nvPr/>
        </p:nvSpPr>
        <p:spPr bwMode="auto">
          <a:xfrm rot="10800000" flipH="1">
            <a:off x="2143108" y="607220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5" name="AutoShape 22"/>
          <p:cNvSpPr>
            <a:spLocks noChangeArrowheads="1"/>
          </p:cNvSpPr>
          <p:nvPr/>
        </p:nvSpPr>
        <p:spPr bwMode="auto">
          <a:xfrm rot="10800000" flipH="1">
            <a:off x="1785918" y="5572140"/>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6" name="AutoShape 22"/>
          <p:cNvSpPr>
            <a:spLocks noChangeArrowheads="1"/>
          </p:cNvSpPr>
          <p:nvPr/>
        </p:nvSpPr>
        <p:spPr bwMode="auto">
          <a:xfrm rot="10800000" flipH="1">
            <a:off x="2143108" y="3786190"/>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7" name="AutoShape 22"/>
          <p:cNvSpPr>
            <a:spLocks noChangeArrowheads="1"/>
          </p:cNvSpPr>
          <p:nvPr/>
        </p:nvSpPr>
        <p:spPr bwMode="auto">
          <a:xfrm rot="10800000" flipH="1">
            <a:off x="2143108" y="5572140"/>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8" name="AutoShape 22"/>
          <p:cNvSpPr>
            <a:spLocks noChangeArrowheads="1"/>
          </p:cNvSpPr>
          <p:nvPr/>
        </p:nvSpPr>
        <p:spPr bwMode="auto">
          <a:xfrm rot="10800000" flipH="1">
            <a:off x="2143108" y="321468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2" name="Rechteck 31"/>
          <p:cNvSpPr/>
          <p:nvPr/>
        </p:nvSpPr>
        <p:spPr>
          <a:xfrm>
            <a:off x="714348" y="3429000"/>
            <a:ext cx="1309974" cy="276999"/>
          </a:xfrm>
          <a:prstGeom prst="rect">
            <a:avLst/>
          </a:prstGeom>
        </p:spPr>
        <p:txBody>
          <a:bodyPr wrap="none">
            <a:spAutoFit/>
          </a:bodyPr>
          <a:lstStyle/>
          <a:p>
            <a:r>
              <a:rPr lang="de-DE" sz="1200" b="1" dirty="0" smtClean="0">
                <a:solidFill>
                  <a:srgbClr val="C00000"/>
                </a:solidFill>
              </a:rPr>
              <a:t>Arbeitssicherheit </a:t>
            </a:r>
            <a:endParaRPr lang="de-DE" sz="1200" b="1" dirty="0">
              <a:solidFill>
                <a:srgbClr val="C00000"/>
              </a:solidFill>
            </a:endParaRPr>
          </a:p>
        </p:txBody>
      </p:sp>
      <p:sp>
        <p:nvSpPr>
          <p:cNvPr id="33" name="Rechteck 32"/>
          <p:cNvSpPr/>
          <p:nvPr/>
        </p:nvSpPr>
        <p:spPr>
          <a:xfrm>
            <a:off x="500034" y="3571876"/>
            <a:ext cx="1388522" cy="276999"/>
          </a:xfrm>
          <a:prstGeom prst="rect">
            <a:avLst/>
          </a:prstGeom>
        </p:spPr>
        <p:txBody>
          <a:bodyPr wrap="none">
            <a:spAutoFit/>
          </a:bodyPr>
          <a:lstStyle/>
          <a:p>
            <a:r>
              <a:rPr lang="de-DE" sz="1200" b="1" dirty="0" smtClean="0">
                <a:solidFill>
                  <a:srgbClr val="C00000"/>
                </a:solidFill>
              </a:rPr>
              <a:t>Gesundheitsschutz</a:t>
            </a:r>
            <a:endParaRPr lang="de-DE" sz="1200" b="1" dirty="0">
              <a:solidFill>
                <a:srgbClr val="C00000"/>
              </a:solidFill>
            </a:endParaRPr>
          </a:p>
        </p:txBody>
      </p:sp>
      <p:sp>
        <p:nvSpPr>
          <p:cNvPr id="36" name="Rechteck 35"/>
          <p:cNvSpPr/>
          <p:nvPr/>
        </p:nvSpPr>
        <p:spPr>
          <a:xfrm>
            <a:off x="500034" y="5286388"/>
            <a:ext cx="1363643" cy="461665"/>
          </a:xfrm>
          <a:prstGeom prst="rect">
            <a:avLst/>
          </a:prstGeom>
        </p:spPr>
        <p:txBody>
          <a:bodyPr wrap="none">
            <a:spAutoFit/>
          </a:bodyPr>
          <a:lstStyle/>
          <a:p>
            <a:r>
              <a:rPr lang="de-DE" sz="1200" b="1" dirty="0" smtClean="0">
                <a:solidFill>
                  <a:srgbClr val="C00000"/>
                </a:solidFill>
              </a:rPr>
              <a:t>              Arbeitszeit</a:t>
            </a:r>
          </a:p>
          <a:p>
            <a:r>
              <a:rPr lang="de-DE" sz="1200" b="1" dirty="0" smtClean="0">
                <a:solidFill>
                  <a:srgbClr val="C00000"/>
                </a:solidFill>
              </a:rPr>
              <a:t>und Dienstpläne</a:t>
            </a:r>
            <a:endParaRPr lang="de-DE" sz="1200" b="1" dirty="0">
              <a:solidFill>
                <a:srgbClr val="C00000"/>
              </a:solidFill>
            </a:endParaRPr>
          </a:p>
        </p:txBody>
      </p:sp>
      <p:sp>
        <p:nvSpPr>
          <p:cNvPr id="37" name="Rechteck 36"/>
          <p:cNvSpPr/>
          <p:nvPr/>
        </p:nvSpPr>
        <p:spPr>
          <a:xfrm>
            <a:off x="1428728" y="6072206"/>
            <a:ext cx="620683" cy="276999"/>
          </a:xfrm>
          <a:prstGeom prst="rect">
            <a:avLst/>
          </a:prstGeom>
        </p:spPr>
        <p:txBody>
          <a:bodyPr wrap="none">
            <a:spAutoFit/>
          </a:bodyPr>
          <a:lstStyle/>
          <a:p>
            <a:r>
              <a:rPr lang="de-DE" sz="1200" b="1" dirty="0" smtClean="0">
                <a:solidFill>
                  <a:srgbClr val="C00000"/>
                </a:solidFill>
              </a:rPr>
              <a:t>Urlaub</a:t>
            </a:r>
            <a:endParaRPr lang="de-DE" sz="1200" b="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212"/>
                                        </p:tgtEl>
                                        <p:attrNameLst>
                                          <p:attrName>style.visibility</p:attrName>
                                        </p:attrNameLst>
                                      </p:cBhvr>
                                      <p:to>
                                        <p:strVal val="visible"/>
                                      </p:to>
                                    </p:set>
                                    <p:anim calcmode="lin" valueType="num">
                                      <p:cBhvr>
                                        <p:cTn id="7" dur="1000" fill="hold"/>
                                        <p:tgtEl>
                                          <p:spTgt spid="8212"/>
                                        </p:tgtEl>
                                        <p:attrNameLst>
                                          <p:attrName>ppt_w</p:attrName>
                                        </p:attrNameLst>
                                      </p:cBhvr>
                                      <p:tavLst>
                                        <p:tav tm="0">
                                          <p:val>
                                            <p:strVal val="#ppt_w*0.70"/>
                                          </p:val>
                                        </p:tav>
                                        <p:tav tm="100000">
                                          <p:val>
                                            <p:strVal val="#ppt_w"/>
                                          </p:val>
                                        </p:tav>
                                      </p:tavLst>
                                    </p:anim>
                                    <p:anim calcmode="lin" valueType="num">
                                      <p:cBhvr>
                                        <p:cTn id="8" dur="1000" fill="hold"/>
                                        <p:tgtEl>
                                          <p:spTgt spid="8212"/>
                                        </p:tgtEl>
                                        <p:attrNameLst>
                                          <p:attrName>ppt_h</p:attrName>
                                        </p:attrNameLst>
                                      </p:cBhvr>
                                      <p:tavLst>
                                        <p:tav tm="0">
                                          <p:val>
                                            <p:strVal val="#ppt_h"/>
                                          </p:val>
                                        </p:tav>
                                        <p:tav tm="100000">
                                          <p:val>
                                            <p:strVal val="#ppt_h"/>
                                          </p:val>
                                        </p:tav>
                                      </p:tavLst>
                                    </p:anim>
                                    <p:animEffect transition="in" filter="fade">
                                      <p:cBhvr>
                                        <p:cTn id="9" dur="1000"/>
                                        <p:tgtEl>
                                          <p:spTgt spid="8212"/>
                                        </p:tgtEl>
                                      </p:cBhvr>
                                    </p:animEffect>
                                  </p:childTnLst>
                                </p:cTn>
                              </p:par>
                            </p:childTnLst>
                          </p:cTn>
                        </p:par>
                        <p:par>
                          <p:cTn id="10" fill="hold" nodeType="withGroup">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3" presetClass="entr" presetSubtype="10" fill="hold" grpId="0" nodeType="afterEffect">
                                  <p:stCondLst>
                                    <p:cond delay="0"/>
                                  </p:stCondLst>
                                  <p:childTnLst>
                                    <p:set>
                                      <p:cBhvr>
                                        <p:cTn id="17" dur="1" fill="hold">
                                          <p:stCondLst>
                                            <p:cond delay="0"/>
                                          </p:stCondLst>
                                        </p:cTn>
                                        <p:tgtEl>
                                          <p:spTgt spid="19458"/>
                                        </p:tgtEl>
                                        <p:attrNameLst>
                                          <p:attrName>style.visibility</p:attrName>
                                        </p:attrNameLst>
                                      </p:cBhvr>
                                      <p:to>
                                        <p:strVal val="visible"/>
                                      </p:to>
                                    </p:set>
                                    <p:animEffect transition="in" filter="blinds(horizontal)">
                                      <p:cBhvr>
                                        <p:cTn id="18" dur="500"/>
                                        <p:tgtEl>
                                          <p:spTgt spid="19458"/>
                                        </p:tgtEl>
                                      </p:cBhvr>
                                    </p:animEffect>
                                  </p:childTnLst>
                                </p:cTn>
                              </p:par>
                            </p:childTnLst>
                          </p:cTn>
                        </p:par>
                        <p:par>
                          <p:cTn id="19" fill="hold">
                            <p:stCondLst>
                              <p:cond delay="2000"/>
                            </p:stCondLst>
                            <p:childTnLst>
                              <p:par>
                                <p:cTn id="20" presetID="3" presetClass="entr" presetSubtype="10"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linds(horizontal)">
                                      <p:cBhvr>
                                        <p:cTn id="22" dur="500"/>
                                        <p:tgtEl>
                                          <p:spTgt spid="50"/>
                                        </p:tgtEl>
                                      </p:cBhvr>
                                    </p:animEffect>
                                  </p:childTnLst>
                                </p:cTn>
                              </p:par>
                            </p:childTnLst>
                          </p:cTn>
                        </p:par>
                        <p:par>
                          <p:cTn id="23" fill="hold">
                            <p:stCondLst>
                              <p:cond delay="2500"/>
                            </p:stCondLst>
                            <p:childTnLst>
                              <p:par>
                                <p:cTn id="24" presetID="3" presetClass="entr" presetSubtype="1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blinds(horizontal)">
                                      <p:cBhvr>
                                        <p:cTn id="26" dur="500"/>
                                        <p:tgtEl>
                                          <p:spTgt spid="51"/>
                                        </p:tgtEl>
                                      </p:cBhvr>
                                    </p:animEffect>
                                  </p:childTnLst>
                                </p:cTn>
                              </p:par>
                            </p:childTnLst>
                          </p:cTn>
                        </p:par>
                        <p:par>
                          <p:cTn id="27" fill="hold">
                            <p:stCondLst>
                              <p:cond delay="3000"/>
                            </p:stCondLst>
                            <p:childTnLst>
                              <p:par>
                                <p:cTn id="28" presetID="3" presetClass="entr" presetSubtype="10" fill="hold" grpId="0"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blinds(horizontal)">
                                      <p:cBhvr>
                                        <p:cTn id="30" dur="500"/>
                                        <p:tgtEl>
                                          <p:spTgt spid="52"/>
                                        </p:tgtEl>
                                      </p:cBhvr>
                                    </p:animEffect>
                                  </p:childTnLst>
                                </p:cTn>
                              </p:par>
                            </p:childTnLst>
                          </p:cTn>
                        </p:par>
                        <p:par>
                          <p:cTn id="31" fill="hold">
                            <p:stCondLst>
                              <p:cond delay="3500"/>
                            </p:stCondLst>
                            <p:childTnLst>
                              <p:par>
                                <p:cTn id="32" presetID="3" presetClass="entr" presetSubtype="10" fill="hold" grpId="0" nodeType="afterEffect">
                                  <p:stCondLst>
                                    <p:cond delay="0"/>
                                  </p:stCondLst>
                                  <p:childTnLst>
                                    <p:set>
                                      <p:cBhvr>
                                        <p:cTn id="33" dur="1" fill="hold">
                                          <p:stCondLst>
                                            <p:cond delay="0"/>
                                          </p:stCondLst>
                                        </p:cTn>
                                        <p:tgtEl>
                                          <p:spTgt spid="127"/>
                                        </p:tgtEl>
                                        <p:attrNameLst>
                                          <p:attrName>style.visibility</p:attrName>
                                        </p:attrNameLst>
                                      </p:cBhvr>
                                      <p:to>
                                        <p:strVal val="visible"/>
                                      </p:to>
                                    </p:set>
                                    <p:animEffect transition="in" filter="blinds(horizontal)">
                                      <p:cBhvr>
                                        <p:cTn id="34" dur="500"/>
                                        <p:tgtEl>
                                          <p:spTgt spid="127"/>
                                        </p:tgtEl>
                                      </p:cBhvr>
                                    </p:animEffect>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8"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0-#ppt_w/2"/>
                                          </p:val>
                                        </p:tav>
                                        <p:tav tm="100000">
                                          <p:val>
                                            <p:strVal val="#ppt_x"/>
                                          </p:val>
                                        </p:tav>
                                      </p:tavLst>
                                    </p:anim>
                                    <p:anim calcmode="lin" valueType="num">
                                      <p:cBhvr additive="base">
                                        <p:cTn id="44" dur="500" fill="hold"/>
                                        <p:tgtEl>
                                          <p:spTgt spid="23"/>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0-#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8"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0-#ppt_w/2"/>
                                          </p:val>
                                        </p:tav>
                                        <p:tav tm="100000">
                                          <p:val>
                                            <p:strVal val="#ppt_x"/>
                                          </p:val>
                                        </p:tav>
                                      </p:tavLst>
                                    </p:anim>
                                    <p:anim calcmode="lin" valueType="num">
                                      <p:cBhvr additive="base">
                                        <p:cTn id="54" dur="500" fill="hold"/>
                                        <p:tgtEl>
                                          <p:spTgt spid="25"/>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2" presetClass="entr" presetSubtype="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fill="hold"/>
                                        <p:tgtEl>
                                          <p:spTgt spid="26"/>
                                        </p:tgtEl>
                                        <p:attrNameLst>
                                          <p:attrName>ppt_x</p:attrName>
                                        </p:attrNameLst>
                                      </p:cBhvr>
                                      <p:tavLst>
                                        <p:tav tm="0">
                                          <p:val>
                                            <p:strVal val="0-#ppt_w/2"/>
                                          </p:val>
                                        </p:tav>
                                        <p:tav tm="100000">
                                          <p:val>
                                            <p:strVal val="#ppt_x"/>
                                          </p:val>
                                        </p:tav>
                                      </p:tavLst>
                                    </p:anim>
                                    <p:anim calcmode="lin" valueType="num">
                                      <p:cBhvr additive="base">
                                        <p:cTn id="59" dur="500" fill="hold"/>
                                        <p:tgtEl>
                                          <p:spTgt spid="26"/>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8"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0-#ppt_w/2"/>
                                          </p:val>
                                        </p:tav>
                                        <p:tav tm="100000">
                                          <p:val>
                                            <p:strVal val="#ppt_x"/>
                                          </p:val>
                                        </p:tav>
                                      </p:tavLst>
                                    </p:anim>
                                    <p:anim calcmode="lin" valueType="num">
                                      <p:cBhvr additive="base">
                                        <p:cTn id="64" dur="500" fill="hold"/>
                                        <p:tgtEl>
                                          <p:spTgt spid="2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7500"/>
                            </p:stCondLst>
                            <p:childTnLst>
                              <p:par>
                                <p:cTn id="71" presetID="3" presetClass="entr" presetSubtype="1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blinds(horizontal)">
                                      <p:cBhvr>
                                        <p:cTn id="73" dur="500"/>
                                        <p:tgtEl>
                                          <p:spTgt spid="32"/>
                                        </p:tgtEl>
                                      </p:cBhvr>
                                    </p:animEffect>
                                  </p:childTnLst>
                                </p:cTn>
                              </p:par>
                            </p:childTnLst>
                          </p:cTn>
                        </p:par>
                        <p:par>
                          <p:cTn id="74" fill="hold">
                            <p:stCondLst>
                              <p:cond delay="8000"/>
                            </p:stCondLst>
                            <p:childTnLst>
                              <p:par>
                                <p:cTn id="75" presetID="3" presetClass="entr" presetSubtype="1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blinds(horizontal)">
                                      <p:cBhvr>
                                        <p:cTn id="77" dur="500"/>
                                        <p:tgtEl>
                                          <p:spTgt spid="33"/>
                                        </p:tgtEl>
                                      </p:cBhvr>
                                    </p:animEffect>
                                  </p:childTnLst>
                                </p:cTn>
                              </p:par>
                            </p:childTnLst>
                          </p:cTn>
                        </p:par>
                        <p:par>
                          <p:cTn id="78" fill="hold">
                            <p:stCondLst>
                              <p:cond delay="8500"/>
                            </p:stCondLst>
                            <p:childTnLst>
                              <p:par>
                                <p:cTn id="79" presetID="3" presetClass="entr" presetSubtype="1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blinds(horizontal)">
                                      <p:cBhvr>
                                        <p:cTn id="81" dur="500"/>
                                        <p:tgtEl>
                                          <p:spTgt spid="36"/>
                                        </p:tgtEl>
                                      </p:cBhvr>
                                    </p:animEffect>
                                  </p:childTnLst>
                                </p:cTn>
                              </p:par>
                            </p:childTnLst>
                          </p:cTn>
                        </p:par>
                        <p:par>
                          <p:cTn id="82" fill="hold">
                            <p:stCondLst>
                              <p:cond delay="9000"/>
                            </p:stCondLst>
                            <p:childTnLst>
                              <p:par>
                                <p:cTn id="83" presetID="3" presetClass="entr" presetSubtype="1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blinds(horizontal)">
                                      <p:cBhvr>
                                        <p:cTn id="8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50" grpId="0" animBg="1"/>
      <p:bldP spid="51" grpId="0" animBg="1"/>
      <p:bldP spid="52" grpId="0" animBg="1"/>
      <p:bldP spid="127" grpId="0" animBg="1"/>
      <p:bldP spid="19" grpId="0"/>
      <p:bldP spid="8212" grpId="0"/>
      <p:bldP spid="22" grpId="0" animBg="1"/>
      <p:bldP spid="23" grpId="0" animBg="1"/>
      <p:bldP spid="24" grpId="0" animBg="1"/>
      <p:bldP spid="25" grpId="0" animBg="1"/>
      <p:bldP spid="26" grpId="0" animBg="1"/>
      <p:bldP spid="27" grpId="0" animBg="1"/>
      <p:bldP spid="28" grpId="0" animBg="1"/>
      <p:bldP spid="32" grpId="0"/>
      <p:bldP spid="33"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a:xfrm>
            <a:off x="0" y="0"/>
            <a:ext cx="3214678" cy="6858004"/>
          </a:xfrm>
          <a:prstGeom prst="rect">
            <a:avLst/>
          </a:prstGeom>
          <a:gradFill flip="none" rotWithShape="1">
            <a:gsLst>
              <a:gs pos="11000">
                <a:srgbClr val="F0FCFE">
                  <a:alpha val="36863"/>
                </a:srgbClr>
              </a:gs>
              <a:gs pos="55000">
                <a:srgbClr val="B7D3CC">
                  <a:alpha val="80000"/>
                </a:srgbClr>
              </a:gs>
              <a:gs pos="82000">
                <a:srgbClr val="5D9699">
                  <a:alpha val="72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4" name="Text Box 11" descr="Formular"/>
          <p:cNvSpPr txBox="1">
            <a:spLocks noChangeArrowheads="1"/>
          </p:cNvSpPr>
          <p:nvPr/>
        </p:nvSpPr>
        <p:spPr bwMode="auto">
          <a:xfrm>
            <a:off x="2500298" y="3500438"/>
            <a:ext cx="6286529" cy="769441"/>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defRPr/>
            </a:pPr>
            <a:r>
              <a:rPr lang="de-DE" sz="1400" dirty="0" smtClean="0">
                <a:cs typeface="Arial" pitchFamily="34" charset="0"/>
              </a:rPr>
              <a:t>f)  </a:t>
            </a:r>
            <a:r>
              <a:rPr lang="de-DE" sz="1400" b="1" dirty="0" smtClean="0">
                <a:cs typeface="Arial" pitchFamily="34" charset="0"/>
              </a:rPr>
              <a:t>Aufstellung </a:t>
            </a:r>
            <a:r>
              <a:rPr lang="de-DE" sz="1400" b="1" dirty="0">
                <a:cs typeface="Arial" pitchFamily="34" charset="0"/>
              </a:rPr>
              <a:t>von </a:t>
            </a:r>
            <a:r>
              <a:rPr lang="de-DE" sz="1600" b="1" dirty="0">
                <a:solidFill>
                  <a:srgbClr val="C00000"/>
                </a:solidFill>
                <a:cs typeface="Arial" pitchFamily="34" charset="0"/>
              </a:rPr>
              <a:t>Sozialplänen</a:t>
            </a:r>
            <a:r>
              <a:rPr lang="de-DE" sz="1400" b="1" dirty="0">
                <a:cs typeface="Arial" pitchFamily="34" charset="0"/>
              </a:rPr>
              <a:t> insbesondere bei  </a:t>
            </a:r>
            <a:endParaRPr lang="de-DE" sz="1400" b="1" dirty="0" smtClean="0">
              <a:cs typeface="Arial" pitchFamily="34" charset="0"/>
            </a:endParaRPr>
          </a:p>
          <a:p>
            <a:pPr>
              <a:defRPr/>
            </a:pPr>
            <a:r>
              <a:rPr lang="de-DE" sz="1400" b="1" dirty="0" smtClean="0">
                <a:solidFill>
                  <a:srgbClr val="C00000"/>
                </a:solidFill>
                <a:cs typeface="Arial" pitchFamily="34" charset="0"/>
              </a:rPr>
              <a:t>     Auflösung</a:t>
            </a:r>
            <a:r>
              <a:rPr lang="de-DE" sz="1400" b="1" dirty="0">
                <a:solidFill>
                  <a:srgbClr val="C00000"/>
                </a:solidFill>
                <a:cs typeface="Arial" pitchFamily="34" charset="0"/>
              </a:rPr>
              <a:t>, Einschränkung, </a:t>
            </a:r>
            <a:r>
              <a:rPr lang="de-DE" sz="1400" b="1" dirty="0" smtClean="0">
                <a:solidFill>
                  <a:srgbClr val="C00000"/>
                </a:solidFill>
                <a:cs typeface="Arial" pitchFamily="34" charset="0"/>
              </a:rPr>
              <a:t>Verlegung </a:t>
            </a:r>
            <a:r>
              <a:rPr lang="de-DE" sz="1400" b="1" dirty="0">
                <a:solidFill>
                  <a:srgbClr val="C00000"/>
                </a:solidFill>
                <a:cs typeface="Arial" pitchFamily="34" charset="0"/>
              </a:rPr>
              <a:t>und Zusammenlegung </a:t>
            </a:r>
            <a:r>
              <a:rPr lang="de-DE" sz="1400" b="1" dirty="0">
                <a:cs typeface="Arial" pitchFamily="34" charset="0"/>
              </a:rPr>
              <a:t>von </a:t>
            </a:r>
            <a:r>
              <a:rPr lang="de-DE" sz="1400" b="1" dirty="0" smtClean="0">
                <a:solidFill>
                  <a:srgbClr val="C00000"/>
                </a:solidFill>
                <a:cs typeface="Arial" pitchFamily="34" charset="0"/>
              </a:rPr>
              <a:t>Dienststellen</a:t>
            </a:r>
          </a:p>
          <a:p>
            <a:pPr>
              <a:defRPr/>
            </a:pPr>
            <a:r>
              <a:rPr lang="de-DE" sz="1400" b="1" dirty="0" smtClean="0">
                <a:solidFill>
                  <a:srgbClr val="C00000"/>
                </a:solidFill>
                <a:cs typeface="Arial" pitchFamily="34" charset="0"/>
              </a:rPr>
              <a:t>    </a:t>
            </a:r>
            <a:r>
              <a:rPr lang="de-DE" sz="1400" b="1" dirty="0" smtClean="0">
                <a:cs typeface="Arial" pitchFamily="34" charset="0"/>
              </a:rPr>
              <a:t> </a:t>
            </a:r>
            <a:r>
              <a:rPr lang="de-DE" sz="1400" b="1" dirty="0">
                <a:cs typeface="Arial" pitchFamily="34" charset="0"/>
              </a:rPr>
              <a:t>oder erheblichen Teilen </a:t>
            </a:r>
            <a:r>
              <a:rPr lang="de-DE" sz="1400" b="1" dirty="0" smtClean="0">
                <a:cs typeface="Arial" pitchFamily="34" charset="0"/>
              </a:rPr>
              <a:t>von </a:t>
            </a:r>
            <a:r>
              <a:rPr lang="de-DE" sz="1400" b="1" dirty="0">
                <a:cs typeface="Arial" pitchFamily="34" charset="0"/>
              </a:rPr>
              <a:t>ihnen, </a:t>
            </a:r>
            <a:endParaRPr lang="de-DE" sz="800" b="1" dirty="0">
              <a:cs typeface="Arial" pitchFamily="34" charset="0"/>
            </a:endParaRPr>
          </a:p>
        </p:txBody>
      </p:sp>
      <p:sp>
        <p:nvSpPr>
          <p:cNvPr id="86" name="Text Box 11" descr="Formular"/>
          <p:cNvSpPr txBox="1">
            <a:spLocks noChangeArrowheads="1"/>
          </p:cNvSpPr>
          <p:nvPr/>
        </p:nvSpPr>
        <p:spPr bwMode="auto">
          <a:xfrm>
            <a:off x="2500298" y="5214950"/>
            <a:ext cx="6286544" cy="523875"/>
          </a:xfrm>
          <a:prstGeom prst="rect">
            <a:avLst/>
          </a:prstGeom>
          <a:solidFill>
            <a:schemeClr val="bg2">
              <a:lumMod val="20000"/>
              <a:lumOff val="80000"/>
            </a:schemeClr>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defRPr/>
            </a:pPr>
            <a:r>
              <a:rPr lang="de-DE" sz="1400" b="1" i="1" dirty="0">
                <a:cs typeface="Arial" pitchFamily="34" charset="0"/>
              </a:rPr>
              <a:t>    wobei Sozialpläne Regelungen </a:t>
            </a:r>
            <a:r>
              <a:rPr lang="de-DE" sz="1400" b="1" i="1" dirty="0">
                <a:solidFill>
                  <a:srgbClr val="C00000"/>
                </a:solidFill>
                <a:cs typeface="Arial" pitchFamily="34" charset="0"/>
              </a:rPr>
              <a:t>weder einschränken noch ausschließen </a:t>
            </a:r>
            <a:r>
              <a:rPr lang="de-DE" sz="1400" b="1" i="1" dirty="0">
                <a:cs typeface="Arial" pitchFamily="34" charset="0"/>
              </a:rPr>
              <a:t>dürfen,</a:t>
            </a:r>
          </a:p>
          <a:p>
            <a:pPr>
              <a:defRPr/>
            </a:pPr>
            <a:r>
              <a:rPr lang="de-DE" sz="1400" b="1" i="1" dirty="0" smtClean="0">
                <a:cs typeface="Arial" pitchFamily="34" charset="0"/>
              </a:rPr>
              <a:t>    die </a:t>
            </a:r>
            <a:r>
              <a:rPr lang="de-DE" sz="1400" b="1" i="1" dirty="0">
                <a:cs typeface="Arial" pitchFamily="34" charset="0"/>
              </a:rPr>
              <a:t>auf </a:t>
            </a:r>
            <a:r>
              <a:rPr lang="de-DE" sz="1400" b="1" i="1" dirty="0">
                <a:solidFill>
                  <a:srgbClr val="C00000"/>
                </a:solidFill>
                <a:cs typeface="Arial" pitchFamily="34" charset="0"/>
              </a:rPr>
              <a:t>Rechtsvorschriften </a:t>
            </a:r>
            <a:r>
              <a:rPr lang="de-DE" sz="1400" b="1" i="1" dirty="0">
                <a:cs typeface="Arial" pitchFamily="34" charset="0"/>
              </a:rPr>
              <a:t>oder allgemein verbindlichen Richtlinien beruhen</a:t>
            </a:r>
          </a:p>
        </p:txBody>
      </p:sp>
      <p:grpSp>
        <p:nvGrpSpPr>
          <p:cNvPr id="44" name="Gruppieren 43"/>
          <p:cNvGrpSpPr/>
          <p:nvPr/>
        </p:nvGrpSpPr>
        <p:grpSpPr>
          <a:xfrm>
            <a:off x="642910" y="571480"/>
            <a:ext cx="6143668" cy="1071570"/>
            <a:chOff x="642910" y="571480"/>
            <a:chExt cx="6143668" cy="1071570"/>
          </a:xfrm>
        </p:grpSpPr>
        <p:sp>
          <p:nvSpPr>
            <p:cNvPr id="45" name="Rechteck 44"/>
            <p:cNvSpPr/>
            <p:nvPr/>
          </p:nvSpPr>
          <p:spPr bwMode="auto">
            <a:xfrm>
              <a:off x="642910" y="1000108"/>
              <a:ext cx="6143668"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46" name="Picture 4"/>
            <p:cNvPicPr>
              <a:picLocks noChangeAspect="1" noChangeArrowheads="1"/>
            </p:cNvPicPr>
            <p:nvPr/>
          </p:nvPicPr>
          <p:blipFill>
            <a:blip r:embed="rId2"/>
            <a:srcRect/>
            <a:stretch>
              <a:fillRect/>
            </a:stretch>
          </p:blipFill>
          <p:spPr bwMode="auto">
            <a:xfrm flipH="1">
              <a:off x="714348" y="571480"/>
              <a:ext cx="2917052" cy="1071570"/>
            </a:xfrm>
            <a:prstGeom prst="rect">
              <a:avLst/>
            </a:prstGeom>
            <a:noFill/>
            <a:ln w="9525">
              <a:noFill/>
              <a:miter lim="800000"/>
              <a:headEnd/>
              <a:tailEnd/>
            </a:ln>
            <a:effectLst/>
          </p:spPr>
        </p:pic>
        <p:sp>
          <p:nvSpPr>
            <p:cNvPr id="47" name="Rechteck 46"/>
            <p:cNvSpPr/>
            <p:nvPr/>
          </p:nvSpPr>
          <p:spPr>
            <a:xfrm>
              <a:off x="3714744" y="1000108"/>
              <a:ext cx="1857356" cy="276999"/>
            </a:xfrm>
            <a:prstGeom prst="rect">
              <a:avLst/>
            </a:prstGeom>
          </p:spPr>
          <p:txBody>
            <a:bodyPr wrap="square">
              <a:spAutoFit/>
            </a:bodyPr>
            <a:lstStyle/>
            <a:p>
              <a:pPr algn="r"/>
              <a:r>
                <a:rPr lang="de-DE" sz="1200" b="1" dirty="0" smtClean="0"/>
                <a:t>MVG EKD  VIII. Abschnitt</a:t>
              </a:r>
              <a:endParaRPr lang="de-DE" sz="1200" b="1" dirty="0"/>
            </a:p>
          </p:txBody>
        </p:sp>
        <p:sp>
          <p:nvSpPr>
            <p:cNvPr id="48" name="Rechteck 47"/>
            <p:cNvSpPr/>
            <p:nvPr/>
          </p:nvSpPr>
          <p:spPr>
            <a:xfrm>
              <a:off x="2928926" y="1285860"/>
              <a:ext cx="3571868" cy="276999"/>
            </a:xfrm>
            <a:prstGeom prst="rect">
              <a:avLst/>
            </a:prstGeom>
          </p:spPr>
          <p:txBody>
            <a:bodyPr wrap="square">
              <a:spAutoFit/>
            </a:bodyPr>
            <a:lstStyle/>
            <a:p>
              <a:pPr algn="r"/>
              <a:r>
                <a:rPr lang="de-DE" sz="1200" b="1" dirty="0" smtClean="0"/>
                <a:t>Aufgaben und Befugnisse der Mitarbeitervertretung</a:t>
              </a:r>
              <a:endParaRPr lang="de-DE" sz="1200" b="1" dirty="0"/>
            </a:p>
          </p:txBody>
        </p:sp>
      </p:grpSp>
      <p:sp>
        <p:nvSpPr>
          <p:cNvPr id="49" name="Rechteck 48"/>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9" name="Text Box 11" descr="Formular"/>
          <p:cNvSpPr txBox="1">
            <a:spLocks noChangeArrowheads="1"/>
          </p:cNvSpPr>
          <p:nvPr/>
        </p:nvSpPr>
        <p:spPr bwMode="auto">
          <a:xfrm>
            <a:off x="2500297" y="4357694"/>
            <a:ext cx="6286529" cy="738664"/>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defRPr/>
            </a:pPr>
            <a:r>
              <a:rPr lang="de-DE" sz="1400" b="1" dirty="0" smtClean="0">
                <a:solidFill>
                  <a:srgbClr val="C00000"/>
                </a:solidFill>
                <a:cs typeface="Arial" pitchFamily="34" charset="0"/>
              </a:rPr>
              <a:t>     einschließlich </a:t>
            </a:r>
            <a:r>
              <a:rPr lang="de-DE" sz="1400" b="1" dirty="0">
                <a:solidFill>
                  <a:srgbClr val="C00000"/>
                </a:solidFill>
                <a:cs typeface="Arial" pitchFamily="34" charset="0"/>
              </a:rPr>
              <a:t>Plänen für Umschulung </a:t>
            </a:r>
          </a:p>
          <a:p>
            <a:pPr>
              <a:defRPr/>
            </a:pPr>
            <a:r>
              <a:rPr lang="de-DE" sz="1400" b="1" dirty="0">
                <a:solidFill>
                  <a:srgbClr val="C00000"/>
                </a:solidFill>
                <a:cs typeface="Arial" pitchFamily="34" charset="0"/>
              </a:rPr>
              <a:t>     </a:t>
            </a:r>
            <a:r>
              <a:rPr lang="de-DE" sz="1400" b="1" dirty="0" smtClean="0">
                <a:cs typeface="Arial" pitchFamily="34" charset="0"/>
              </a:rPr>
              <a:t>zum </a:t>
            </a:r>
            <a:r>
              <a:rPr lang="de-DE" sz="1400" b="1" dirty="0">
                <a:cs typeface="Arial" pitchFamily="34" charset="0"/>
              </a:rPr>
              <a:t>Ausgleich oder zur Milderung von wirtschaftlichen Nachteilen und für </a:t>
            </a:r>
          </a:p>
          <a:p>
            <a:pPr>
              <a:defRPr/>
            </a:pPr>
            <a:r>
              <a:rPr lang="de-DE" sz="1400" b="1" dirty="0">
                <a:cs typeface="Arial" pitchFamily="34" charset="0"/>
              </a:rPr>
              <a:t>     </a:t>
            </a:r>
            <a:r>
              <a:rPr lang="de-DE" sz="1400" b="1" dirty="0" smtClean="0">
                <a:cs typeface="Arial" pitchFamily="34" charset="0"/>
              </a:rPr>
              <a:t>die </a:t>
            </a:r>
            <a:r>
              <a:rPr lang="de-DE" sz="1400" b="1" dirty="0">
                <a:cs typeface="Arial" pitchFamily="34" charset="0"/>
              </a:rPr>
              <a:t>Folgen von </a:t>
            </a:r>
            <a:r>
              <a:rPr lang="de-DE" sz="1400" b="1" dirty="0" smtClean="0">
                <a:solidFill>
                  <a:srgbClr val="C00000"/>
                </a:solidFill>
                <a:cs typeface="Arial" pitchFamily="34" charset="0"/>
              </a:rPr>
              <a:t>Rationalisierungsmaßnahmen</a:t>
            </a:r>
            <a:endParaRPr lang="de-DE" sz="800" b="1" dirty="0">
              <a:cs typeface="Arial" pitchFamily="34" charset="0"/>
            </a:endParaRPr>
          </a:p>
        </p:txBody>
      </p:sp>
      <p:sp>
        <p:nvSpPr>
          <p:cNvPr id="20" name="Text Box 3"/>
          <p:cNvSpPr txBox="1">
            <a:spLocks noChangeArrowheads="1"/>
          </p:cNvSpPr>
          <p:nvPr/>
        </p:nvSpPr>
        <p:spPr bwMode="auto">
          <a:xfrm>
            <a:off x="1214414" y="2285992"/>
            <a:ext cx="1357313" cy="369888"/>
          </a:xfrm>
          <a:prstGeom prst="rect">
            <a:avLst/>
          </a:prstGeom>
          <a:noFill/>
          <a:ln w="9525">
            <a:noFill/>
            <a:miter lim="800000"/>
            <a:headEnd/>
            <a:tailEnd/>
          </a:ln>
          <a:effectLst/>
        </p:spPr>
        <p:txBody>
          <a:bodyPr>
            <a:spAutoFit/>
          </a:bodyPr>
          <a:lstStyle/>
          <a:p>
            <a:pPr algn="ctr">
              <a:spcBef>
                <a:spcPct val="50000"/>
              </a:spcBef>
            </a:pPr>
            <a:r>
              <a:rPr lang="de-DE" b="1" dirty="0">
                <a:solidFill>
                  <a:srgbClr val="C00000"/>
                </a:solidFill>
                <a:cs typeface="Arial" pitchFamily="34" charset="0"/>
              </a:rPr>
              <a:t>§ 40 MVG</a:t>
            </a:r>
          </a:p>
        </p:txBody>
      </p:sp>
      <p:sp>
        <p:nvSpPr>
          <p:cNvPr id="21" name="Rechteck 14"/>
          <p:cNvSpPr>
            <a:spLocks noChangeArrowheads="1"/>
          </p:cNvSpPr>
          <p:nvPr/>
        </p:nvSpPr>
        <p:spPr bwMode="auto">
          <a:xfrm>
            <a:off x="2214546" y="3000372"/>
            <a:ext cx="5143521" cy="338554"/>
          </a:xfrm>
          <a:prstGeom prst="rect">
            <a:avLst/>
          </a:prstGeom>
          <a:noFill/>
          <a:ln w="9525">
            <a:noFill/>
            <a:miter lim="800000"/>
            <a:headEnd/>
            <a:tailEnd/>
          </a:ln>
        </p:spPr>
        <p:txBody>
          <a:bodyPr wrap="square">
            <a:spAutoFit/>
          </a:bodyPr>
          <a:lstStyle/>
          <a:p>
            <a:pPr marL="457200" indent="-457200"/>
            <a:r>
              <a:rPr lang="de-DE" sz="1400" b="1" i="1" dirty="0">
                <a:cs typeface="Arial" pitchFamily="34" charset="0"/>
              </a:rPr>
              <a:t>Die MAV hat in den folgenden Fällen ein </a:t>
            </a:r>
            <a:r>
              <a:rPr lang="de-DE" sz="1600" b="1" i="1" dirty="0">
                <a:solidFill>
                  <a:srgbClr val="C00000"/>
                </a:solidFill>
                <a:cs typeface="Arial" pitchFamily="34" charset="0"/>
              </a:rPr>
              <a:t>Mitbestimmungsrecht</a:t>
            </a:r>
          </a:p>
        </p:txBody>
      </p:sp>
      <p:sp>
        <p:nvSpPr>
          <p:cNvPr id="22" name="Rechteck 21"/>
          <p:cNvSpPr/>
          <p:nvPr/>
        </p:nvSpPr>
        <p:spPr bwMode="auto">
          <a:xfrm>
            <a:off x="2571736" y="2357430"/>
            <a:ext cx="5857916" cy="262957"/>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3" name="Rechteck 19"/>
          <p:cNvSpPr>
            <a:spLocks noChangeArrowheads="1"/>
          </p:cNvSpPr>
          <p:nvPr/>
        </p:nvSpPr>
        <p:spPr bwMode="auto">
          <a:xfrm>
            <a:off x="2714612" y="2071678"/>
            <a:ext cx="4572000" cy="584775"/>
          </a:xfrm>
          <a:prstGeom prst="rect">
            <a:avLst/>
          </a:prstGeom>
          <a:noFill/>
          <a:ln w="9525">
            <a:noFill/>
            <a:miter lim="800000"/>
            <a:headEnd/>
            <a:tailEnd/>
          </a:ln>
          <a:effectLst/>
        </p:spPr>
        <p:txBody>
          <a:bodyPr>
            <a:spAutoFit/>
          </a:bodyPr>
          <a:lstStyle/>
          <a:p>
            <a:pPr>
              <a:defRPr/>
            </a:pPr>
            <a:r>
              <a:rPr lang="de-DE" sz="1400" b="1" dirty="0" smtClean="0">
                <a:cs typeface="Arial" pitchFamily="34" charset="0"/>
              </a:rPr>
              <a:t>                 Fälle </a:t>
            </a:r>
            <a:r>
              <a:rPr lang="de-DE" sz="1400" b="1" dirty="0">
                <a:cs typeface="Arial" pitchFamily="34" charset="0"/>
              </a:rPr>
              <a:t>der Mitbestimmung </a:t>
            </a:r>
          </a:p>
          <a:p>
            <a:pPr>
              <a:defRPr/>
            </a:pPr>
            <a:r>
              <a:rPr lang="de-DE" sz="1400" b="1" dirty="0">
                <a:cs typeface="Arial" pitchFamily="34" charset="0"/>
              </a:rPr>
              <a:t>in </a:t>
            </a:r>
            <a:r>
              <a:rPr lang="de-DE" b="1" dirty="0">
                <a:solidFill>
                  <a:srgbClr val="C00000"/>
                </a:solidFill>
                <a:cs typeface="Arial" pitchFamily="34" charset="0"/>
              </a:rPr>
              <a:t>organisatorischen</a:t>
            </a:r>
            <a:r>
              <a:rPr lang="de-DE" b="1" dirty="0">
                <a:cs typeface="Arial" pitchFamily="34" charset="0"/>
              </a:rPr>
              <a:t> </a:t>
            </a:r>
            <a:r>
              <a:rPr lang="de-DE" sz="1400" b="1" dirty="0">
                <a:cs typeface="Arial" pitchFamily="34" charset="0"/>
              </a:rPr>
              <a:t>und </a:t>
            </a:r>
            <a:r>
              <a:rPr lang="de-DE" b="1" dirty="0">
                <a:solidFill>
                  <a:srgbClr val="9900FF"/>
                </a:solidFill>
                <a:cs typeface="Arial" pitchFamily="34" charset="0"/>
              </a:rPr>
              <a:t>sozialen </a:t>
            </a:r>
            <a:r>
              <a:rPr lang="de-DE" sz="1400" b="1" dirty="0">
                <a:cs typeface="Arial" pitchFamily="34" charset="0"/>
              </a:rPr>
              <a:t>Angelegenheiten</a:t>
            </a:r>
          </a:p>
        </p:txBody>
      </p:sp>
      <p:sp>
        <p:nvSpPr>
          <p:cNvPr id="24" name="Rechteck 23"/>
          <p:cNvSpPr/>
          <p:nvPr/>
        </p:nvSpPr>
        <p:spPr>
          <a:xfrm>
            <a:off x="928662" y="4929198"/>
            <a:ext cx="979499" cy="307777"/>
          </a:xfrm>
          <a:prstGeom prst="rect">
            <a:avLst/>
          </a:prstGeom>
        </p:spPr>
        <p:txBody>
          <a:bodyPr wrap="none">
            <a:spAutoFit/>
          </a:bodyPr>
          <a:lstStyle/>
          <a:p>
            <a:r>
              <a:rPr lang="de-DE" sz="1400" b="1" dirty="0" smtClean="0">
                <a:solidFill>
                  <a:srgbClr val="C00000"/>
                </a:solidFill>
              </a:rPr>
              <a:t>Sozialplan </a:t>
            </a:r>
            <a:endParaRPr lang="de-DE" sz="1400" b="1" dirty="0">
              <a:solidFill>
                <a:srgbClr val="C00000"/>
              </a:solidFill>
            </a:endParaRPr>
          </a:p>
        </p:txBody>
      </p:sp>
      <p:sp>
        <p:nvSpPr>
          <p:cNvPr id="25" name="Rechteck 24"/>
          <p:cNvSpPr/>
          <p:nvPr/>
        </p:nvSpPr>
        <p:spPr>
          <a:xfrm>
            <a:off x="571472" y="5143512"/>
            <a:ext cx="1714512" cy="492443"/>
          </a:xfrm>
          <a:prstGeom prst="rect">
            <a:avLst/>
          </a:prstGeom>
        </p:spPr>
        <p:txBody>
          <a:bodyPr wrap="square">
            <a:spAutoFit/>
          </a:bodyPr>
          <a:lstStyle/>
          <a:p>
            <a:r>
              <a:rPr lang="de-DE" sz="1400" b="1" dirty="0" smtClean="0"/>
              <a:t>…niemals </a:t>
            </a:r>
            <a:r>
              <a:rPr lang="de-DE" sz="1200" b="1" dirty="0" smtClean="0">
                <a:solidFill>
                  <a:srgbClr val="C00000"/>
                </a:solidFill>
              </a:rPr>
              <a:t>ohne </a:t>
            </a:r>
          </a:p>
          <a:p>
            <a:r>
              <a:rPr lang="de-DE" sz="1200" b="1" dirty="0" smtClean="0">
                <a:solidFill>
                  <a:srgbClr val="C00000"/>
                </a:solidFill>
              </a:rPr>
              <a:t>sachverständige Hilfe </a:t>
            </a:r>
            <a:endParaRPr lang="de-DE" sz="1200" b="1" dirty="0">
              <a:solidFill>
                <a:srgbClr val="C00000"/>
              </a:solidFill>
            </a:endParaRPr>
          </a:p>
        </p:txBody>
      </p:sp>
      <p:sp>
        <p:nvSpPr>
          <p:cNvPr id="26" name="AutoShape 22"/>
          <p:cNvSpPr>
            <a:spLocks noChangeArrowheads="1"/>
          </p:cNvSpPr>
          <p:nvPr/>
        </p:nvSpPr>
        <p:spPr bwMode="auto">
          <a:xfrm rot="10800000" flipH="1">
            <a:off x="2143108" y="4357694"/>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7" name="AutoShape 22"/>
          <p:cNvSpPr>
            <a:spLocks noChangeArrowheads="1"/>
          </p:cNvSpPr>
          <p:nvPr/>
        </p:nvSpPr>
        <p:spPr bwMode="auto">
          <a:xfrm rot="10800000" flipH="1">
            <a:off x="2143108" y="3786190"/>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8" name="AutoShape 22"/>
          <p:cNvSpPr>
            <a:spLocks noChangeArrowheads="1"/>
          </p:cNvSpPr>
          <p:nvPr/>
        </p:nvSpPr>
        <p:spPr bwMode="auto">
          <a:xfrm rot="10800000" flipH="1">
            <a:off x="2143108" y="535782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pic>
        <p:nvPicPr>
          <p:cNvPr id="29" name="Grafik 2" descr="verdi_Farbe.jpg"/>
          <p:cNvPicPr>
            <a:picLocks noChangeAspect="1" noChangeArrowheads="1"/>
          </p:cNvPicPr>
          <p:nvPr/>
        </p:nvPicPr>
        <p:blipFill>
          <a:blip r:embed="rId3"/>
          <a:srcRect/>
          <a:stretch>
            <a:fillRect/>
          </a:stretch>
        </p:blipFill>
        <p:spPr bwMode="auto">
          <a:xfrm>
            <a:off x="1428728" y="5643578"/>
            <a:ext cx="357186" cy="35718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par>
                          <p:cTn id="10" fill="hold">
                            <p:stCondLst>
                              <p:cond delay="1000"/>
                            </p:stCondLst>
                            <p:childTnLst>
                              <p:par>
                                <p:cTn id="11" presetID="3" presetClass="entr" presetSubtype="10" fill="hold" grpId="0" nodeType="after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blinds(horizontal)">
                                      <p:cBhvr>
                                        <p:cTn id="13" dur="500"/>
                                        <p:tgtEl>
                                          <p:spTgt spid="84"/>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fill="hold"/>
                                        <p:tgtEl>
                                          <p:spTgt spid="86"/>
                                        </p:tgtEl>
                                        <p:attrNameLst>
                                          <p:attrName>ppt_x</p:attrName>
                                        </p:attrNameLst>
                                      </p:cBhvr>
                                      <p:tavLst>
                                        <p:tav tm="0">
                                          <p:val>
                                            <p:strVal val="#ppt_x"/>
                                          </p:val>
                                        </p:tav>
                                        <p:tav tm="100000">
                                          <p:val>
                                            <p:strVal val="#ppt_x"/>
                                          </p:val>
                                        </p:tav>
                                      </p:tavLst>
                                    </p:anim>
                                    <p:anim calcmode="lin" valueType="num">
                                      <p:cBhvr additive="base">
                                        <p:cTn id="23" dur="500" fill="hold"/>
                                        <p:tgtEl>
                                          <p:spTgt spid="86"/>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par>
                          <p:cTn id="28" fill="hold">
                            <p:stCondLst>
                              <p:cond delay="3000"/>
                            </p:stCondLst>
                            <p:childTnLst>
                              <p:par>
                                <p:cTn id="29" presetID="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0-#ppt_w/2"/>
                                          </p:val>
                                        </p:tav>
                                        <p:tav tm="100000">
                                          <p:val>
                                            <p:strVal val="#ppt_x"/>
                                          </p:val>
                                        </p:tav>
                                      </p:tavLst>
                                    </p:anim>
                                    <p:anim calcmode="lin" valueType="num">
                                      <p:cBhvr additive="base">
                                        <p:cTn id="32" dur="500" fill="hold"/>
                                        <p:tgtEl>
                                          <p:spTgt spid="26"/>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0-#ppt_w/2"/>
                                          </p:val>
                                        </p:tav>
                                        <p:tav tm="100000">
                                          <p:val>
                                            <p:strVal val="#ppt_x"/>
                                          </p:val>
                                        </p:tav>
                                      </p:tavLst>
                                    </p:anim>
                                    <p:anim calcmode="lin" valueType="num">
                                      <p:cBhvr additive="base">
                                        <p:cTn id="37" dur="500" fill="hold"/>
                                        <p:tgtEl>
                                          <p:spTgt spid="27"/>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0-#ppt_w/2"/>
                                          </p:val>
                                        </p:tav>
                                        <p:tav tm="100000">
                                          <p:val>
                                            <p:strVal val="#ppt_x"/>
                                          </p:val>
                                        </p:tav>
                                      </p:tavLst>
                                    </p:anim>
                                    <p:anim calcmode="lin" valueType="num">
                                      <p:cBhvr additive="base">
                                        <p:cTn id="42" dur="500" fill="hold"/>
                                        <p:tgtEl>
                                          <p:spTgt spid="28"/>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3" presetClass="entr" presetSubtype="1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linds(horizontal)">
                                      <p:cBhvr>
                                        <p:cTn id="46" dur="500"/>
                                        <p:tgtEl>
                                          <p:spTgt spid="24"/>
                                        </p:tgtEl>
                                      </p:cBhvr>
                                    </p:animEffect>
                                  </p:childTnLst>
                                </p:cTn>
                              </p:par>
                            </p:childTnLst>
                          </p:cTn>
                        </p:par>
                        <p:par>
                          <p:cTn id="47" fill="hold">
                            <p:stCondLst>
                              <p:cond delay="5000"/>
                            </p:stCondLst>
                            <p:childTnLst>
                              <p:par>
                                <p:cTn id="48" presetID="3" presetClass="entr" presetSubtype="1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linds(horizontal)">
                                      <p:cBhvr>
                                        <p:cTn id="50" dur="500"/>
                                        <p:tgtEl>
                                          <p:spTgt spid="25"/>
                                        </p:tgtEl>
                                      </p:cBhvr>
                                    </p:animEffect>
                                  </p:childTnLst>
                                </p:cTn>
                              </p:par>
                            </p:childTnLst>
                          </p:cTn>
                        </p:par>
                        <p:par>
                          <p:cTn id="51" fill="hold">
                            <p:stCondLst>
                              <p:cond delay="5500"/>
                            </p:stCondLst>
                            <p:childTnLst>
                              <p:par>
                                <p:cTn id="52" presetID="55" presetClass="entr" presetSubtype="0"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1000" fill="hold"/>
                                        <p:tgtEl>
                                          <p:spTgt spid="29"/>
                                        </p:tgtEl>
                                        <p:attrNameLst>
                                          <p:attrName>ppt_w</p:attrName>
                                        </p:attrNameLst>
                                      </p:cBhvr>
                                      <p:tavLst>
                                        <p:tav tm="0">
                                          <p:val>
                                            <p:strVal val="#ppt_w*0.70"/>
                                          </p:val>
                                        </p:tav>
                                        <p:tav tm="100000">
                                          <p:val>
                                            <p:strVal val="#ppt_w"/>
                                          </p:val>
                                        </p:tav>
                                      </p:tavLst>
                                    </p:anim>
                                    <p:anim calcmode="lin" valueType="num">
                                      <p:cBhvr>
                                        <p:cTn id="55" dur="1000" fill="hold"/>
                                        <p:tgtEl>
                                          <p:spTgt spid="29"/>
                                        </p:tgtEl>
                                        <p:attrNameLst>
                                          <p:attrName>ppt_h</p:attrName>
                                        </p:attrNameLst>
                                      </p:cBhvr>
                                      <p:tavLst>
                                        <p:tav tm="0">
                                          <p:val>
                                            <p:strVal val="#ppt_h"/>
                                          </p:val>
                                        </p:tav>
                                        <p:tav tm="100000">
                                          <p:val>
                                            <p:strVal val="#ppt_h"/>
                                          </p:val>
                                        </p:tav>
                                      </p:tavLst>
                                    </p:anim>
                                    <p:animEffect transition="in" filter="fade">
                                      <p:cBhvr>
                                        <p:cTn id="56"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6" grpId="0" animBg="1"/>
      <p:bldP spid="19" grpId="0" animBg="1"/>
      <p:bldP spid="21" grpId="0"/>
      <p:bldP spid="23" grpId="0"/>
      <p:bldP spid="24" grpId="0"/>
      <p:bldP spid="25" grpId="0"/>
      <p:bldP spid="26" grpId="0" animBg="1"/>
      <p:bldP spid="27" grpId="0" animBg="1"/>
      <p:bldP spid="2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p:cNvSpPr/>
          <p:nvPr/>
        </p:nvSpPr>
        <p:spPr>
          <a:xfrm>
            <a:off x="0" y="0"/>
            <a:ext cx="3214678" cy="6858004"/>
          </a:xfrm>
          <a:prstGeom prst="rect">
            <a:avLst/>
          </a:prstGeom>
          <a:gradFill flip="none" rotWithShape="1">
            <a:gsLst>
              <a:gs pos="11000">
                <a:srgbClr val="F0FCFE">
                  <a:alpha val="36863"/>
                </a:srgbClr>
              </a:gs>
              <a:gs pos="55000">
                <a:srgbClr val="B7D3CC">
                  <a:alpha val="80000"/>
                </a:srgbClr>
              </a:gs>
              <a:gs pos="82000">
                <a:srgbClr val="5D9699">
                  <a:alpha val="72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2" name="Rectangle 2" descr="Pergament"/>
          <p:cNvSpPr>
            <a:spLocks noChangeArrowheads="1"/>
          </p:cNvSpPr>
          <p:nvPr/>
        </p:nvSpPr>
        <p:spPr bwMode="auto">
          <a:xfrm>
            <a:off x="2500298" y="5643578"/>
            <a:ext cx="5857916" cy="523220"/>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a:defRPr/>
            </a:pPr>
            <a:r>
              <a:rPr lang="de-DE" sz="1400" dirty="0" smtClean="0"/>
              <a:t>k)   </a:t>
            </a:r>
            <a:r>
              <a:rPr lang="de-DE" sz="1400" b="1" dirty="0" smtClean="0"/>
              <a:t>Regelung </a:t>
            </a:r>
            <a:r>
              <a:rPr lang="de-DE" sz="1400" b="1" dirty="0"/>
              <a:t>der Ordnung in der Dienststelle </a:t>
            </a:r>
            <a:r>
              <a:rPr lang="de-DE" sz="1200" b="1" dirty="0"/>
              <a:t>(Haus- und Betriebsordnungen) </a:t>
            </a:r>
            <a:endParaRPr lang="de-DE" sz="1200" b="1" dirty="0" smtClean="0"/>
          </a:p>
          <a:p>
            <a:pPr>
              <a:defRPr/>
            </a:pPr>
            <a:r>
              <a:rPr lang="de-DE" sz="1400" b="1" dirty="0" smtClean="0"/>
              <a:t>      und des </a:t>
            </a:r>
            <a:r>
              <a:rPr lang="de-DE" sz="1400" b="1" dirty="0">
                <a:solidFill>
                  <a:srgbClr val="C00000"/>
                </a:solidFill>
              </a:rPr>
              <a:t>Verhaltens</a:t>
            </a:r>
            <a:r>
              <a:rPr lang="de-DE" sz="1400" b="1" dirty="0"/>
              <a:t> der Mitarbeiter und Mitarbeiterinnen im Dienst</a:t>
            </a:r>
            <a:endParaRPr lang="de-DE" sz="1400" b="1" dirty="0">
              <a:cs typeface="Arial" pitchFamily="34" charset="0"/>
            </a:endParaRPr>
          </a:p>
        </p:txBody>
      </p:sp>
      <p:sp>
        <p:nvSpPr>
          <p:cNvPr id="45" name="Rectangle 2" descr="Pergament"/>
          <p:cNvSpPr>
            <a:spLocks noChangeArrowheads="1"/>
          </p:cNvSpPr>
          <p:nvPr/>
        </p:nvSpPr>
        <p:spPr bwMode="auto">
          <a:xfrm>
            <a:off x="2500298" y="4714884"/>
            <a:ext cx="5857916" cy="738664"/>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a:defRPr/>
            </a:pPr>
            <a:r>
              <a:rPr lang="de-DE" sz="1400" dirty="0" smtClean="0"/>
              <a:t>j)   </a:t>
            </a:r>
            <a:r>
              <a:rPr lang="de-DE" sz="1400" b="1" dirty="0" smtClean="0"/>
              <a:t>Einführung </a:t>
            </a:r>
            <a:r>
              <a:rPr lang="de-DE" sz="1400" b="1" dirty="0"/>
              <a:t>und Anwendung </a:t>
            </a:r>
            <a:endParaRPr lang="de-DE" sz="1400" b="1" dirty="0" smtClean="0"/>
          </a:p>
          <a:p>
            <a:pPr>
              <a:defRPr/>
            </a:pPr>
            <a:r>
              <a:rPr lang="de-DE" sz="1400" b="1" dirty="0" smtClean="0"/>
              <a:t>      von </a:t>
            </a:r>
            <a:r>
              <a:rPr lang="de-DE" sz="1400" b="1" dirty="0">
                <a:solidFill>
                  <a:srgbClr val="C00000"/>
                </a:solidFill>
              </a:rPr>
              <a:t>Maßnahmen oder technischen </a:t>
            </a:r>
            <a:r>
              <a:rPr lang="de-DE" sz="1400" b="1" dirty="0" smtClean="0">
                <a:solidFill>
                  <a:srgbClr val="C00000"/>
                </a:solidFill>
              </a:rPr>
              <a:t>Einrichtungen </a:t>
            </a:r>
            <a:r>
              <a:rPr lang="de-DE" sz="1400" b="1" dirty="0" smtClean="0"/>
              <a:t>die </a:t>
            </a:r>
            <a:r>
              <a:rPr lang="de-DE" sz="1400" b="1" dirty="0"/>
              <a:t>dazu geeignet sind, </a:t>
            </a:r>
            <a:endParaRPr lang="de-DE" sz="1400" b="1" dirty="0" smtClean="0"/>
          </a:p>
          <a:p>
            <a:pPr>
              <a:defRPr/>
            </a:pPr>
            <a:r>
              <a:rPr lang="de-DE" sz="1400" b="1" dirty="0" smtClean="0"/>
              <a:t>      das </a:t>
            </a:r>
            <a:r>
              <a:rPr lang="de-DE" sz="1400" b="1" dirty="0">
                <a:solidFill>
                  <a:srgbClr val="C00000"/>
                </a:solidFill>
              </a:rPr>
              <a:t>Verhalten </a:t>
            </a:r>
            <a:r>
              <a:rPr lang="de-DE" sz="1400" b="1" dirty="0"/>
              <a:t>oder die </a:t>
            </a:r>
            <a:r>
              <a:rPr lang="de-DE" sz="1400" b="1" dirty="0">
                <a:solidFill>
                  <a:srgbClr val="C00000"/>
                </a:solidFill>
              </a:rPr>
              <a:t>Leistung </a:t>
            </a:r>
            <a:r>
              <a:rPr lang="de-DE" sz="1400" b="1" dirty="0"/>
              <a:t>der Mitarbeitenden zu </a:t>
            </a:r>
            <a:r>
              <a:rPr lang="de-DE" sz="1400" b="1" dirty="0" smtClean="0">
                <a:solidFill>
                  <a:srgbClr val="C00000"/>
                </a:solidFill>
              </a:rPr>
              <a:t>überwachen</a:t>
            </a:r>
            <a:endParaRPr lang="de-DE" sz="1400" b="1" dirty="0">
              <a:solidFill>
                <a:srgbClr val="C00000"/>
              </a:solidFill>
            </a:endParaRPr>
          </a:p>
        </p:txBody>
      </p:sp>
      <p:grpSp>
        <p:nvGrpSpPr>
          <p:cNvPr id="2" name="Gruppieren 45"/>
          <p:cNvGrpSpPr/>
          <p:nvPr/>
        </p:nvGrpSpPr>
        <p:grpSpPr>
          <a:xfrm>
            <a:off x="642910" y="571480"/>
            <a:ext cx="6143668" cy="1071570"/>
            <a:chOff x="642910" y="571480"/>
            <a:chExt cx="6143668" cy="1071570"/>
          </a:xfrm>
        </p:grpSpPr>
        <p:sp>
          <p:nvSpPr>
            <p:cNvPr id="47" name="Rechteck 46"/>
            <p:cNvSpPr/>
            <p:nvPr/>
          </p:nvSpPr>
          <p:spPr bwMode="auto">
            <a:xfrm>
              <a:off x="642910" y="1000108"/>
              <a:ext cx="6143668"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48" name="Picture 4"/>
            <p:cNvPicPr>
              <a:picLocks noChangeAspect="1" noChangeArrowheads="1"/>
            </p:cNvPicPr>
            <p:nvPr/>
          </p:nvPicPr>
          <p:blipFill>
            <a:blip r:embed="rId3"/>
            <a:srcRect/>
            <a:stretch>
              <a:fillRect/>
            </a:stretch>
          </p:blipFill>
          <p:spPr bwMode="auto">
            <a:xfrm flipH="1">
              <a:off x="714348" y="571480"/>
              <a:ext cx="2917052" cy="1071570"/>
            </a:xfrm>
            <a:prstGeom prst="rect">
              <a:avLst/>
            </a:prstGeom>
            <a:noFill/>
            <a:ln w="9525">
              <a:noFill/>
              <a:miter lim="800000"/>
              <a:headEnd/>
              <a:tailEnd/>
            </a:ln>
            <a:effectLst/>
          </p:spPr>
        </p:pic>
        <p:sp>
          <p:nvSpPr>
            <p:cNvPr id="49" name="Rechteck 48"/>
            <p:cNvSpPr/>
            <p:nvPr/>
          </p:nvSpPr>
          <p:spPr>
            <a:xfrm>
              <a:off x="3714744" y="1000108"/>
              <a:ext cx="1857356" cy="276999"/>
            </a:xfrm>
            <a:prstGeom prst="rect">
              <a:avLst/>
            </a:prstGeom>
          </p:spPr>
          <p:txBody>
            <a:bodyPr wrap="square">
              <a:spAutoFit/>
            </a:bodyPr>
            <a:lstStyle/>
            <a:p>
              <a:pPr algn="r"/>
              <a:r>
                <a:rPr lang="de-DE" sz="1200" b="1" dirty="0" smtClean="0"/>
                <a:t>MVG EKD  VIII. Abschnitt</a:t>
              </a:r>
              <a:endParaRPr lang="de-DE" sz="1200" b="1" dirty="0"/>
            </a:p>
          </p:txBody>
        </p:sp>
        <p:sp>
          <p:nvSpPr>
            <p:cNvPr id="50" name="Rechteck 49"/>
            <p:cNvSpPr/>
            <p:nvPr/>
          </p:nvSpPr>
          <p:spPr>
            <a:xfrm>
              <a:off x="2928926" y="1285860"/>
              <a:ext cx="3571868" cy="276999"/>
            </a:xfrm>
            <a:prstGeom prst="rect">
              <a:avLst/>
            </a:prstGeom>
          </p:spPr>
          <p:txBody>
            <a:bodyPr wrap="square">
              <a:spAutoFit/>
            </a:bodyPr>
            <a:lstStyle/>
            <a:p>
              <a:pPr algn="r"/>
              <a:r>
                <a:rPr lang="de-DE" sz="1200" b="1" dirty="0" smtClean="0"/>
                <a:t>Aufgaben und Befugnisse der Mitarbeitervertretung</a:t>
              </a:r>
              <a:endParaRPr lang="de-DE" sz="1200" b="1" dirty="0"/>
            </a:p>
          </p:txBody>
        </p:sp>
      </p:grpSp>
      <p:sp>
        <p:nvSpPr>
          <p:cNvPr id="51" name="Rechteck 50"/>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0" name="Text Box 3"/>
          <p:cNvSpPr txBox="1">
            <a:spLocks noChangeArrowheads="1"/>
          </p:cNvSpPr>
          <p:nvPr/>
        </p:nvSpPr>
        <p:spPr bwMode="auto">
          <a:xfrm>
            <a:off x="1142976" y="2071678"/>
            <a:ext cx="1357313" cy="369888"/>
          </a:xfrm>
          <a:prstGeom prst="rect">
            <a:avLst/>
          </a:prstGeom>
          <a:noFill/>
          <a:ln w="9525">
            <a:noFill/>
            <a:miter lim="800000"/>
            <a:headEnd/>
            <a:tailEnd/>
          </a:ln>
          <a:effectLst/>
        </p:spPr>
        <p:txBody>
          <a:bodyPr>
            <a:spAutoFit/>
          </a:bodyPr>
          <a:lstStyle/>
          <a:p>
            <a:pPr algn="ctr">
              <a:spcBef>
                <a:spcPct val="50000"/>
              </a:spcBef>
            </a:pPr>
            <a:r>
              <a:rPr lang="de-DE" b="1" dirty="0">
                <a:solidFill>
                  <a:srgbClr val="C00000"/>
                </a:solidFill>
                <a:cs typeface="Arial" pitchFamily="34" charset="0"/>
              </a:rPr>
              <a:t>§ 40 MVG</a:t>
            </a:r>
          </a:p>
        </p:txBody>
      </p:sp>
      <p:sp>
        <p:nvSpPr>
          <p:cNvPr id="21" name="Rechteck 14"/>
          <p:cNvSpPr>
            <a:spLocks noChangeArrowheads="1"/>
          </p:cNvSpPr>
          <p:nvPr/>
        </p:nvSpPr>
        <p:spPr bwMode="auto">
          <a:xfrm>
            <a:off x="2143108" y="2786058"/>
            <a:ext cx="5143521" cy="338554"/>
          </a:xfrm>
          <a:prstGeom prst="rect">
            <a:avLst/>
          </a:prstGeom>
          <a:noFill/>
          <a:ln w="9525">
            <a:noFill/>
            <a:miter lim="800000"/>
            <a:headEnd/>
            <a:tailEnd/>
          </a:ln>
        </p:spPr>
        <p:txBody>
          <a:bodyPr wrap="square">
            <a:spAutoFit/>
          </a:bodyPr>
          <a:lstStyle/>
          <a:p>
            <a:pPr marL="457200" indent="-457200"/>
            <a:r>
              <a:rPr lang="de-DE" sz="1400" b="1" i="1" dirty="0">
                <a:cs typeface="Arial" pitchFamily="34" charset="0"/>
              </a:rPr>
              <a:t>Die MAV hat in den folgenden Fällen ein </a:t>
            </a:r>
            <a:r>
              <a:rPr lang="de-DE" sz="1600" b="1" i="1" dirty="0">
                <a:solidFill>
                  <a:srgbClr val="C00000"/>
                </a:solidFill>
                <a:cs typeface="Arial" pitchFamily="34" charset="0"/>
              </a:rPr>
              <a:t>Mitbestimmungsrecht</a:t>
            </a:r>
          </a:p>
        </p:txBody>
      </p:sp>
      <p:sp>
        <p:nvSpPr>
          <p:cNvPr id="22" name="Rechteck 21"/>
          <p:cNvSpPr/>
          <p:nvPr/>
        </p:nvSpPr>
        <p:spPr bwMode="auto">
          <a:xfrm>
            <a:off x="2500298" y="2143116"/>
            <a:ext cx="5857916" cy="262957"/>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3" name="Rechteck 19"/>
          <p:cNvSpPr>
            <a:spLocks noChangeArrowheads="1"/>
          </p:cNvSpPr>
          <p:nvPr/>
        </p:nvSpPr>
        <p:spPr bwMode="auto">
          <a:xfrm>
            <a:off x="2643174" y="1857364"/>
            <a:ext cx="4572000" cy="584775"/>
          </a:xfrm>
          <a:prstGeom prst="rect">
            <a:avLst/>
          </a:prstGeom>
          <a:noFill/>
          <a:ln w="9525">
            <a:noFill/>
            <a:miter lim="800000"/>
            <a:headEnd/>
            <a:tailEnd/>
          </a:ln>
          <a:effectLst/>
        </p:spPr>
        <p:txBody>
          <a:bodyPr>
            <a:spAutoFit/>
          </a:bodyPr>
          <a:lstStyle/>
          <a:p>
            <a:pPr>
              <a:defRPr/>
            </a:pPr>
            <a:r>
              <a:rPr lang="de-DE" sz="1400" b="1" dirty="0" smtClean="0">
                <a:cs typeface="Arial" pitchFamily="34" charset="0"/>
              </a:rPr>
              <a:t>                 Fälle </a:t>
            </a:r>
            <a:r>
              <a:rPr lang="de-DE" sz="1400" b="1" dirty="0">
                <a:cs typeface="Arial" pitchFamily="34" charset="0"/>
              </a:rPr>
              <a:t>der Mitbestimmung </a:t>
            </a:r>
          </a:p>
          <a:p>
            <a:pPr>
              <a:defRPr/>
            </a:pPr>
            <a:r>
              <a:rPr lang="de-DE" sz="1400" b="1" dirty="0">
                <a:cs typeface="Arial" pitchFamily="34" charset="0"/>
              </a:rPr>
              <a:t>in </a:t>
            </a:r>
            <a:r>
              <a:rPr lang="de-DE" b="1" dirty="0">
                <a:solidFill>
                  <a:srgbClr val="C00000"/>
                </a:solidFill>
                <a:cs typeface="Arial" pitchFamily="34" charset="0"/>
              </a:rPr>
              <a:t>organisatorischen</a:t>
            </a:r>
            <a:r>
              <a:rPr lang="de-DE" b="1" dirty="0">
                <a:cs typeface="Arial" pitchFamily="34" charset="0"/>
              </a:rPr>
              <a:t> </a:t>
            </a:r>
            <a:r>
              <a:rPr lang="de-DE" sz="1400" b="1" dirty="0">
                <a:cs typeface="Arial" pitchFamily="34" charset="0"/>
              </a:rPr>
              <a:t>und </a:t>
            </a:r>
            <a:r>
              <a:rPr lang="de-DE" b="1" dirty="0">
                <a:solidFill>
                  <a:srgbClr val="9900FF"/>
                </a:solidFill>
                <a:cs typeface="Arial" pitchFamily="34" charset="0"/>
              </a:rPr>
              <a:t>sozialen </a:t>
            </a:r>
            <a:r>
              <a:rPr lang="de-DE" sz="1400" b="1" dirty="0">
                <a:cs typeface="Arial" pitchFamily="34" charset="0"/>
              </a:rPr>
              <a:t>Angelegenheiten</a:t>
            </a:r>
          </a:p>
        </p:txBody>
      </p:sp>
      <p:sp>
        <p:nvSpPr>
          <p:cNvPr id="24" name="Rectangle 2" descr="Pergament"/>
          <p:cNvSpPr>
            <a:spLocks noChangeArrowheads="1"/>
          </p:cNvSpPr>
          <p:nvPr/>
        </p:nvSpPr>
        <p:spPr bwMode="auto">
          <a:xfrm>
            <a:off x="2500298" y="3714752"/>
            <a:ext cx="5857916" cy="307975"/>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a:defRPr/>
            </a:pPr>
            <a:r>
              <a:rPr lang="de-DE" sz="1400" dirty="0" smtClean="0"/>
              <a:t>h</a:t>
            </a:r>
            <a:r>
              <a:rPr lang="de-DE" sz="1400" dirty="0"/>
              <a:t>)  </a:t>
            </a:r>
            <a:r>
              <a:rPr lang="de-DE" sz="1400" b="1" dirty="0"/>
              <a:t>Einführung </a:t>
            </a:r>
            <a:r>
              <a:rPr lang="de-DE" sz="1400" b="1" dirty="0">
                <a:solidFill>
                  <a:srgbClr val="C00000"/>
                </a:solidFill>
              </a:rPr>
              <a:t>grundlegend neuer </a:t>
            </a:r>
            <a:r>
              <a:rPr lang="de-DE" sz="1400" b="1" dirty="0"/>
              <a:t>Arbeitsmethoden</a:t>
            </a:r>
            <a:endParaRPr lang="de-DE" sz="1400" b="1" dirty="0">
              <a:solidFill>
                <a:srgbClr val="C00000"/>
              </a:solidFill>
            </a:endParaRPr>
          </a:p>
        </p:txBody>
      </p:sp>
      <p:sp>
        <p:nvSpPr>
          <p:cNvPr id="25" name="Rectangle 2" descr="Pergament"/>
          <p:cNvSpPr>
            <a:spLocks noChangeArrowheads="1"/>
          </p:cNvSpPr>
          <p:nvPr/>
        </p:nvSpPr>
        <p:spPr bwMode="auto">
          <a:xfrm>
            <a:off x="2500298" y="3214692"/>
            <a:ext cx="5857916" cy="307975"/>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a:defRPr/>
            </a:pPr>
            <a:r>
              <a:rPr lang="de-DE" sz="1400" dirty="0" smtClean="0"/>
              <a:t>g</a:t>
            </a:r>
            <a:r>
              <a:rPr lang="de-DE" sz="1400" dirty="0"/>
              <a:t>)  </a:t>
            </a:r>
            <a:r>
              <a:rPr lang="de-DE" sz="1400" b="1" dirty="0"/>
              <a:t>Grundsätze der </a:t>
            </a:r>
            <a:r>
              <a:rPr lang="de-DE" sz="1400" b="1" dirty="0">
                <a:solidFill>
                  <a:srgbClr val="C00000"/>
                </a:solidFill>
              </a:rPr>
              <a:t>Arbeitsplatzgestaltung</a:t>
            </a:r>
            <a:endParaRPr lang="de-DE" sz="1400" b="1" dirty="0">
              <a:solidFill>
                <a:srgbClr val="C00000"/>
              </a:solidFill>
              <a:cs typeface="Arial" pitchFamily="34" charset="0"/>
            </a:endParaRPr>
          </a:p>
        </p:txBody>
      </p:sp>
      <p:sp>
        <p:nvSpPr>
          <p:cNvPr id="26" name="Rectangle 2" descr="Pergament"/>
          <p:cNvSpPr>
            <a:spLocks noChangeArrowheads="1"/>
          </p:cNvSpPr>
          <p:nvPr/>
        </p:nvSpPr>
        <p:spPr bwMode="auto">
          <a:xfrm>
            <a:off x="2500298" y="4071942"/>
            <a:ext cx="5857916" cy="523875"/>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a:defRPr/>
            </a:pPr>
            <a:r>
              <a:rPr lang="de-DE" sz="1400" dirty="0" smtClean="0"/>
              <a:t>i)  </a:t>
            </a:r>
            <a:r>
              <a:rPr lang="de-DE" sz="1400" b="1" dirty="0" smtClean="0"/>
              <a:t>Maßnahmen </a:t>
            </a:r>
            <a:r>
              <a:rPr lang="de-DE" sz="1400" b="1" dirty="0"/>
              <a:t>zur </a:t>
            </a:r>
            <a:endParaRPr lang="de-DE" sz="1400" b="1" dirty="0" smtClean="0"/>
          </a:p>
          <a:p>
            <a:pPr>
              <a:defRPr/>
            </a:pPr>
            <a:r>
              <a:rPr lang="de-DE" sz="1400" b="1" dirty="0" smtClean="0">
                <a:solidFill>
                  <a:srgbClr val="C00000"/>
                </a:solidFill>
              </a:rPr>
              <a:t>     Hebung </a:t>
            </a:r>
            <a:r>
              <a:rPr lang="de-DE" sz="1400" b="1" dirty="0">
                <a:solidFill>
                  <a:srgbClr val="C00000"/>
                </a:solidFill>
              </a:rPr>
              <a:t>der Arbeitsleistung </a:t>
            </a:r>
            <a:r>
              <a:rPr lang="de-DE" sz="1400" b="1" dirty="0" smtClean="0"/>
              <a:t>und </a:t>
            </a:r>
            <a:r>
              <a:rPr lang="de-DE" sz="1400" b="1" dirty="0"/>
              <a:t>zur </a:t>
            </a:r>
            <a:r>
              <a:rPr lang="de-DE" sz="1400" b="1" dirty="0">
                <a:solidFill>
                  <a:srgbClr val="C00000"/>
                </a:solidFill>
              </a:rPr>
              <a:t>Erleichterung</a:t>
            </a:r>
            <a:r>
              <a:rPr lang="de-DE" sz="1400" b="1" dirty="0"/>
              <a:t> des Arbeitsablaufs</a:t>
            </a:r>
            <a:endParaRPr lang="de-DE" sz="1400" b="1" dirty="0">
              <a:solidFill>
                <a:srgbClr val="C00000"/>
              </a:solidFill>
            </a:endParaRPr>
          </a:p>
        </p:txBody>
      </p:sp>
      <p:sp>
        <p:nvSpPr>
          <p:cNvPr id="27" name="AutoShape 22"/>
          <p:cNvSpPr>
            <a:spLocks noChangeArrowheads="1"/>
          </p:cNvSpPr>
          <p:nvPr/>
        </p:nvSpPr>
        <p:spPr bwMode="auto">
          <a:xfrm rot="10800000" flipH="1">
            <a:off x="2071670" y="500063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8" name="AutoShape 22"/>
          <p:cNvSpPr>
            <a:spLocks noChangeArrowheads="1"/>
          </p:cNvSpPr>
          <p:nvPr/>
        </p:nvSpPr>
        <p:spPr bwMode="auto">
          <a:xfrm rot="10800000" flipH="1">
            <a:off x="2071670" y="4357694"/>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9" name="AutoShape 22"/>
          <p:cNvSpPr>
            <a:spLocks noChangeArrowheads="1"/>
          </p:cNvSpPr>
          <p:nvPr/>
        </p:nvSpPr>
        <p:spPr bwMode="auto">
          <a:xfrm rot="10800000" flipH="1">
            <a:off x="2071670" y="571501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0" name="AutoShape 22"/>
          <p:cNvSpPr>
            <a:spLocks noChangeArrowheads="1"/>
          </p:cNvSpPr>
          <p:nvPr/>
        </p:nvSpPr>
        <p:spPr bwMode="auto">
          <a:xfrm rot="10800000" flipH="1">
            <a:off x="2071670" y="3786190"/>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1" name="AutoShape 22"/>
          <p:cNvSpPr>
            <a:spLocks noChangeArrowheads="1"/>
          </p:cNvSpPr>
          <p:nvPr/>
        </p:nvSpPr>
        <p:spPr bwMode="auto">
          <a:xfrm rot="10800000" flipH="1">
            <a:off x="1714480" y="500063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2" name="AutoShape 22"/>
          <p:cNvSpPr>
            <a:spLocks noChangeArrowheads="1"/>
          </p:cNvSpPr>
          <p:nvPr/>
        </p:nvSpPr>
        <p:spPr bwMode="auto">
          <a:xfrm rot="10800000" flipH="1">
            <a:off x="2071670" y="3286124"/>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3" name="Rechteck 32"/>
          <p:cNvSpPr/>
          <p:nvPr/>
        </p:nvSpPr>
        <p:spPr>
          <a:xfrm>
            <a:off x="642910" y="3429000"/>
            <a:ext cx="1048685" cy="276999"/>
          </a:xfrm>
          <a:prstGeom prst="rect">
            <a:avLst/>
          </a:prstGeom>
        </p:spPr>
        <p:txBody>
          <a:bodyPr wrap="none">
            <a:spAutoFit/>
          </a:bodyPr>
          <a:lstStyle/>
          <a:p>
            <a:r>
              <a:rPr lang="de-DE" sz="1200" b="1" dirty="0" smtClean="0">
                <a:solidFill>
                  <a:srgbClr val="C00000"/>
                </a:solidFill>
              </a:rPr>
              <a:t>Arbeitsablauf</a:t>
            </a:r>
            <a:endParaRPr lang="de-DE" sz="1200" b="1" dirty="0">
              <a:solidFill>
                <a:srgbClr val="C00000"/>
              </a:solidFill>
            </a:endParaRPr>
          </a:p>
        </p:txBody>
      </p:sp>
      <p:sp>
        <p:nvSpPr>
          <p:cNvPr id="34" name="Rechteck 33"/>
          <p:cNvSpPr/>
          <p:nvPr/>
        </p:nvSpPr>
        <p:spPr>
          <a:xfrm>
            <a:off x="571472" y="4572008"/>
            <a:ext cx="1113638" cy="276999"/>
          </a:xfrm>
          <a:prstGeom prst="rect">
            <a:avLst/>
          </a:prstGeom>
        </p:spPr>
        <p:txBody>
          <a:bodyPr wrap="none">
            <a:spAutoFit/>
          </a:bodyPr>
          <a:lstStyle/>
          <a:p>
            <a:r>
              <a:rPr lang="de-DE" sz="1200" b="1" dirty="0" smtClean="0">
                <a:solidFill>
                  <a:srgbClr val="C00000"/>
                </a:solidFill>
              </a:rPr>
              <a:t>Überwachung </a:t>
            </a:r>
            <a:endParaRPr lang="de-DE" sz="1200" b="1" dirty="0">
              <a:solidFill>
                <a:srgbClr val="C00000"/>
              </a:solidFill>
            </a:endParaRPr>
          </a:p>
        </p:txBody>
      </p:sp>
      <p:sp>
        <p:nvSpPr>
          <p:cNvPr id="35" name="Rechteck 34"/>
          <p:cNvSpPr/>
          <p:nvPr/>
        </p:nvSpPr>
        <p:spPr>
          <a:xfrm>
            <a:off x="1000100" y="4429132"/>
            <a:ext cx="775212" cy="276999"/>
          </a:xfrm>
          <a:prstGeom prst="rect">
            <a:avLst/>
          </a:prstGeom>
        </p:spPr>
        <p:txBody>
          <a:bodyPr wrap="none">
            <a:spAutoFit/>
          </a:bodyPr>
          <a:lstStyle/>
          <a:p>
            <a:r>
              <a:rPr lang="de-DE" sz="1200" b="1" dirty="0" smtClean="0">
                <a:solidFill>
                  <a:srgbClr val="C00000"/>
                </a:solidFill>
              </a:rPr>
              <a:t>Kontrolle</a:t>
            </a:r>
            <a:endParaRPr lang="de-DE" sz="1200" b="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3" presetClass="entr" presetSubtype="1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childTnLst>
                          </p:cTn>
                        </p:par>
                        <p:par>
                          <p:cTn id="19" fill="hold">
                            <p:stCondLst>
                              <p:cond delay="2000"/>
                            </p:stCondLst>
                            <p:childTnLst>
                              <p:par>
                                <p:cTn id="20" presetID="3" presetClass="entr" presetSubtype="1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par>
                          <p:cTn id="23" fill="hold">
                            <p:stCondLst>
                              <p:cond delay="2500"/>
                            </p:stCondLst>
                            <p:childTnLst>
                              <p:par>
                                <p:cTn id="24" presetID="3" presetClass="entr" presetSubtype="1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linds(horizontal)">
                                      <p:cBhvr>
                                        <p:cTn id="26" dur="500"/>
                                        <p:tgtEl>
                                          <p:spTgt spid="26"/>
                                        </p:tgtEl>
                                      </p:cBhvr>
                                    </p:animEffect>
                                  </p:childTnLst>
                                </p:cTn>
                              </p:par>
                            </p:childTnLst>
                          </p:cTn>
                        </p:par>
                        <p:par>
                          <p:cTn id="27" fill="hold">
                            <p:stCondLst>
                              <p:cond delay="3000"/>
                            </p:stCondLst>
                            <p:childTnLst>
                              <p:par>
                                <p:cTn id="28" presetID="3" presetClass="entr" presetSubtype="1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blinds(horizontal)">
                                      <p:cBhvr>
                                        <p:cTn id="30" dur="500"/>
                                        <p:tgtEl>
                                          <p:spTgt spid="45"/>
                                        </p:tgtEl>
                                      </p:cBhvr>
                                    </p:animEffect>
                                  </p:childTnLst>
                                </p:cTn>
                              </p:par>
                            </p:childTnLst>
                          </p:cTn>
                        </p:par>
                        <p:par>
                          <p:cTn id="31" fill="hold">
                            <p:stCondLst>
                              <p:cond delay="3500"/>
                            </p:stCondLst>
                            <p:childTnLst>
                              <p:par>
                                <p:cTn id="32" presetID="3" presetClass="entr" presetSubtype="1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blinds(horizontal)">
                                      <p:cBhvr>
                                        <p:cTn id="34" dur="500"/>
                                        <p:tgtEl>
                                          <p:spTgt spid="52"/>
                                        </p:tgtEl>
                                      </p:cBhvr>
                                    </p:animEffect>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0-#ppt_w/2"/>
                                          </p:val>
                                        </p:tav>
                                        <p:tav tm="100000">
                                          <p:val>
                                            <p:strVal val="#ppt_x"/>
                                          </p:val>
                                        </p:tav>
                                      </p:tavLst>
                                    </p:anim>
                                    <p:anim calcmode="lin" valueType="num">
                                      <p:cBhvr additive="base">
                                        <p:cTn id="39" dur="500" fill="hold"/>
                                        <p:tgtEl>
                                          <p:spTgt spid="2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8"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0-#ppt_w/2"/>
                                          </p:val>
                                        </p:tav>
                                        <p:tav tm="100000">
                                          <p:val>
                                            <p:strVal val="#ppt_x"/>
                                          </p:val>
                                        </p:tav>
                                      </p:tavLst>
                                    </p:anim>
                                    <p:anim calcmode="lin" valueType="num">
                                      <p:cBhvr additive="base">
                                        <p:cTn id="44" dur="500" fill="hold"/>
                                        <p:tgtEl>
                                          <p:spTgt spid="28"/>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2" presetClass="entr" presetSubtype="8"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500" fill="hold"/>
                                        <p:tgtEl>
                                          <p:spTgt spid="29"/>
                                        </p:tgtEl>
                                        <p:attrNameLst>
                                          <p:attrName>ppt_x</p:attrName>
                                        </p:attrNameLst>
                                      </p:cBhvr>
                                      <p:tavLst>
                                        <p:tav tm="0">
                                          <p:val>
                                            <p:strVal val="0-#ppt_w/2"/>
                                          </p:val>
                                        </p:tav>
                                        <p:tav tm="100000">
                                          <p:val>
                                            <p:strVal val="#ppt_x"/>
                                          </p:val>
                                        </p:tav>
                                      </p:tavLst>
                                    </p:anim>
                                    <p:anim calcmode="lin" valueType="num">
                                      <p:cBhvr additive="base">
                                        <p:cTn id="49" dur="500" fill="hold"/>
                                        <p:tgtEl>
                                          <p:spTgt spid="29"/>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8"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0-#ppt_w/2"/>
                                          </p:val>
                                        </p:tav>
                                        <p:tav tm="100000">
                                          <p:val>
                                            <p:strVal val="#ppt_x"/>
                                          </p:val>
                                        </p:tav>
                                      </p:tavLst>
                                    </p:anim>
                                    <p:anim calcmode="lin" valueType="num">
                                      <p:cBhvr additive="base">
                                        <p:cTn id="54" dur="500" fill="hold"/>
                                        <p:tgtEl>
                                          <p:spTgt spid="30"/>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2" presetClass="entr" presetSubtype="8"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0-#ppt_w/2"/>
                                          </p:val>
                                        </p:tav>
                                        <p:tav tm="100000">
                                          <p:val>
                                            <p:strVal val="#ppt_x"/>
                                          </p:val>
                                        </p:tav>
                                      </p:tavLst>
                                    </p:anim>
                                    <p:anim calcmode="lin" valueType="num">
                                      <p:cBhvr additive="base">
                                        <p:cTn id="59" dur="500" fill="hold"/>
                                        <p:tgtEl>
                                          <p:spTgt spid="31"/>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500" fill="hold"/>
                                        <p:tgtEl>
                                          <p:spTgt spid="32"/>
                                        </p:tgtEl>
                                        <p:attrNameLst>
                                          <p:attrName>ppt_x</p:attrName>
                                        </p:attrNameLst>
                                      </p:cBhvr>
                                      <p:tavLst>
                                        <p:tav tm="0">
                                          <p:val>
                                            <p:strVal val="0-#ppt_w/2"/>
                                          </p:val>
                                        </p:tav>
                                        <p:tav tm="100000">
                                          <p:val>
                                            <p:strVal val="#ppt_x"/>
                                          </p:val>
                                        </p:tav>
                                      </p:tavLst>
                                    </p:anim>
                                    <p:anim calcmode="lin" valueType="num">
                                      <p:cBhvr additive="base">
                                        <p:cTn id="64" dur="5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3" presetClass="entr" presetSubtype="10"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blinds(horizontal)">
                                      <p:cBhvr>
                                        <p:cTn id="68" dur="500"/>
                                        <p:tgtEl>
                                          <p:spTgt spid="33"/>
                                        </p:tgtEl>
                                      </p:cBhvr>
                                    </p:animEffect>
                                  </p:childTnLst>
                                </p:cTn>
                              </p:par>
                            </p:childTnLst>
                          </p:cTn>
                        </p:par>
                        <p:par>
                          <p:cTn id="69" fill="hold">
                            <p:stCondLst>
                              <p:cond delay="7500"/>
                            </p:stCondLst>
                            <p:childTnLst>
                              <p:par>
                                <p:cTn id="70" presetID="3" presetClass="entr" presetSubtype="10"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linds(horizontal)">
                                      <p:cBhvr>
                                        <p:cTn id="72" dur="500"/>
                                        <p:tgtEl>
                                          <p:spTgt spid="34"/>
                                        </p:tgtEl>
                                      </p:cBhvr>
                                    </p:animEffect>
                                  </p:childTnLst>
                                </p:cTn>
                              </p:par>
                            </p:childTnLst>
                          </p:cTn>
                        </p:par>
                        <p:par>
                          <p:cTn id="73" fill="hold">
                            <p:stCondLst>
                              <p:cond delay="8000"/>
                            </p:stCondLst>
                            <p:childTnLst>
                              <p:par>
                                <p:cTn id="74" presetID="3" presetClass="entr" presetSubtype="10"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blinds(horizontal)">
                                      <p:cBhvr>
                                        <p:cTn id="7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45" grpId="0" animBg="1"/>
      <p:bldP spid="21" grpId="0"/>
      <p:bldP spid="23" grpId="0"/>
      <p:bldP spid="24" grpId="0" animBg="1"/>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hteck 36"/>
          <p:cNvSpPr/>
          <p:nvPr/>
        </p:nvSpPr>
        <p:spPr>
          <a:xfrm>
            <a:off x="0" y="0"/>
            <a:ext cx="3214678" cy="6858004"/>
          </a:xfrm>
          <a:prstGeom prst="rect">
            <a:avLst/>
          </a:prstGeom>
          <a:gradFill flip="none" rotWithShape="1">
            <a:gsLst>
              <a:gs pos="11000">
                <a:srgbClr val="F0FCFE">
                  <a:alpha val="36863"/>
                </a:srgbClr>
              </a:gs>
              <a:gs pos="55000">
                <a:srgbClr val="B7D3CC">
                  <a:alpha val="80000"/>
                </a:srgbClr>
              </a:gs>
              <a:gs pos="82000">
                <a:srgbClr val="5D9699">
                  <a:alpha val="72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8" name="Rechteck 77"/>
          <p:cNvSpPr/>
          <p:nvPr/>
        </p:nvSpPr>
        <p:spPr>
          <a:xfrm>
            <a:off x="2571736" y="4000504"/>
            <a:ext cx="5857916" cy="523220"/>
          </a:xfrm>
          <a:prstGeom prst="rect">
            <a:avLst/>
          </a:prstGeom>
          <a:solidFill>
            <a:srgbClr val="FFFFCC"/>
          </a:solidFill>
          <a:effectLst>
            <a:outerShdw blurRad="50800" dist="38100" dir="2700000" algn="tl" rotWithShape="0">
              <a:prstClr val="black">
                <a:alpha val="40000"/>
              </a:prstClr>
            </a:outerShdw>
          </a:effectLst>
        </p:spPr>
        <p:txBody>
          <a:bodyPr wrap="square">
            <a:spAutoFit/>
          </a:bodyPr>
          <a:lstStyle/>
          <a:p>
            <a:pPr>
              <a:defRPr/>
            </a:pPr>
            <a:r>
              <a:rPr lang="de-DE" sz="1400" dirty="0" smtClean="0"/>
              <a:t>m)  </a:t>
            </a:r>
            <a:r>
              <a:rPr lang="de-DE" sz="1400" b="1" dirty="0" smtClean="0"/>
              <a:t>Grundsätze </a:t>
            </a:r>
            <a:r>
              <a:rPr lang="de-DE" sz="1400" b="1" dirty="0"/>
              <a:t>für die </a:t>
            </a:r>
            <a:r>
              <a:rPr lang="de-DE" sz="1400" b="1" dirty="0">
                <a:solidFill>
                  <a:srgbClr val="C00000"/>
                </a:solidFill>
              </a:rPr>
              <a:t>Gewährung von Unterstützungen </a:t>
            </a:r>
            <a:endParaRPr lang="de-DE" sz="1400" b="1" dirty="0" smtClean="0">
              <a:solidFill>
                <a:srgbClr val="C00000"/>
              </a:solidFill>
            </a:endParaRPr>
          </a:p>
          <a:p>
            <a:pPr>
              <a:defRPr/>
            </a:pPr>
            <a:r>
              <a:rPr lang="de-DE" sz="1400" b="1" dirty="0" smtClean="0"/>
              <a:t>       oder sonstigen </a:t>
            </a:r>
            <a:r>
              <a:rPr lang="de-DE" sz="1400" b="1" dirty="0" smtClean="0">
                <a:solidFill>
                  <a:srgbClr val="C00000"/>
                </a:solidFill>
              </a:rPr>
              <a:t>Zuwendungen</a:t>
            </a:r>
            <a:r>
              <a:rPr lang="de-DE" sz="1400" b="1" dirty="0" smtClean="0"/>
              <a:t>, auf die kein Rechtsanspruch besteht,</a:t>
            </a:r>
            <a:endParaRPr lang="de-DE" sz="1400" b="1" dirty="0"/>
          </a:p>
        </p:txBody>
      </p:sp>
      <p:sp>
        <p:nvSpPr>
          <p:cNvPr id="79" name="Rechteck 78"/>
          <p:cNvSpPr/>
          <p:nvPr/>
        </p:nvSpPr>
        <p:spPr>
          <a:xfrm>
            <a:off x="2571736" y="4643446"/>
            <a:ext cx="5857916" cy="923330"/>
          </a:xfrm>
          <a:prstGeom prst="rect">
            <a:avLst/>
          </a:prstGeom>
          <a:solidFill>
            <a:srgbClr val="FFFFCC"/>
          </a:solidFill>
          <a:effectLst>
            <a:outerShdw blurRad="50800" dist="38100" dir="2700000" algn="tl" rotWithShape="0">
              <a:prstClr val="black">
                <a:alpha val="40000"/>
              </a:prstClr>
            </a:outerShdw>
          </a:effectLst>
        </p:spPr>
        <p:txBody>
          <a:bodyPr wrap="square">
            <a:spAutoFit/>
          </a:bodyPr>
          <a:lstStyle/>
          <a:p>
            <a:pPr>
              <a:defRPr/>
            </a:pPr>
            <a:r>
              <a:rPr lang="de-DE" sz="1400" dirty="0" smtClean="0"/>
              <a:t>n)    </a:t>
            </a:r>
            <a:r>
              <a:rPr lang="de-DE" sz="1400" b="1" dirty="0" smtClean="0"/>
              <a:t>Zuweisung </a:t>
            </a:r>
            <a:r>
              <a:rPr lang="de-DE" sz="1400" b="1" dirty="0"/>
              <a:t>von </a:t>
            </a:r>
            <a:r>
              <a:rPr lang="de-DE" sz="1400" b="1" dirty="0">
                <a:solidFill>
                  <a:srgbClr val="C00000"/>
                </a:solidFill>
              </a:rPr>
              <a:t>Mietwohnungen oder Pachtland </a:t>
            </a:r>
            <a:r>
              <a:rPr lang="de-DE" sz="1400" b="1" dirty="0"/>
              <a:t>an Mitarbeitende, </a:t>
            </a:r>
            <a:endParaRPr lang="de-DE" sz="1400" b="1" dirty="0" smtClean="0"/>
          </a:p>
          <a:p>
            <a:pPr>
              <a:defRPr/>
            </a:pPr>
            <a:r>
              <a:rPr lang="de-DE" sz="1200" b="1" dirty="0" smtClean="0"/>
              <a:t>        wenn die Dienststelle </a:t>
            </a:r>
            <a:r>
              <a:rPr lang="de-DE" sz="1200" b="1" dirty="0"/>
              <a:t>darüber verfügt, </a:t>
            </a:r>
            <a:endParaRPr lang="de-DE" sz="1200" b="1" dirty="0" smtClean="0"/>
          </a:p>
          <a:p>
            <a:pPr>
              <a:defRPr/>
            </a:pPr>
            <a:r>
              <a:rPr lang="de-DE" sz="1400" b="1" dirty="0" smtClean="0"/>
              <a:t>       sowie </a:t>
            </a:r>
            <a:r>
              <a:rPr lang="de-DE" sz="1400" b="1" dirty="0"/>
              <a:t>allgemeine </a:t>
            </a:r>
            <a:r>
              <a:rPr lang="de-DE" sz="1400" b="1" dirty="0">
                <a:solidFill>
                  <a:srgbClr val="C00000"/>
                </a:solidFill>
              </a:rPr>
              <a:t>Festsetzung der Nutzungsbedingungen </a:t>
            </a:r>
          </a:p>
          <a:p>
            <a:pPr>
              <a:defRPr/>
            </a:pPr>
            <a:r>
              <a:rPr lang="de-DE" sz="1400" b="1" dirty="0"/>
              <a:t>       </a:t>
            </a:r>
            <a:r>
              <a:rPr lang="de-DE" sz="1400" b="1" dirty="0" smtClean="0"/>
              <a:t>und </a:t>
            </a:r>
            <a:r>
              <a:rPr lang="de-DE" sz="1400" b="1" dirty="0"/>
              <a:t>die </a:t>
            </a:r>
            <a:r>
              <a:rPr lang="de-DE" sz="1400" b="1" dirty="0">
                <a:solidFill>
                  <a:srgbClr val="C00000"/>
                </a:solidFill>
              </a:rPr>
              <a:t>Kündigung</a:t>
            </a:r>
            <a:r>
              <a:rPr lang="de-DE" sz="1400" b="1" dirty="0"/>
              <a:t> des Nutzungsverhältnisses,</a:t>
            </a:r>
          </a:p>
        </p:txBody>
      </p:sp>
      <p:sp>
        <p:nvSpPr>
          <p:cNvPr id="80" name="Rechteck 79"/>
          <p:cNvSpPr/>
          <p:nvPr/>
        </p:nvSpPr>
        <p:spPr>
          <a:xfrm>
            <a:off x="2571736" y="5715016"/>
            <a:ext cx="5857916" cy="307975"/>
          </a:xfrm>
          <a:prstGeom prst="rect">
            <a:avLst/>
          </a:prstGeom>
          <a:solidFill>
            <a:srgbClr val="FFFFCC"/>
          </a:solidFill>
          <a:effectLst>
            <a:outerShdw blurRad="50800" dist="38100" dir="2700000" algn="tl" rotWithShape="0">
              <a:prstClr val="black">
                <a:alpha val="40000"/>
              </a:prstClr>
            </a:outerShdw>
          </a:effectLst>
        </p:spPr>
        <p:txBody>
          <a:bodyPr wrap="square">
            <a:spAutoFit/>
          </a:bodyPr>
          <a:lstStyle/>
          <a:p>
            <a:pPr>
              <a:defRPr/>
            </a:pPr>
            <a:r>
              <a:rPr lang="de-DE" sz="1400" dirty="0"/>
              <a:t>o)    </a:t>
            </a:r>
            <a:r>
              <a:rPr lang="de-DE" sz="1400" b="1" dirty="0"/>
              <a:t>Grundsätze über das </a:t>
            </a:r>
            <a:r>
              <a:rPr lang="de-DE" sz="1400" b="1" dirty="0">
                <a:solidFill>
                  <a:srgbClr val="C00000"/>
                </a:solidFill>
              </a:rPr>
              <a:t>betriebliche Vorschlagswesen</a:t>
            </a:r>
            <a:endParaRPr lang="de-DE" sz="1400" b="1" dirty="0"/>
          </a:p>
        </p:txBody>
      </p:sp>
      <p:grpSp>
        <p:nvGrpSpPr>
          <p:cNvPr id="46" name="Gruppieren 45"/>
          <p:cNvGrpSpPr/>
          <p:nvPr/>
        </p:nvGrpSpPr>
        <p:grpSpPr>
          <a:xfrm>
            <a:off x="642910" y="571480"/>
            <a:ext cx="6143668" cy="1071570"/>
            <a:chOff x="642910" y="571480"/>
            <a:chExt cx="6143668" cy="1071570"/>
          </a:xfrm>
        </p:grpSpPr>
        <p:sp>
          <p:nvSpPr>
            <p:cNvPr id="47" name="Rechteck 46"/>
            <p:cNvSpPr/>
            <p:nvPr/>
          </p:nvSpPr>
          <p:spPr bwMode="auto">
            <a:xfrm>
              <a:off x="642910" y="1000108"/>
              <a:ext cx="6143668"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48" name="Picture 4"/>
            <p:cNvPicPr>
              <a:picLocks noChangeAspect="1" noChangeArrowheads="1"/>
            </p:cNvPicPr>
            <p:nvPr/>
          </p:nvPicPr>
          <p:blipFill>
            <a:blip r:embed="rId3"/>
            <a:srcRect/>
            <a:stretch>
              <a:fillRect/>
            </a:stretch>
          </p:blipFill>
          <p:spPr bwMode="auto">
            <a:xfrm flipH="1">
              <a:off x="714348" y="571480"/>
              <a:ext cx="2917052" cy="1071570"/>
            </a:xfrm>
            <a:prstGeom prst="rect">
              <a:avLst/>
            </a:prstGeom>
            <a:noFill/>
            <a:ln w="9525">
              <a:noFill/>
              <a:miter lim="800000"/>
              <a:headEnd/>
              <a:tailEnd/>
            </a:ln>
            <a:effectLst/>
          </p:spPr>
        </p:pic>
        <p:sp>
          <p:nvSpPr>
            <p:cNvPr id="49" name="Rechteck 48"/>
            <p:cNvSpPr/>
            <p:nvPr/>
          </p:nvSpPr>
          <p:spPr>
            <a:xfrm>
              <a:off x="3714744" y="1000108"/>
              <a:ext cx="1857356" cy="276999"/>
            </a:xfrm>
            <a:prstGeom prst="rect">
              <a:avLst/>
            </a:prstGeom>
          </p:spPr>
          <p:txBody>
            <a:bodyPr wrap="square">
              <a:spAutoFit/>
            </a:bodyPr>
            <a:lstStyle/>
            <a:p>
              <a:pPr algn="r"/>
              <a:r>
                <a:rPr lang="de-DE" sz="1200" b="1" dirty="0" smtClean="0"/>
                <a:t>MVG EKD  VIII. Abschnitt</a:t>
              </a:r>
              <a:endParaRPr lang="de-DE" sz="1200" b="1" dirty="0"/>
            </a:p>
          </p:txBody>
        </p:sp>
        <p:sp>
          <p:nvSpPr>
            <p:cNvPr id="50" name="Rechteck 49"/>
            <p:cNvSpPr/>
            <p:nvPr/>
          </p:nvSpPr>
          <p:spPr>
            <a:xfrm>
              <a:off x="2928926" y="1285860"/>
              <a:ext cx="3571868" cy="276999"/>
            </a:xfrm>
            <a:prstGeom prst="rect">
              <a:avLst/>
            </a:prstGeom>
          </p:spPr>
          <p:txBody>
            <a:bodyPr wrap="square">
              <a:spAutoFit/>
            </a:bodyPr>
            <a:lstStyle/>
            <a:p>
              <a:pPr algn="r"/>
              <a:r>
                <a:rPr lang="de-DE" sz="1200" b="1" dirty="0" smtClean="0"/>
                <a:t>Aufgaben und Befugnisse der Mitarbeitervertretung</a:t>
              </a:r>
              <a:endParaRPr lang="de-DE" sz="1200" b="1" dirty="0"/>
            </a:p>
          </p:txBody>
        </p:sp>
      </p:grpSp>
      <p:sp>
        <p:nvSpPr>
          <p:cNvPr id="51" name="Rechteck 50"/>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0" name="Rechteck 19"/>
          <p:cNvSpPr/>
          <p:nvPr/>
        </p:nvSpPr>
        <p:spPr>
          <a:xfrm>
            <a:off x="2571736" y="3357562"/>
            <a:ext cx="5857916" cy="307777"/>
          </a:xfrm>
          <a:prstGeom prst="rect">
            <a:avLst/>
          </a:prstGeom>
          <a:solidFill>
            <a:srgbClr val="FFFFCC"/>
          </a:solidFill>
          <a:effectLst>
            <a:outerShdw blurRad="50800" dist="38100" dir="2700000" algn="tl" rotWithShape="0">
              <a:prstClr val="black">
                <a:alpha val="40000"/>
              </a:prstClr>
            </a:outerShdw>
          </a:effectLst>
        </p:spPr>
        <p:txBody>
          <a:bodyPr wrap="square">
            <a:spAutoFit/>
          </a:bodyPr>
          <a:lstStyle/>
          <a:p>
            <a:pPr>
              <a:defRPr/>
            </a:pPr>
            <a:r>
              <a:rPr lang="de-DE" sz="1400" dirty="0" smtClean="0"/>
              <a:t>l) </a:t>
            </a:r>
            <a:r>
              <a:rPr lang="de-DE" sz="1400" b="1" dirty="0" smtClean="0">
                <a:solidFill>
                  <a:srgbClr val="C00000"/>
                </a:solidFill>
              </a:rPr>
              <a:t>Planung und Durchführung </a:t>
            </a:r>
            <a:r>
              <a:rPr lang="de-DE" sz="1400" b="1" dirty="0" smtClean="0"/>
              <a:t>von Veranstaltungen für die Mitarbeiterschaft,</a:t>
            </a:r>
            <a:endParaRPr lang="de-DE" sz="1400" b="1" dirty="0"/>
          </a:p>
        </p:txBody>
      </p:sp>
      <p:sp>
        <p:nvSpPr>
          <p:cNvPr id="21" name="Text Box 3"/>
          <p:cNvSpPr txBox="1">
            <a:spLocks noChangeArrowheads="1"/>
          </p:cNvSpPr>
          <p:nvPr/>
        </p:nvSpPr>
        <p:spPr bwMode="auto">
          <a:xfrm>
            <a:off x="1142976" y="2071678"/>
            <a:ext cx="1357313" cy="369888"/>
          </a:xfrm>
          <a:prstGeom prst="rect">
            <a:avLst/>
          </a:prstGeom>
          <a:noFill/>
          <a:ln w="9525">
            <a:noFill/>
            <a:miter lim="800000"/>
            <a:headEnd/>
            <a:tailEnd/>
          </a:ln>
          <a:effectLst/>
        </p:spPr>
        <p:txBody>
          <a:bodyPr>
            <a:spAutoFit/>
          </a:bodyPr>
          <a:lstStyle/>
          <a:p>
            <a:pPr algn="ctr">
              <a:spcBef>
                <a:spcPct val="50000"/>
              </a:spcBef>
            </a:pPr>
            <a:r>
              <a:rPr lang="de-DE" b="1" dirty="0">
                <a:solidFill>
                  <a:srgbClr val="C00000"/>
                </a:solidFill>
                <a:cs typeface="Arial" pitchFamily="34" charset="0"/>
              </a:rPr>
              <a:t>§ 40 MVG</a:t>
            </a:r>
          </a:p>
        </p:txBody>
      </p:sp>
      <p:sp>
        <p:nvSpPr>
          <p:cNvPr id="22" name="Rechteck 14"/>
          <p:cNvSpPr>
            <a:spLocks noChangeArrowheads="1"/>
          </p:cNvSpPr>
          <p:nvPr/>
        </p:nvSpPr>
        <p:spPr bwMode="auto">
          <a:xfrm>
            <a:off x="2214546" y="2928934"/>
            <a:ext cx="5143521" cy="338554"/>
          </a:xfrm>
          <a:prstGeom prst="rect">
            <a:avLst/>
          </a:prstGeom>
          <a:noFill/>
          <a:ln w="9525">
            <a:noFill/>
            <a:miter lim="800000"/>
            <a:headEnd/>
            <a:tailEnd/>
          </a:ln>
        </p:spPr>
        <p:txBody>
          <a:bodyPr wrap="square">
            <a:spAutoFit/>
          </a:bodyPr>
          <a:lstStyle/>
          <a:p>
            <a:pPr marL="457200" indent="-457200"/>
            <a:r>
              <a:rPr lang="de-DE" sz="1400" b="1" i="1" dirty="0">
                <a:cs typeface="Arial" pitchFamily="34" charset="0"/>
              </a:rPr>
              <a:t>Die MAV hat in den folgenden Fällen ein </a:t>
            </a:r>
            <a:r>
              <a:rPr lang="de-DE" sz="1600" b="1" i="1" dirty="0">
                <a:solidFill>
                  <a:srgbClr val="C00000"/>
                </a:solidFill>
                <a:cs typeface="Arial" pitchFamily="34" charset="0"/>
              </a:rPr>
              <a:t>Mitbestimmungsrecht</a:t>
            </a:r>
          </a:p>
        </p:txBody>
      </p:sp>
      <p:sp>
        <p:nvSpPr>
          <p:cNvPr id="23" name="Rechteck 22"/>
          <p:cNvSpPr/>
          <p:nvPr/>
        </p:nvSpPr>
        <p:spPr bwMode="auto">
          <a:xfrm>
            <a:off x="2500298" y="2143116"/>
            <a:ext cx="5857916" cy="262957"/>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4" name="Rechteck 19"/>
          <p:cNvSpPr>
            <a:spLocks noChangeArrowheads="1"/>
          </p:cNvSpPr>
          <p:nvPr/>
        </p:nvSpPr>
        <p:spPr bwMode="auto">
          <a:xfrm>
            <a:off x="2643174" y="1857364"/>
            <a:ext cx="4572000" cy="584775"/>
          </a:xfrm>
          <a:prstGeom prst="rect">
            <a:avLst/>
          </a:prstGeom>
          <a:noFill/>
          <a:ln w="9525">
            <a:noFill/>
            <a:miter lim="800000"/>
            <a:headEnd/>
            <a:tailEnd/>
          </a:ln>
          <a:effectLst/>
        </p:spPr>
        <p:txBody>
          <a:bodyPr>
            <a:spAutoFit/>
          </a:bodyPr>
          <a:lstStyle/>
          <a:p>
            <a:pPr>
              <a:defRPr/>
            </a:pPr>
            <a:r>
              <a:rPr lang="de-DE" sz="1400" b="1" dirty="0" smtClean="0">
                <a:cs typeface="Arial" pitchFamily="34" charset="0"/>
              </a:rPr>
              <a:t>                 Fälle </a:t>
            </a:r>
            <a:r>
              <a:rPr lang="de-DE" sz="1400" b="1" dirty="0">
                <a:cs typeface="Arial" pitchFamily="34" charset="0"/>
              </a:rPr>
              <a:t>der Mitbestimmung </a:t>
            </a:r>
          </a:p>
          <a:p>
            <a:pPr>
              <a:defRPr/>
            </a:pPr>
            <a:r>
              <a:rPr lang="de-DE" sz="1400" b="1" dirty="0">
                <a:cs typeface="Arial" pitchFamily="34" charset="0"/>
              </a:rPr>
              <a:t>in </a:t>
            </a:r>
            <a:r>
              <a:rPr lang="de-DE" b="1" dirty="0">
                <a:solidFill>
                  <a:srgbClr val="C00000"/>
                </a:solidFill>
                <a:cs typeface="Arial" pitchFamily="34" charset="0"/>
              </a:rPr>
              <a:t>organisatorischen</a:t>
            </a:r>
            <a:r>
              <a:rPr lang="de-DE" b="1" dirty="0">
                <a:cs typeface="Arial" pitchFamily="34" charset="0"/>
              </a:rPr>
              <a:t> </a:t>
            </a:r>
            <a:r>
              <a:rPr lang="de-DE" sz="1400" b="1" dirty="0">
                <a:cs typeface="Arial" pitchFamily="34" charset="0"/>
              </a:rPr>
              <a:t>und </a:t>
            </a:r>
            <a:r>
              <a:rPr lang="de-DE" b="1" dirty="0">
                <a:solidFill>
                  <a:srgbClr val="9900FF"/>
                </a:solidFill>
                <a:cs typeface="Arial" pitchFamily="34" charset="0"/>
              </a:rPr>
              <a:t>sozialen </a:t>
            </a:r>
            <a:r>
              <a:rPr lang="de-DE" sz="1400" b="1" dirty="0">
                <a:cs typeface="Arial" pitchFamily="34" charset="0"/>
              </a:rPr>
              <a:t>Angelegenheiten</a:t>
            </a:r>
          </a:p>
        </p:txBody>
      </p:sp>
      <p:sp>
        <p:nvSpPr>
          <p:cNvPr id="25" name="Rechteck 24"/>
          <p:cNvSpPr/>
          <p:nvPr/>
        </p:nvSpPr>
        <p:spPr>
          <a:xfrm>
            <a:off x="714348" y="4929198"/>
            <a:ext cx="1017138" cy="276999"/>
          </a:xfrm>
          <a:prstGeom prst="rect">
            <a:avLst/>
          </a:prstGeom>
        </p:spPr>
        <p:txBody>
          <a:bodyPr wrap="none">
            <a:spAutoFit/>
          </a:bodyPr>
          <a:lstStyle/>
          <a:p>
            <a:r>
              <a:rPr lang="de-DE" sz="1200" b="1" dirty="0" smtClean="0">
                <a:solidFill>
                  <a:srgbClr val="C00000"/>
                </a:solidFill>
              </a:rPr>
              <a:t>Mietverträge</a:t>
            </a:r>
            <a:endParaRPr lang="de-DE" sz="1200" b="1" dirty="0">
              <a:solidFill>
                <a:srgbClr val="C00000"/>
              </a:solidFill>
            </a:endParaRPr>
          </a:p>
        </p:txBody>
      </p:sp>
      <p:sp>
        <p:nvSpPr>
          <p:cNvPr id="26" name="Rechteck 25"/>
          <p:cNvSpPr/>
          <p:nvPr/>
        </p:nvSpPr>
        <p:spPr>
          <a:xfrm>
            <a:off x="785786" y="3357562"/>
            <a:ext cx="1129412" cy="276999"/>
          </a:xfrm>
          <a:prstGeom prst="rect">
            <a:avLst/>
          </a:prstGeom>
        </p:spPr>
        <p:txBody>
          <a:bodyPr wrap="none">
            <a:spAutoFit/>
          </a:bodyPr>
          <a:lstStyle/>
          <a:p>
            <a:r>
              <a:rPr lang="de-DE" sz="1200" b="1" dirty="0" smtClean="0">
                <a:solidFill>
                  <a:srgbClr val="C00000"/>
                </a:solidFill>
              </a:rPr>
              <a:t>der „</a:t>
            </a:r>
            <a:r>
              <a:rPr lang="de-DE" sz="1200" b="1" dirty="0" smtClean="0"/>
              <a:t>Klassiker</a:t>
            </a:r>
            <a:r>
              <a:rPr lang="de-DE" sz="1200" b="1" dirty="0" smtClean="0">
                <a:solidFill>
                  <a:srgbClr val="C00000"/>
                </a:solidFill>
              </a:rPr>
              <a:t>“</a:t>
            </a:r>
            <a:endParaRPr lang="de-DE" sz="1200" b="1" dirty="0">
              <a:solidFill>
                <a:srgbClr val="C00000"/>
              </a:solidFill>
            </a:endParaRPr>
          </a:p>
        </p:txBody>
      </p:sp>
      <p:sp>
        <p:nvSpPr>
          <p:cNvPr id="27" name="Rechteck 26"/>
          <p:cNvSpPr/>
          <p:nvPr/>
        </p:nvSpPr>
        <p:spPr>
          <a:xfrm>
            <a:off x="571472" y="3500438"/>
            <a:ext cx="1084143" cy="276999"/>
          </a:xfrm>
          <a:prstGeom prst="rect">
            <a:avLst/>
          </a:prstGeom>
        </p:spPr>
        <p:txBody>
          <a:bodyPr wrap="none">
            <a:spAutoFit/>
          </a:bodyPr>
          <a:lstStyle/>
          <a:p>
            <a:r>
              <a:rPr lang="de-DE" sz="1200" b="1" dirty="0" smtClean="0">
                <a:solidFill>
                  <a:srgbClr val="C00000"/>
                </a:solidFill>
              </a:rPr>
              <a:t>…aber wichtig</a:t>
            </a:r>
            <a:endParaRPr lang="de-DE" sz="1200" b="1" dirty="0">
              <a:solidFill>
                <a:srgbClr val="C00000"/>
              </a:solidFill>
            </a:endParaRPr>
          </a:p>
        </p:txBody>
      </p:sp>
      <p:sp>
        <p:nvSpPr>
          <p:cNvPr id="28" name="AutoShape 22"/>
          <p:cNvSpPr>
            <a:spLocks noChangeArrowheads="1"/>
          </p:cNvSpPr>
          <p:nvPr/>
        </p:nvSpPr>
        <p:spPr bwMode="auto">
          <a:xfrm rot="10800000" flipH="1">
            <a:off x="2143108" y="571501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9" name="AutoShape 22"/>
          <p:cNvSpPr>
            <a:spLocks noChangeArrowheads="1"/>
          </p:cNvSpPr>
          <p:nvPr/>
        </p:nvSpPr>
        <p:spPr bwMode="auto">
          <a:xfrm rot="10800000" flipH="1">
            <a:off x="2143108" y="4071942"/>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0" name="AutoShape 22"/>
          <p:cNvSpPr>
            <a:spLocks noChangeArrowheads="1"/>
          </p:cNvSpPr>
          <p:nvPr/>
        </p:nvSpPr>
        <p:spPr bwMode="auto">
          <a:xfrm rot="10800000" flipH="1">
            <a:off x="2143108" y="5072074"/>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1" name="AutoShape 22"/>
          <p:cNvSpPr>
            <a:spLocks noChangeArrowheads="1"/>
          </p:cNvSpPr>
          <p:nvPr/>
        </p:nvSpPr>
        <p:spPr bwMode="auto">
          <a:xfrm rot="10800000" flipH="1">
            <a:off x="2143108" y="3429000"/>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2" name="Rechteck 31"/>
          <p:cNvSpPr/>
          <p:nvPr/>
        </p:nvSpPr>
        <p:spPr>
          <a:xfrm>
            <a:off x="847700" y="3919542"/>
            <a:ext cx="647485" cy="276999"/>
          </a:xfrm>
          <a:prstGeom prst="rect">
            <a:avLst/>
          </a:prstGeom>
        </p:spPr>
        <p:txBody>
          <a:bodyPr wrap="none">
            <a:spAutoFit/>
          </a:bodyPr>
          <a:lstStyle/>
          <a:p>
            <a:r>
              <a:rPr lang="de-DE" sz="1200" b="1" dirty="0" smtClean="0">
                <a:solidFill>
                  <a:srgbClr val="C00000"/>
                </a:solidFill>
              </a:rPr>
              <a:t>Kredite</a:t>
            </a:r>
            <a:endParaRPr lang="de-DE" sz="1200" b="1" dirty="0">
              <a:solidFill>
                <a:srgbClr val="C00000"/>
              </a:solidFill>
            </a:endParaRPr>
          </a:p>
        </p:txBody>
      </p:sp>
      <p:sp>
        <p:nvSpPr>
          <p:cNvPr id="33" name="Rechteck 32"/>
          <p:cNvSpPr/>
          <p:nvPr/>
        </p:nvSpPr>
        <p:spPr>
          <a:xfrm>
            <a:off x="1000100" y="4071942"/>
            <a:ext cx="848822" cy="276999"/>
          </a:xfrm>
          <a:prstGeom prst="rect">
            <a:avLst/>
          </a:prstGeom>
        </p:spPr>
        <p:txBody>
          <a:bodyPr wrap="none">
            <a:spAutoFit/>
          </a:bodyPr>
          <a:lstStyle/>
          <a:p>
            <a:r>
              <a:rPr lang="de-DE" sz="1200" b="1" dirty="0" smtClean="0">
                <a:solidFill>
                  <a:srgbClr val="C00000"/>
                </a:solidFill>
              </a:rPr>
              <a:t>Not-Hilfen</a:t>
            </a:r>
            <a:endParaRPr lang="de-DE" sz="1200" b="1" dirty="0">
              <a:solidFill>
                <a:srgbClr val="C00000"/>
              </a:solidFill>
            </a:endParaRPr>
          </a:p>
        </p:txBody>
      </p:sp>
      <p:sp>
        <p:nvSpPr>
          <p:cNvPr id="34" name="Rechteck 33"/>
          <p:cNvSpPr/>
          <p:nvPr/>
        </p:nvSpPr>
        <p:spPr>
          <a:xfrm>
            <a:off x="785786" y="5072074"/>
            <a:ext cx="1323119" cy="276999"/>
          </a:xfrm>
          <a:prstGeom prst="rect">
            <a:avLst/>
          </a:prstGeom>
        </p:spPr>
        <p:txBody>
          <a:bodyPr wrap="none">
            <a:spAutoFit/>
          </a:bodyPr>
          <a:lstStyle/>
          <a:p>
            <a:r>
              <a:rPr lang="de-DE" sz="1200" b="1" dirty="0" smtClean="0"/>
              <a:t>…nicht ohne MAV</a:t>
            </a:r>
            <a:endParaRPr lang="de-DE" sz="1200" b="1" dirty="0"/>
          </a:p>
        </p:txBody>
      </p:sp>
      <p:sp>
        <p:nvSpPr>
          <p:cNvPr id="35" name="Rechteck 34"/>
          <p:cNvSpPr/>
          <p:nvPr/>
        </p:nvSpPr>
        <p:spPr>
          <a:xfrm>
            <a:off x="500034" y="5715016"/>
            <a:ext cx="1649426" cy="276999"/>
          </a:xfrm>
          <a:prstGeom prst="rect">
            <a:avLst/>
          </a:prstGeom>
        </p:spPr>
        <p:txBody>
          <a:bodyPr wrap="none">
            <a:spAutoFit/>
          </a:bodyPr>
          <a:lstStyle/>
          <a:p>
            <a:r>
              <a:rPr lang="de-DE" sz="1200" b="1" dirty="0" smtClean="0">
                <a:solidFill>
                  <a:srgbClr val="C00000"/>
                </a:solidFill>
              </a:rPr>
              <a:t>…wird gerne vergessen</a:t>
            </a:r>
            <a:endParaRPr lang="de-DE" sz="1200" b="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strVal val="#ppt_w*0.70"/>
                                          </p:val>
                                        </p:tav>
                                        <p:tav tm="100000">
                                          <p:val>
                                            <p:strVal val="#ppt_w"/>
                                          </p:val>
                                        </p:tav>
                                      </p:tavLst>
                                    </p:anim>
                                    <p:anim calcmode="lin" valueType="num">
                                      <p:cBhvr>
                                        <p:cTn id="8" dur="1000" fill="hold"/>
                                        <p:tgtEl>
                                          <p:spTgt spid="24"/>
                                        </p:tgtEl>
                                        <p:attrNameLst>
                                          <p:attrName>ppt_h</p:attrName>
                                        </p:attrNameLst>
                                      </p:cBhvr>
                                      <p:tavLst>
                                        <p:tav tm="0">
                                          <p:val>
                                            <p:strVal val="#ppt_h"/>
                                          </p:val>
                                        </p:tav>
                                        <p:tav tm="100000">
                                          <p:val>
                                            <p:strVal val="#ppt_h"/>
                                          </p:val>
                                        </p:tav>
                                      </p:tavLst>
                                    </p:anim>
                                    <p:animEffect transition="in" filter="fade">
                                      <p:cBhvr>
                                        <p:cTn id="9" dur="1000"/>
                                        <p:tgtEl>
                                          <p:spTgt spid="24"/>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3" presetClass="entr" presetSubtype="1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par>
                          <p:cTn id="19" fill="hold">
                            <p:stCondLst>
                              <p:cond delay="2000"/>
                            </p:stCondLst>
                            <p:childTnLst>
                              <p:par>
                                <p:cTn id="20" presetID="3" presetClass="entr" presetSubtype="10" fill="hold" grpId="0" nodeType="after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blinds(horizontal)">
                                      <p:cBhvr>
                                        <p:cTn id="22" dur="500"/>
                                        <p:tgtEl>
                                          <p:spTgt spid="78"/>
                                        </p:tgtEl>
                                      </p:cBhvr>
                                    </p:animEffect>
                                  </p:childTnLst>
                                </p:cTn>
                              </p:par>
                            </p:childTnLst>
                          </p:cTn>
                        </p:par>
                        <p:par>
                          <p:cTn id="23" fill="hold">
                            <p:stCondLst>
                              <p:cond delay="2500"/>
                            </p:stCondLst>
                            <p:childTnLst>
                              <p:par>
                                <p:cTn id="24" presetID="3" presetClass="entr" presetSubtype="10"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blinds(horizontal)">
                                      <p:cBhvr>
                                        <p:cTn id="26" dur="500"/>
                                        <p:tgtEl>
                                          <p:spTgt spid="79"/>
                                        </p:tgtEl>
                                      </p:cBhvr>
                                    </p:animEffect>
                                  </p:childTnLst>
                                </p:cTn>
                              </p:par>
                            </p:childTnLst>
                          </p:cTn>
                        </p:par>
                        <p:par>
                          <p:cTn id="27" fill="hold">
                            <p:stCondLst>
                              <p:cond delay="3000"/>
                            </p:stCondLst>
                            <p:childTnLst>
                              <p:par>
                                <p:cTn id="28" presetID="3" presetClass="entr" presetSubtype="10" fill="hold" grpId="0" nodeType="after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blinds(horizontal)">
                                      <p:cBhvr>
                                        <p:cTn id="30" dur="500"/>
                                        <p:tgtEl>
                                          <p:spTgt spid="80"/>
                                        </p:tgtEl>
                                      </p:cBhvr>
                                    </p:animEffect>
                                  </p:childTnLst>
                                </p:cTn>
                              </p:par>
                            </p:childTnLst>
                          </p:cTn>
                        </p:par>
                        <p:par>
                          <p:cTn id="31" fill="hold">
                            <p:stCondLst>
                              <p:cond delay="3500"/>
                            </p:stCondLst>
                            <p:childTnLst>
                              <p:par>
                                <p:cTn id="32" presetID="2" presetClass="entr" presetSubtype="8"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0-#ppt_w/2"/>
                                          </p:val>
                                        </p:tav>
                                        <p:tav tm="100000">
                                          <p:val>
                                            <p:strVal val="#ppt_x"/>
                                          </p:val>
                                        </p:tav>
                                      </p:tavLst>
                                    </p:anim>
                                    <p:anim calcmode="lin" valueType="num">
                                      <p:cBhvr additive="base">
                                        <p:cTn id="35" dur="500" fill="hold"/>
                                        <p:tgtEl>
                                          <p:spTgt spid="29"/>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0-#ppt_w/2"/>
                                          </p:val>
                                        </p:tav>
                                        <p:tav tm="100000">
                                          <p:val>
                                            <p:strVal val="#ppt_x"/>
                                          </p:val>
                                        </p:tav>
                                      </p:tavLst>
                                    </p:anim>
                                    <p:anim calcmode="lin" valueType="num">
                                      <p:cBhvr additive="base">
                                        <p:cTn id="40" dur="500" fill="hold"/>
                                        <p:tgtEl>
                                          <p:spTgt spid="30"/>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3" presetClass="entr" presetSubtype="1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linds(horizontal)">
                                      <p:cBhvr>
                                        <p:cTn id="44" dur="500"/>
                                        <p:tgtEl>
                                          <p:spTgt spid="26"/>
                                        </p:tgtEl>
                                      </p:cBhvr>
                                    </p:animEffect>
                                  </p:childTnLst>
                                </p:cTn>
                              </p:par>
                            </p:childTnLst>
                          </p:cTn>
                        </p:par>
                        <p:par>
                          <p:cTn id="45" fill="hold">
                            <p:stCondLst>
                              <p:cond delay="5000"/>
                            </p:stCondLst>
                            <p:childTnLst>
                              <p:par>
                                <p:cTn id="46" presetID="2" presetClass="entr" presetSubtype="8"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fill="hold"/>
                                        <p:tgtEl>
                                          <p:spTgt spid="31"/>
                                        </p:tgtEl>
                                        <p:attrNameLst>
                                          <p:attrName>ppt_x</p:attrName>
                                        </p:attrNameLst>
                                      </p:cBhvr>
                                      <p:tavLst>
                                        <p:tav tm="0">
                                          <p:val>
                                            <p:strVal val="0-#ppt_w/2"/>
                                          </p:val>
                                        </p:tav>
                                        <p:tav tm="100000">
                                          <p:val>
                                            <p:strVal val="#ppt_x"/>
                                          </p:val>
                                        </p:tav>
                                      </p:tavLst>
                                    </p:anim>
                                    <p:anim calcmode="lin" valueType="num">
                                      <p:cBhvr additive="base">
                                        <p:cTn id="49" dur="500" fill="hold"/>
                                        <p:tgtEl>
                                          <p:spTgt spid="31"/>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3" presetClass="entr" presetSubtype="1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blinds(horizontal)">
                                      <p:cBhvr>
                                        <p:cTn id="53" dur="500"/>
                                        <p:tgtEl>
                                          <p:spTgt spid="25"/>
                                        </p:tgtEl>
                                      </p:cBhvr>
                                    </p:animEffect>
                                  </p:childTnLst>
                                </p:cTn>
                              </p:par>
                            </p:childTnLst>
                          </p:cTn>
                        </p:par>
                        <p:par>
                          <p:cTn id="54" fill="hold">
                            <p:stCondLst>
                              <p:cond delay="6000"/>
                            </p:stCondLst>
                            <p:childTnLst>
                              <p:par>
                                <p:cTn id="55" presetID="3" presetClass="entr" presetSubtype="1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linds(horizontal)">
                                      <p:cBhvr>
                                        <p:cTn id="57" dur="500"/>
                                        <p:tgtEl>
                                          <p:spTgt spid="34"/>
                                        </p:tgtEl>
                                      </p:cBhvr>
                                    </p:animEffect>
                                  </p:childTnLst>
                                </p:cTn>
                              </p:par>
                            </p:childTnLst>
                          </p:cTn>
                        </p:par>
                        <p:par>
                          <p:cTn id="58" fill="hold">
                            <p:stCondLst>
                              <p:cond delay="6500"/>
                            </p:stCondLst>
                            <p:childTnLst>
                              <p:par>
                                <p:cTn id="59" presetID="3" presetClass="entr" presetSubtype="1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blinds(horizontal)">
                                      <p:cBhvr>
                                        <p:cTn id="61" dur="500"/>
                                        <p:tgtEl>
                                          <p:spTgt spid="27"/>
                                        </p:tgtEl>
                                      </p:cBhvr>
                                    </p:animEffect>
                                  </p:childTnLst>
                                </p:cTn>
                              </p:par>
                            </p:childTnLst>
                          </p:cTn>
                        </p:par>
                        <p:par>
                          <p:cTn id="62" fill="hold">
                            <p:stCondLst>
                              <p:cond delay="7000"/>
                            </p:stCondLst>
                            <p:childTnLst>
                              <p:par>
                                <p:cTn id="63" presetID="3" presetClass="entr" presetSubtype="1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blinds(horizontal)">
                                      <p:cBhvr>
                                        <p:cTn id="65" dur="500"/>
                                        <p:tgtEl>
                                          <p:spTgt spid="32"/>
                                        </p:tgtEl>
                                      </p:cBhvr>
                                    </p:animEffect>
                                  </p:childTnLst>
                                </p:cTn>
                              </p:par>
                            </p:childTnLst>
                          </p:cTn>
                        </p:par>
                        <p:par>
                          <p:cTn id="66" fill="hold">
                            <p:stCondLst>
                              <p:cond delay="7500"/>
                            </p:stCondLst>
                            <p:childTnLst>
                              <p:par>
                                <p:cTn id="67" presetID="3" presetClass="entr" presetSubtype="10"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blinds(horizontal)">
                                      <p:cBhvr>
                                        <p:cTn id="69" dur="500"/>
                                        <p:tgtEl>
                                          <p:spTgt spid="33"/>
                                        </p:tgtEl>
                                      </p:cBhvr>
                                    </p:animEffect>
                                  </p:childTnLst>
                                </p:cTn>
                              </p:par>
                            </p:childTnLst>
                          </p:cTn>
                        </p:par>
                        <p:par>
                          <p:cTn id="70" fill="hold">
                            <p:stCondLst>
                              <p:cond delay="8000"/>
                            </p:stCondLst>
                            <p:childTnLst>
                              <p:par>
                                <p:cTn id="71" presetID="3" presetClass="entr" presetSubtype="10"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blinds(horizontal)">
                                      <p:cBhvr>
                                        <p:cTn id="73" dur="500"/>
                                        <p:tgtEl>
                                          <p:spTgt spid="35"/>
                                        </p:tgtEl>
                                      </p:cBhvr>
                                    </p:animEffect>
                                  </p:childTnLst>
                                </p:cTn>
                              </p:par>
                            </p:childTnLst>
                          </p:cTn>
                        </p:par>
                        <p:par>
                          <p:cTn id="74" fill="hold">
                            <p:stCondLst>
                              <p:cond delay="8500"/>
                            </p:stCondLst>
                            <p:childTnLst>
                              <p:par>
                                <p:cTn id="75" presetID="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fill="hold"/>
                                        <p:tgtEl>
                                          <p:spTgt spid="28"/>
                                        </p:tgtEl>
                                        <p:attrNameLst>
                                          <p:attrName>ppt_x</p:attrName>
                                        </p:attrNameLst>
                                      </p:cBhvr>
                                      <p:tavLst>
                                        <p:tav tm="0">
                                          <p:val>
                                            <p:strVal val="0-#ppt_w/2"/>
                                          </p:val>
                                        </p:tav>
                                        <p:tav tm="100000">
                                          <p:val>
                                            <p:strVal val="#ppt_x"/>
                                          </p:val>
                                        </p:tav>
                                      </p:tavLst>
                                    </p:anim>
                                    <p:anim calcmode="lin" valueType="num">
                                      <p:cBhvr additive="base">
                                        <p:cTn id="7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20" grpId="0" animBg="1"/>
      <p:bldP spid="22" grpId="0"/>
      <p:bldP spid="24" grpId="0"/>
      <p:bldP spid="25" grpId="0"/>
      <p:bldP spid="26" grpId="0"/>
      <p:bldP spid="27" grpId="0"/>
      <p:bldP spid="28" grpId="0" animBg="1"/>
      <p:bldP spid="29" grpId="0" animBg="1"/>
      <p:bldP spid="30" grpId="0" animBg="1"/>
      <p:bldP spid="31" grpId="0" animBg="1"/>
      <p:bldP spid="32" grpId="0"/>
      <p:bldP spid="33" grpId="0"/>
      <p:bldP spid="34" grpId="0"/>
      <p:bldP spid="3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p:cNvSpPr/>
          <p:nvPr/>
        </p:nvSpPr>
        <p:spPr>
          <a:xfrm>
            <a:off x="0" y="-4"/>
            <a:ext cx="3000364" cy="6858004"/>
          </a:xfrm>
          <a:prstGeom prst="rect">
            <a:avLst/>
          </a:prstGeom>
          <a:gradFill flip="none" rotWithShape="1">
            <a:gsLst>
              <a:gs pos="11000">
                <a:srgbClr val="F0FCFE">
                  <a:alpha val="36863"/>
                </a:srgbClr>
              </a:gs>
              <a:gs pos="55000">
                <a:srgbClr val="B7D3CC">
                  <a:alpha val="80000"/>
                </a:srgbClr>
              </a:gs>
              <a:gs pos="82000">
                <a:srgbClr val="5D9699">
                  <a:alpha val="72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8" name="Rechteck 27"/>
          <p:cNvSpPr/>
          <p:nvPr/>
        </p:nvSpPr>
        <p:spPr bwMode="auto">
          <a:xfrm>
            <a:off x="2438588" y="2292681"/>
            <a:ext cx="5643602" cy="214314"/>
          </a:xfrm>
          <a:prstGeom prst="rect">
            <a:avLst/>
          </a:prstGeom>
          <a:solidFill>
            <a:srgbClr val="FFFF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grpSp>
        <p:nvGrpSpPr>
          <p:cNvPr id="48" name="Gruppieren 47"/>
          <p:cNvGrpSpPr/>
          <p:nvPr/>
        </p:nvGrpSpPr>
        <p:grpSpPr>
          <a:xfrm>
            <a:off x="1857356" y="4214818"/>
            <a:ext cx="6786610" cy="928320"/>
            <a:chOff x="1857356" y="4085014"/>
            <a:chExt cx="6786610" cy="928320"/>
          </a:xfrm>
        </p:grpSpPr>
        <p:sp>
          <p:nvSpPr>
            <p:cNvPr id="46" name="Rechteck 45"/>
            <p:cNvSpPr/>
            <p:nvPr/>
          </p:nvSpPr>
          <p:spPr>
            <a:xfrm>
              <a:off x="1857356" y="4085014"/>
              <a:ext cx="6786610" cy="785818"/>
            </a:xfrm>
            <a:prstGeom prst="rect">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bwMode="auto">
            <a:xfrm>
              <a:off x="3000364" y="4357694"/>
              <a:ext cx="5419560" cy="214315"/>
            </a:xfrm>
            <a:prstGeom prst="rect">
              <a:avLst/>
            </a:prstGeom>
            <a:solidFill>
              <a:srgbClr val="FFFF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sp>
          <p:nvSpPr>
            <p:cNvPr id="4" name="Rechteck 3"/>
            <p:cNvSpPr/>
            <p:nvPr/>
          </p:nvSpPr>
          <p:spPr>
            <a:xfrm>
              <a:off x="2928926" y="4643446"/>
              <a:ext cx="4656138" cy="369888"/>
            </a:xfrm>
            <a:prstGeom prst="rect">
              <a:avLst/>
            </a:prstGeom>
            <a:solidFill>
              <a:schemeClr val="bg1"/>
            </a:solidFill>
          </p:spPr>
          <p:txBody>
            <a:bodyPr wrap="none">
              <a:spAutoFit/>
            </a:bodyPr>
            <a:lstStyle/>
            <a:p>
              <a:pPr>
                <a:defRPr/>
              </a:pPr>
              <a:r>
                <a:rPr lang="de-DE" sz="1600" b="1" dirty="0">
                  <a:solidFill>
                    <a:schemeClr val="tx1">
                      <a:lumMod val="50000"/>
                      <a:lumOff val="50000"/>
                    </a:schemeClr>
                  </a:solidFill>
                  <a:latin typeface="Arial" pitchFamily="34" charset="0"/>
                  <a:cs typeface="Arial" pitchFamily="34" charset="0"/>
                </a:rPr>
                <a:t>…dürfen Mitarbeitende </a:t>
              </a:r>
              <a:r>
                <a:rPr lang="de-DE" b="1" dirty="0">
                  <a:solidFill>
                    <a:srgbClr val="C00000"/>
                  </a:solidFill>
                  <a:latin typeface="Arial" pitchFamily="34" charset="0"/>
                  <a:cs typeface="Arial" pitchFamily="34" charset="0"/>
                </a:rPr>
                <a:t>überwacht</a:t>
              </a:r>
              <a:r>
                <a:rPr lang="de-DE" b="1" dirty="0">
                  <a:solidFill>
                    <a:schemeClr val="tx1">
                      <a:lumMod val="50000"/>
                      <a:lumOff val="50000"/>
                    </a:schemeClr>
                  </a:solidFill>
                  <a:latin typeface="Arial" pitchFamily="34" charset="0"/>
                  <a:cs typeface="Arial" pitchFamily="34" charset="0"/>
                </a:rPr>
                <a:t> </a:t>
              </a:r>
              <a:r>
                <a:rPr lang="de-DE" sz="1600" b="1" dirty="0">
                  <a:solidFill>
                    <a:schemeClr val="tx1">
                      <a:lumMod val="50000"/>
                      <a:lumOff val="50000"/>
                    </a:schemeClr>
                  </a:solidFill>
                  <a:latin typeface="Arial" pitchFamily="34" charset="0"/>
                  <a:cs typeface="Arial" pitchFamily="34" charset="0"/>
                </a:rPr>
                <a:t>werden ? </a:t>
              </a:r>
              <a:endParaRPr lang="de-DE" sz="1600" dirty="0">
                <a:solidFill>
                  <a:schemeClr val="tx1">
                    <a:lumMod val="50000"/>
                    <a:lumOff val="50000"/>
                  </a:schemeClr>
                </a:solidFill>
                <a:latin typeface="Arial" pitchFamily="34" charset="0"/>
                <a:cs typeface="Arial" pitchFamily="34" charset="0"/>
              </a:endParaRPr>
            </a:p>
          </p:txBody>
        </p:sp>
        <p:sp>
          <p:nvSpPr>
            <p:cNvPr id="6" name="Rechteck 5"/>
            <p:cNvSpPr/>
            <p:nvPr/>
          </p:nvSpPr>
          <p:spPr>
            <a:xfrm>
              <a:off x="2786055" y="4143399"/>
              <a:ext cx="5513387" cy="369887"/>
            </a:xfrm>
            <a:prstGeom prst="rect">
              <a:avLst/>
            </a:prstGeom>
          </p:spPr>
          <p:txBody>
            <a:bodyPr wrap="none">
              <a:spAutoFit/>
            </a:bodyPr>
            <a:lstStyle/>
            <a:p>
              <a:pPr>
                <a:defRPr/>
              </a:pPr>
              <a:r>
                <a:rPr lang="de-DE" sz="1600" b="1" dirty="0">
                  <a:solidFill>
                    <a:schemeClr val="tx1">
                      <a:lumMod val="50000"/>
                      <a:lumOff val="50000"/>
                    </a:schemeClr>
                  </a:solidFill>
                  <a:latin typeface="Arial" pitchFamily="34" charset="0"/>
                  <a:cs typeface="Arial" pitchFamily="34" charset="0"/>
                </a:rPr>
                <a:t>Was ist unter - </a:t>
              </a:r>
              <a:r>
                <a:rPr lang="de-DE" b="1" dirty="0">
                  <a:solidFill>
                    <a:schemeClr val="tx1">
                      <a:lumMod val="50000"/>
                      <a:lumOff val="50000"/>
                    </a:schemeClr>
                  </a:solidFill>
                  <a:latin typeface="Arial" pitchFamily="34" charset="0"/>
                  <a:cs typeface="Arial" pitchFamily="34" charset="0"/>
                </a:rPr>
                <a:t> </a:t>
              </a:r>
              <a:r>
                <a:rPr lang="de-DE" b="1" dirty="0">
                  <a:solidFill>
                    <a:srgbClr val="C00000"/>
                  </a:solidFill>
                  <a:latin typeface="Arial" pitchFamily="34" charset="0"/>
                  <a:cs typeface="Arial" pitchFamily="34" charset="0"/>
                </a:rPr>
                <a:t>Arbeitsplatzgestaltung </a:t>
              </a:r>
              <a:r>
                <a:rPr lang="de-DE" sz="1600" b="1" dirty="0">
                  <a:solidFill>
                    <a:schemeClr val="bg1">
                      <a:lumMod val="50000"/>
                    </a:schemeClr>
                  </a:solidFill>
                  <a:latin typeface="Arial" pitchFamily="34" charset="0"/>
                  <a:cs typeface="Arial" pitchFamily="34" charset="0"/>
                </a:rPr>
                <a:t>zu verstehen</a:t>
              </a:r>
              <a:endParaRPr lang="de-DE" sz="1600" dirty="0">
                <a:solidFill>
                  <a:schemeClr val="tx1">
                    <a:lumMod val="50000"/>
                    <a:lumOff val="50000"/>
                  </a:schemeClr>
                </a:solidFill>
                <a:latin typeface="Arial" pitchFamily="34" charset="0"/>
                <a:cs typeface="Arial" pitchFamily="34" charset="0"/>
              </a:endParaRPr>
            </a:p>
          </p:txBody>
        </p:sp>
        <p:sp>
          <p:nvSpPr>
            <p:cNvPr id="8" name="Rechteck 7"/>
            <p:cNvSpPr/>
            <p:nvPr/>
          </p:nvSpPr>
          <p:spPr>
            <a:xfrm>
              <a:off x="2214555" y="4429149"/>
              <a:ext cx="6357937" cy="338137"/>
            </a:xfrm>
            <a:prstGeom prst="rect">
              <a:avLst/>
            </a:prstGeom>
          </p:spPr>
          <p:txBody>
            <a:bodyPr>
              <a:spAutoFit/>
            </a:bodyPr>
            <a:lstStyle/>
            <a:p>
              <a:pPr>
                <a:defRPr/>
              </a:pPr>
              <a:r>
                <a:rPr lang="de-DE" sz="1600" b="1" dirty="0">
                  <a:solidFill>
                    <a:schemeClr val="bg1">
                      <a:lumMod val="50000"/>
                    </a:schemeClr>
                  </a:solidFill>
                  <a:latin typeface="Arial" pitchFamily="34" charset="0"/>
                  <a:cs typeface="Arial" pitchFamily="34" charset="0"/>
                </a:rPr>
                <a:t>Was ist mit einer – </a:t>
              </a:r>
              <a:r>
                <a:rPr lang="de-DE" sz="1600" b="1" dirty="0">
                  <a:solidFill>
                    <a:srgbClr val="C00000"/>
                  </a:solidFill>
                  <a:latin typeface="Arial" pitchFamily="34" charset="0"/>
                  <a:cs typeface="Arial" pitchFamily="34" charset="0"/>
                </a:rPr>
                <a:t>technischen Einrichtung </a:t>
              </a:r>
              <a:r>
                <a:rPr lang="de-DE" sz="1600" b="1" dirty="0">
                  <a:solidFill>
                    <a:schemeClr val="bg1">
                      <a:lumMod val="50000"/>
                    </a:schemeClr>
                  </a:solidFill>
                  <a:latin typeface="Arial" pitchFamily="34" charset="0"/>
                  <a:cs typeface="Arial" pitchFamily="34" charset="0"/>
                </a:rPr>
                <a:t>gemeint</a:t>
              </a:r>
              <a:endParaRPr lang="de-DE" sz="1600" dirty="0">
                <a:solidFill>
                  <a:schemeClr val="bg1">
                    <a:lumMod val="50000"/>
                  </a:schemeClr>
                </a:solidFill>
                <a:latin typeface="Arial" pitchFamily="34" charset="0"/>
                <a:cs typeface="Arial" pitchFamily="34" charset="0"/>
              </a:endParaRPr>
            </a:p>
          </p:txBody>
        </p:sp>
      </p:grpSp>
      <p:grpSp>
        <p:nvGrpSpPr>
          <p:cNvPr id="9" name="Gruppieren 22"/>
          <p:cNvGrpSpPr/>
          <p:nvPr/>
        </p:nvGrpSpPr>
        <p:grpSpPr>
          <a:xfrm>
            <a:off x="652638" y="406110"/>
            <a:ext cx="6143668" cy="1071570"/>
            <a:chOff x="642910" y="571480"/>
            <a:chExt cx="6143668" cy="1071570"/>
          </a:xfrm>
        </p:grpSpPr>
        <p:sp>
          <p:nvSpPr>
            <p:cNvPr id="24" name="Rechteck 23"/>
            <p:cNvSpPr/>
            <p:nvPr/>
          </p:nvSpPr>
          <p:spPr bwMode="auto">
            <a:xfrm>
              <a:off x="642910" y="1000108"/>
              <a:ext cx="6143668"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25" name="Picture 4"/>
            <p:cNvPicPr>
              <a:picLocks noChangeAspect="1" noChangeArrowheads="1"/>
            </p:cNvPicPr>
            <p:nvPr/>
          </p:nvPicPr>
          <p:blipFill>
            <a:blip r:embed="rId2"/>
            <a:srcRect/>
            <a:stretch>
              <a:fillRect/>
            </a:stretch>
          </p:blipFill>
          <p:spPr bwMode="auto">
            <a:xfrm flipH="1">
              <a:off x="714348" y="571480"/>
              <a:ext cx="2917052" cy="1071570"/>
            </a:xfrm>
            <a:prstGeom prst="rect">
              <a:avLst/>
            </a:prstGeom>
            <a:noFill/>
            <a:ln w="9525">
              <a:noFill/>
              <a:miter lim="800000"/>
              <a:headEnd/>
              <a:tailEnd/>
            </a:ln>
            <a:effectLst/>
          </p:spPr>
        </p:pic>
        <p:sp>
          <p:nvSpPr>
            <p:cNvPr id="26" name="Rechteck 25"/>
            <p:cNvSpPr/>
            <p:nvPr/>
          </p:nvSpPr>
          <p:spPr>
            <a:xfrm>
              <a:off x="3714744" y="1000108"/>
              <a:ext cx="1857356" cy="276999"/>
            </a:xfrm>
            <a:prstGeom prst="rect">
              <a:avLst/>
            </a:prstGeom>
          </p:spPr>
          <p:txBody>
            <a:bodyPr wrap="square">
              <a:spAutoFit/>
            </a:bodyPr>
            <a:lstStyle/>
            <a:p>
              <a:pPr algn="r"/>
              <a:r>
                <a:rPr lang="de-DE" sz="1200" b="1" dirty="0" smtClean="0"/>
                <a:t>MVG EKD  VIII. Abschnitt</a:t>
              </a:r>
              <a:endParaRPr lang="de-DE" sz="1200" b="1" dirty="0"/>
            </a:p>
          </p:txBody>
        </p:sp>
        <p:sp>
          <p:nvSpPr>
            <p:cNvPr id="34" name="Rechteck 33"/>
            <p:cNvSpPr/>
            <p:nvPr/>
          </p:nvSpPr>
          <p:spPr>
            <a:xfrm>
              <a:off x="2928926" y="1285860"/>
              <a:ext cx="3571868" cy="276999"/>
            </a:xfrm>
            <a:prstGeom prst="rect">
              <a:avLst/>
            </a:prstGeom>
          </p:spPr>
          <p:txBody>
            <a:bodyPr wrap="square">
              <a:spAutoFit/>
            </a:bodyPr>
            <a:lstStyle/>
            <a:p>
              <a:pPr algn="r"/>
              <a:r>
                <a:rPr lang="de-DE" sz="1200" b="1" dirty="0" smtClean="0"/>
                <a:t>Aufgaben und Befugnisse der Mitarbeitervertretung</a:t>
              </a:r>
              <a:endParaRPr lang="de-DE" sz="1200" b="1" dirty="0"/>
            </a:p>
          </p:txBody>
        </p:sp>
      </p:grpSp>
      <p:sp>
        <p:nvSpPr>
          <p:cNvPr id="35" name="Rechteck 34"/>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49" name="Gruppieren 48"/>
          <p:cNvGrpSpPr/>
          <p:nvPr/>
        </p:nvGrpSpPr>
        <p:grpSpPr>
          <a:xfrm>
            <a:off x="1857356" y="3000372"/>
            <a:ext cx="6786610" cy="1062817"/>
            <a:chOff x="1857356" y="2942006"/>
            <a:chExt cx="6786610" cy="1062817"/>
          </a:xfrm>
        </p:grpSpPr>
        <p:sp>
          <p:nvSpPr>
            <p:cNvPr id="45" name="Rechteck 44"/>
            <p:cNvSpPr/>
            <p:nvPr/>
          </p:nvSpPr>
          <p:spPr>
            <a:xfrm>
              <a:off x="1857356" y="3084882"/>
              <a:ext cx="6786610" cy="785818"/>
            </a:xfrm>
            <a:prstGeom prst="rect">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p:cNvSpPr/>
            <p:nvPr/>
          </p:nvSpPr>
          <p:spPr bwMode="auto">
            <a:xfrm>
              <a:off x="2214546" y="3429001"/>
              <a:ext cx="5929354" cy="155948"/>
            </a:xfrm>
            <a:prstGeom prst="rect">
              <a:avLst/>
            </a:prstGeom>
            <a:solidFill>
              <a:srgbClr val="FFFF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sp>
          <p:nvSpPr>
            <p:cNvPr id="7" name="Rechteck 6"/>
            <p:cNvSpPr/>
            <p:nvPr/>
          </p:nvSpPr>
          <p:spPr>
            <a:xfrm>
              <a:off x="3071802" y="3156320"/>
              <a:ext cx="5500688" cy="369887"/>
            </a:xfrm>
            <a:prstGeom prst="rect">
              <a:avLst/>
            </a:prstGeom>
          </p:spPr>
          <p:txBody>
            <a:bodyPr>
              <a:spAutoFit/>
            </a:bodyPr>
            <a:lstStyle/>
            <a:p>
              <a:pPr>
                <a:defRPr/>
              </a:pPr>
              <a:r>
                <a:rPr lang="de-DE" sz="1600" b="1" dirty="0">
                  <a:solidFill>
                    <a:schemeClr val="tx1">
                      <a:lumMod val="50000"/>
                      <a:lumOff val="50000"/>
                    </a:schemeClr>
                  </a:solidFill>
                  <a:latin typeface="Arial" pitchFamily="34" charset="0"/>
                  <a:cs typeface="Arial" pitchFamily="34" charset="0"/>
                </a:rPr>
                <a:t>Wie ist das mit - </a:t>
              </a:r>
              <a:r>
                <a:rPr lang="de-DE" b="1" dirty="0">
                  <a:solidFill>
                    <a:srgbClr val="C00000"/>
                  </a:solidFill>
                  <a:latin typeface="Arial" pitchFamily="34" charset="0"/>
                  <a:cs typeface="Arial" pitchFamily="34" charset="0"/>
                </a:rPr>
                <a:t>Beurteilungsgrundsätzen</a:t>
              </a:r>
              <a:endParaRPr lang="de-DE" b="1" dirty="0">
                <a:solidFill>
                  <a:schemeClr val="tx1">
                    <a:lumMod val="50000"/>
                    <a:lumOff val="50000"/>
                  </a:schemeClr>
                </a:solidFill>
                <a:latin typeface="Arial" pitchFamily="34" charset="0"/>
                <a:cs typeface="Arial" pitchFamily="34" charset="0"/>
              </a:endParaRPr>
            </a:p>
          </p:txBody>
        </p:sp>
        <p:sp>
          <p:nvSpPr>
            <p:cNvPr id="27" name="Rechteck 26"/>
            <p:cNvSpPr/>
            <p:nvPr/>
          </p:nvSpPr>
          <p:spPr>
            <a:xfrm>
              <a:off x="2428860" y="3442072"/>
              <a:ext cx="5572125" cy="338137"/>
            </a:xfrm>
            <a:prstGeom prst="rect">
              <a:avLst/>
            </a:prstGeom>
          </p:spPr>
          <p:txBody>
            <a:bodyPr>
              <a:spAutoFit/>
            </a:bodyPr>
            <a:lstStyle/>
            <a:p>
              <a:pPr>
                <a:defRPr/>
              </a:pPr>
              <a:r>
                <a:rPr lang="de-DE" sz="1600" b="1" dirty="0" smtClean="0">
                  <a:solidFill>
                    <a:srgbClr val="C00000"/>
                  </a:solidFill>
                  <a:latin typeface="Arial" pitchFamily="34" charset="0"/>
                  <a:cs typeface="Arial" pitchFamily="34" charset="0"/>
                </a:rPr>
                <a:t>Mitarbeiter- Jahresgespräche </a:t>
              </a:r>
              <a:r>
                <a:rPr lang="de-DE" sz="1600" b="1" dirty="0" smtClean="0">
                  <a:solidFill>
                    <a:schemeClr val="bg1">
                      <a:lumMod val="50000"/>
                    </a:schemeClr>
                  </a:solidFill>
                  <a:latin typeface="Arial" pitchFamily="34" charset="0"/>
                  <a:cs typeface="Arial" pitchFamily="34" charset="0"/>
                </a:rPr>
                <a:t> </a:t>
              </a:r>
              <a:r>
                <a:rPr lang="de-DE" sz="1600" b="1" dirty="0">
                  <a:solidFill>
                    <a:schemeClr val="bg1">
                      <a:lumMod val="50000"/>
                    </a:schemeClr>
                  </a:solidFill>
                  <a:latin typeface="Arial" pitchFamily="34" charset="0"/>
                  <a:cs typeface="Arial" pitchFamily="34" charset="0"/>
                </a:rPr>
                <a:t>– </a:t>
              </a:r>
              <a:r>
                <a:rPr lang="de-DE" sz="1600" b="1" dirty="0">
                  <a:solidFill>
                    <a:schemeClr val="tx1">
                      <a:lumMod val="50000"/>
                      <a:lumOff val="50000"/>
                    </a:schemeClr>
                  </a:solidFill>
                  <a:latin typeface="Arial" pitchFamily="34" charset="0"/>
                  <a:cs typeface="Arial" pitchFamily="34" charset="0"/>
                </a:rPr>
                <a:t>was soll das bringen ?</a:t>
              </a:r>
              <a:endParaRPr lang="de-DE" sz="1600" dirty="0">
                <a:solidFill>
                  <a:schemeClr val="tx1">
                    <a:lumMod val="50000"/>
                    <a:lumOff val="50000"/>
                  </a:schemeClr>
                </a:solidFill>
                <a:latin typeface="Arial" pitchFamily="34" charset="0"/>
                <a:cs typeface="Arial" pitchFamily="34" charset="0"/>
              </a:endParaRPr>
            </a:p>
          </p:txBody>
        </p:sp>
        <p:sp>
          <p:nvSpPr>
            <p:cNvPr id="37" name="Rechteck 36"/>
            <p:cNvSpPr/>
            <p:nvPr/>
          </p:nvSpPr>
          <p:spPr>
            <a:xfrm>
              <a:off x="6215074" y="2942006"/>
              <a:ext cx="2081019" cy="307777"/>
            </a:xfrm>
            <a:prstGeom prst="rect">
              <a:avLst/>
            </a:prstGeom>
            <a:solidFill>
              <a:schemeClr val="bg1"/>
            </a:solidFill>
          </p:spPr>
          <p:txBody>
            <a:bodyPr wrap="none">
              <a:spAutoFit/>
            </a:bodyPr>
            <a:lstStyle/>
            <a:p>
              <a:pPr>
                <a:defRPr/>
              </a:pPr>
              <a:r>
                <a:rPr lang="de-DE" sz="1400" b="1" dirty="0" smtClean="0">
                  <a:latin typeface="Arial" pitchFamily="34" charset="0"/>
                  <a:cs typeface="Arial" pitchFamily="34" charset="0"/>
                </a:rPr>
                <a:t>…gibt es die bei uns ?</a:t>
              </a:r>
              <a:endParaRPr lang="de-DE" sz="1400" dirty="0">
                <a:latin typeface="Arial" pitchFamily="34" charset="0"/>
                <a:cs typeface="Arial" pitchFamily="34" charset="0"/>
              </a:endParaRPr>
            </a:p>
          </p:txBody>
        </p:sp>
        <p:sp>
          <p:nvSpPr>
            <p:cNvPr id="38" name="Rechteck 37"/>
            <p:cNvSpPr/>
            <p:nvPr/>
          </p:nvSpPr>
          <p:spPr>
            <a:xfrm>
              <a:off x="3786182" y="3727824"/>
              <a:ext cx="2959272" cy="276999"/>
            </a:xfrm>
            <a:prstGeom prst="rect">
              <a:avLst/>
            </a:prstGeom>
            <a:solidFill>
              <a:schemeClr val="bg1"/>
            </a:solidFill>
          </p:spPr>
          <p:txBody>
            <a:bodyPr wrap="none">
              <a:spAutoFit/>
            </a:bodyPr>
            <a:lstStyle/>
            <a:p>
              <a:pPr>
                <a:defRPr/>
              </a:pPr>
              <a:r>
                <a:rPr lang="de-DE" sz="1200" b="1" dirty="0" smtClean="0">
                  <a:latin typeface="Arial" pitchFamily="34" charset="0"/>
                  <a:cs typeface="Arial" pitchFamily="34" charset="0"/>
                </a:rPr>
                <a:t>…und was hat die MAV damit zu tun ?</a:t>
              </a:r>
              <a:endParaRPr lang="de-DE" sz="1200" dirty="0">
                <a:latin typeface="Arial" pitchFamily="34" charset="0"/>
                <a:cs typeface="Arial" pitchFamily="34" charset="0"/>
              </a:endParaRPr>
            </a:p>
          </p:txBody>
        </p:sp>
      </p:grpSp>
      <p:grpSp>
        <p:nvGrpSpPr>
          <p:cNvPr id="52" name="Gruppieren 51"/>
          <p:cNvGrpSpPr/>
          <p:nvPr/>
        </p:nvGrpSpPr>
        <p:grpSpPr>
          <a:xfrm>
            <a:off x="1857356" y="5244133"/>
            <a:ext cx="6786610" cy="695744"/>
            <a:chOff x="1857356" y="5244133"/>
            <a:chExt cx="6786610" cy="695744"/>
          </a:xfrm>
        </p:grpSpPr>
        <p:sp>
          <p:nvSpPr>
            <p:cNvPr id="47" name="Rechteck 46"/>
            <p:cNvSpPr/>
            <p:nvPr/>
          </p:nvSpPr>
          <p:spPr>
            <a:xfrm>
              <a:off x="1857356" y="5244133"/>
              <a:ext cx="6786610" cy="571504"/>
            </a:xfrm>
            <a:prstGeom prst="rect">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p:nvSpPr>
          <p:spPr bwMode="auto">
            <a:xfrm>
              <a:off x="4500562" y="5387009"/>
              <a:ext cx="3429024" cy="214315"/>
            </a:xfrm>
            <a:prstGeom prst="rect">
              <a:avLst/>
            </a:prstGeom>
            <a:solidFill>
              <a:srgbClr val="FFFF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sp>
          <p:nvSpPr>
            <p:cNvPr id="3" name="Rechteck 2"/>
            <p:cNvSpPr/>
            <p:nvPr/>
          </p:nvSpPr>
          <p:spPr>
            <a:xfrm>
              <a:off x="3357554" y="5244133"/>
              <a:ext cx="4143404" cy="338554"/>
            </a:xfrm>
            <a:prstGeom prst="rect">
              <a:avLst/>
            </a:prstGeom>
          </p:spPr>
          <p:txBody>
            <a:bodyPr wrap="square">
              <a:spAutoFit/>
            </a:bodyPr>
            <a:lstStyle/>
            <a:p>
              <a:pPr>
                <a:defRPr/>
              </a:pPr>
              <a:r>
                <a:rPr lang="de-DE" sz="1600" b="1" dirty="0" smtClean="0">
                  <a:solidFill>
                    <a:schemeClr val="tx1">
                      <a:lumMod val="50000"/>
                      <a:lumOff val="50000"/>
                    </a:schemeClr>
                  </a:solidFill>
                  <a:latin typeface="Arial" pitchFamily="34" charset="0"/>
                  <a:cs typeface="Arial" pitchFamily="34" charset="0"/>
                </a:rPr>
                <a:t>…wer kennt unsere - </a:t>
              </a:r>
              <a:r>
                <a:rPr lang="de-DE" sz="1600" b="1" dirty="0" smtClean="0">
                  <a:solidFill>
                    <a:srgbClr val="C00000"/>
                  </a:solidFill>
                  <a:latin typeface="Arial" pitchFamily="34" charset="0"/>
                  <a:cs typeface="Arial" pitchFamily="34" charset="0"/>
                </a:rPr>
                <a:t>Betriebsordnung</a:t>
              </a:r>
              <a:endParaRPr lang="de-DE" b="1" dirty="0">
                <a:solidFill>
                  <a:schemeClr val="tx1">
                    <a:lumMod val="50000"/>
                    <a:lumOff val="50000"/>
                  </a:schemeClr>
                </a:solidFill>
                <a:latin typeface="Arial" pitchFamily="34" charset="0"/>
                <a:cs typeface="Arial" pitchFamily="34" charset="0"/>
              </a:endParaRPr>
            </a:p>
          </p:txBody>
        </p:sp>
        <p:sp>
          <p:nvSpPr>
            <p:cNvPr id="5" name="Rechteck 4"/>
            <p:cNvSpPr/>
            <p:nvPr/>
          </p:nvSpPr>
          <p:spPr>
            <a:xfrm>
              <a:off x="2714612" y="5601323"/>
              <a:ext cx="2513830" cy="338554"/>
            </a:xfrm>
            <a:prstGeom prst="rect">
              <a:avLst/>
            </a:prstGeom>
            <a:solidFill>
              <a:schemeClr val="bg1"/>
            </a:solidFill>
          </p:spPr>
          <p:txBody>
            <a:bodyPr wrap="none">
              <a:spAutoFit/>
            </a:bodyPr>
            <a:lstStyle/>
            <a:p>
              <a:pPr>
                <a:defRPr/>
              </a:pPr>
              <a:r>
                <a:rPr lang="de-DE" sz="1600" b="1" dirty="0" smtClean="0">
                  <a:latin typeface="Arial" pitchFamily="34" charset="0"/>
                  <a:cs typeface="Arial" pitchFamily="34" charset="0"/>
                </a:rPr>
                <a:t>…haben wir so etwas ? </a:t>
              </a:r>
              <a:endParaRPr lang="de-DE" sz="1600" dirty="0">
                <a:latin typeface="Arial" pitchFamily="34" charset="0"/>
                <a:cs typeface="Arial" pitchFamily="34" charset="0"/>
              </a:endParaRPr>
            </a:p>
          </p:txBody>
        </p:sp>
        <p:sp>
          <p:nvSpPr>
            <p:cNvPr id="40" name="Rechteck 39"/>
            <p:cNvSpPr/>
            <p:nvPr/>
          </p:nvSpPr>
          <p:spPr>
            <a:xfrm>
              <a:off x="5857884" y="5458447"/>
              <a:ext cx="2468496" cy="369332"/>
            </a:xfrm>
            <a:prstGeom prst="rect">
              <a:avLst/>
            </a:prstGeom>
          </p:spPr>
          <p:txBody>
            <a:bodyPr wrap="none">
              <a:spAutoFit/>
            </a:bodyPr>
            <a:lstStyle/>
            <a:p>
              <a:r>
                <a:rPr lang="de-DE" b="1" dirty="0" smtClean="0">
                  <a:solidFill>
                    <a:srgbClr val="C00000"/>
                  </a:solidFill>
                </a:rPr>
                <a:t>…oder Vorschlagswesen</a:t>
              </a:r>
              <a:endParaRPr lang="de-DE" dirty="0"/>
            </a:p>
          </p:txBody>
        </p:sp>
      </p:grpSp>
      <p:grpSp>
        <p:nvGrpSpPr>
          <p:cNvPr id="50" name="Gruppieren 49"/>
          <p:cNvGrpSpPr/>
          <p:nvPr/>
        </p:nvGrpSpPr>
        <p:grpSpPr>
          <a:xfrm>
            <a:off x="3081530" y="2006928"/>
            <a:ext cx="5572164" cy="872593"/>
            <a:chOff x="3081530" y="2006928"/>
            <a:chExt cx="5572164" cy="872593"/>
          </a:xfrm>
        </p:grpSpPr>
        <p:sp>
          <p:nvSpPr>
            <p:cNvPr id="44" name="Rechteck 43"/>
            <p:cNvSpPr/>
            <p:nvPr/>
          </p:nvSpPr>
          <p:spPr>
            <a:xfrm>
              <a:off x="3081530" y="2006928"/>
              <a:ext cx="5572164" cy="714380"/>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p:cNvSpPr/>
            <p:nvPr/>
          </p:nvSpPr>
          <p:spPr>
            <a:xfrm>
              <a:off x="3571868" y="2571744"/>
              <a:ext cx="3196709" cy="307777"/>
            </a:xfrm>
            <a:prstGeom prst="rect">
              <a:avLst/>
            </a:prstGeom>
            <a:solidFill>
              <a:schemeClr val="bg1"/>
            </a:solidFill>
          </p:spPr>
          <p:txBody>
            <a:bodyPr wrap="none">
              <a:spAutoFit/>
            </a:bodyPr>
            <a:lstStyle/>
            <a:p>
              <a:pPr>
                <a:defRPr/>
              </a:pPr>
              <a:r>
                <a:rPr lang="de-DE" sz="1400" b="1" dirty="0" smtClean="0">
                  <a:latin typeface="Arial" charset="0"/>
                </a:rPr>
                <a:t>…können wir daran etwas ändern ?</a:t>
              </a:r>
              <a:endParaRPr lang="de-DE" sz="1400" dirty="0">
                <a:latin typeface="Arial" charset="0"/>
              </a:endParaRPr>
            </a:p>
          </p:txBody>
        </p:sp>
        <p:sp>
          <p:nvSpPr>
            <p:cNvPr id="2" name="Rechteck 1"/>
            <p:cNvSpPr/>
            <p:nvPr/>
          </p:nvSpPr>
          <p:spPr>
            <a:xfrm>
              <a:off x="3653034" y="2078366"/>
              <a:ext cx="4653838" cy="553998"/>
            </a:xfrm>
            <a:prstGeom prst="rect">
              <a:avLst/>
            </a:prstGeom>
          </p:spPr>
          <p:txBody>
            <a:bodyPr wrap="none">
              <a:spAutoFit/>
            </a:bodyPr>
            <a:lstStyle/>
            <a:p>
              <a:pPr>
                <a:defRPr/>
              </a:pPr>
              <a:r>
                <a:rPr lang="de-DE" sz="1400" b="1" dirty="0">
                  <a:solidFill>
                    <a:schemeClr val="tx1">
                      <a:lumMod val="50000"/>
                      <a:lumOff val="50000"/>
                    </a:schemeClr>
                  </a:solidFill>
                  <a:latin typeface="Arial" charset="0"/>
                </a:rPr>
                <a:t>Was ist - </a:t>
              </a:r>
              <a:r>
                <a:rPr lang="de-DE" sz="1400" b="1" dirty="0" smtClean="0">
                  <a:solidFill>
                    <a:schemeClr val="tx1">
                      <a:lumMod val="50000"/>
                      <a:lumOff val="50000"/>
                    </a:schemeClr>
                  </a:solidFill>
                  <a:latin typeface="Arial" charset="0"/>
                </a:rPr>
                <a:t>unter </a:t>
              </a:r>
              <a:r>
                <a:rPr lang="de-DE" b="1" dirty="0">
                  <a:solidFill>
                    <a:srgbClr val="C00000"/>
                  </a:solidFill>
                  <a:latin typeface="Arial" charset="0"/>
                </a:rPr>
                <a:t>Grundsätzen</a:t>
              </a:r>
              <a:r>
                <a:rPr lang="de-DE" b="1" dirty="0">
                  <a:solidFill>
                    <a:schemeClr val="tx1">
                      <a:lumMod val="50000"/>
                      <a:lumOff val="50000"/>
                    </a:schemeClr>
                  </a:solidFill>
                  <a:latin typeface="Arial" charset="0"/>
                </a:rPr>
                <a:t> </a:t>
              </a:r>
              <a:endParaRPr lang="de-DE" b="1" dirty="0" smtClean="0">
                <a:solidFill>
                  <a:schemeClr val="tx1">
                    <a:lumMod val="50000"/>
                    <a:lumOff val="50000"/>
                  </a:schemeClr>
                </a:solidFill>
                <a:latin typeface="Arial" charset="0"/>
              </a:endParaRPr>
            </a:p>
            <a:p>
              <a:pPr>
                <a:defRPr/>
              </a:pPr>
              <a:r>
                <a:rPr lang="de-DE" sz="1200" b="1" dirty="0" smtClean="0">
                  <a:solidFill>
                    <a:schemeClr val="tx1">
                      <a:lumMod val="50000"/>
                      <a:lumOff val="50000"/>
                    </a:schemeClr>
                  </a:solidFill>
                  <a:latin typeface="Arial" charset="0"/>
                </a:rPr>
                <a:t>        im Zusammenhang mit der Mitbestimmung zu verstehen</a:t>
              </a:r>
              <a:endParaRPr lang="de-DE" sz="1200" dirty="0">
                <a:solidFill>
                  <a:schemeClr val="tx1">
                    <a:lumMod val="50000"/>
                    <a:lumOff val="50000"/>
                  </a:schemeClr>
                </a:solidFill>
                <a:latin typeface="Arial" charset="0"/>
              </a:endParaRPr>
            </a:p>
          </p:txBody>
        </p:sp>
      </p:grpSp>
      <p:grpSp>
        <p:nvGrpSpPr>
          <p:cNvPr id="41" name="Gruppieren 40"/>
          <p:cNvGrpSpPr/>
          <p:nvPr/>
        </p:nvGrpSpPr>
        <p:grpSpPr>
          <a:xfrm>
            <a:off x="1785918" y="6072206"/>
            <a:ext cx="5429288" cy="338554"/>
            <a:chOff x="1428760" y="10858552"/>
            <a:chExt cx="5429288" cy="338554"/>
          </a:xfrm>
        </p:grpSpPr>
        <p:sp>
          <p:nvSpPr>
            <p:cNvPr id="39" name="Rechteck 38"/>
            <p:cNvSpPr/>
            <p:nvPr/>
          </p:nvSpPr>
          <p:spPr bwMode="auto">
            <a:xfrm>
              <a:off x="2071702" y="11001428"/>
              <a:ext cx="4143404" cy="71437"/>
            </a:xfrm>
            <a:prstGeom prst="rect">
              <a:avLst/>
            </a:prstGeom>
            <a:solidFill>
              <a:srgbClr val="FFFF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sp>
          <p:nvSpPr>
            <p:cNvPr id="42" name="Rechteck 41"/>
            <p:cNvSpPr/>
            <p:nvPr/>
          </p:nvSpPr>
          <p:spPr>
            <a:xfrm>
              <a:off x="1428760" y="10858552"/>
              <a:ext cx="5429288" cy="338554"/>
            </a:xfrm>
            <a:prstGeom prst="rect">
              <a:avLst/>
            </a:prstGeom>
          </p:spPr>
          <p:txBody>
            <a:bodyPr wrap="square">
              <a:spAutoFit/>
            </a:bodyPr>
            <a:lstStyle/>
            <a:p>
              <a:pPr>
                <a:defRPr/>
              </a:pPr>
              <a:r>
                <a:rPr lang="de-DE" sz="1600" b="1" dirty="0" smtClean="0">
                  <a:solidFill>
                    <a:srgbClr val="C00000"/>
                  </a:solidFill>
                  <a:latin typeface="Arial" pitchFamily="34" charset="0"/>
                  <a:cs typeface="Arial" pitchFamily="34" charset="0"/>
                </a:rPr>
                <a:t>Betriebsfest </a:t>
              </a:r>
              <a:r>
                <a:rPr lang="de-DE" sz="1600" b="1" dirty="0" smtClean="0">
                  <a:solidFill>
                    <a:schemeClr val="tx1">
                      <a:lumMod val="50000"/>
                      <a:lumOff val="50000"/>
                    </a:schemeClr>
                  </a:solidFill>
                  <a:latin typeface="Arial" pitchFamily="34" charset="0"/>
                  <a:cs typeface="Arial" pitchFamily="34" charset="0"/>
                </a:rPr>
                <a:t>– muss das immer die MAV machen ? </a:t>
              </a:r>
            </a:p>
          </p:txBody>
        </p:sp>
      </p:grpSp>
      <p:grpSp>
        <p:nvGrpSpPr>
          <p:cNvPr id="51" name="Gruppieren 50"/>
          <p:cNvGrpSpPr/>
          <p:nvPr/>
        </p:nvGrpSpPr>
        <p:grpSpPr>
          <a:xfrm>
            <a:off x="938390" y="1578300"/>
            <a:ext cx="2571768" cy="1172805"/>
            <a:chOff x="938390" y="1578300"/>
            <a:chExt cx="2571768" cy="1172805"/>
          </a:xfrm>
        </p:grpSpPr>
        <p:sp>
          <p:nvSpPr>
            <p:cNvPr id="33" name="Rechteck 1"/>
            <p:cNvSpPr>
              <a:spLocks noChangeArrowheads="1"/>
            </p:cNvSpPr>
            <p:nvPr/>
          </p:nvSpPr>
          <p:spPr bwMode="auto">
            <a:xfrm>
              <a:off x="938390" y="2221242"/>
              <a:ext cx="188280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a:r>
                <a:rPr lang="de-DE" sz="1600" dirty="0" smtClean="0">
                  <a:solidFill>
                    <a:srgbClr val="C00000"/>
                  </a:solidFill>
                  <a:latin typeface="Arial Black" pitchFamily="34" charset="0"/>
                </a:rPr>
                <a:t>…noch Fragen</a:t>
              </a:r>
              <a:endParaRPr lang="de-DE" sz="1600" dirty="0">
                <a:solidFill>
                  <a:srgbClr val="C00000"/>
                </a:solidFill>
                <a:latin typeface="Arial Black" pitchFamily="34" charset="0"/>
              </a:endParaRPr>
            </a:p>
          </p:txBody>
        </p:sp>
        <p:pic>
          <p:nvPicPr>
            <p:cNvPr id="29" name="Picture 5" descr="C:\Users\Gisbert\Desktop\Bild1.jpg"/>
            <p:cNvPicPr>
              <a:picLocks noChangeAspect="1" noChangeArrowheads="1"/>
            </p:cNvPicPr>
            <p:nvPr/>
          </p:nvPicPr>
          <p:blipFill>
            <a:blip r:embed="rId3" cstate="print"/>
            <a:srcRect/>
            <a:stretch>
              <a:fillRect/>
            </a:stretch>
          </p:blipFill>
          <p:spPr bwMode="auto">
            <a:xfrm>
              <a:off x="2795778" y="1578300"/>
              <a:ext cx="714380" cy="1172805"/>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1000" fill="hold"/>
                                        <p:tgtEl>
                                          <p:spTgt spid="50"/>
                                        </p:tgtEl>
                                        <p:attrNameLst>
                                          <p:attrName>ppt_w</p:attrName>
                                        </p:attrNameLst>
                                      </p:cBhvr>
                                      <p:tavLst>
                                        <p:tav tm="0">
                                          <p:val>
                                            <p:strVal val="#ppt_w*0.70"/>
                                          </p:val>
                                        </p:tav>
                                        <p:tav tm="100000">
                                          <p:val>
                                            <p:strVal val="#ppt_w"/>
                                          </p:val>
                                        </p:tav>
                                      </p:tavLst>
                                    </p:anim>
                                    <p:anim calcmode="lin" valueType="num">
                                      <p:cBhvr>
                                        <p:cTn id="8" dur="1000" fill="hold"/>
                                        <p:tgtEl>
                                          <p:spTgt spid="50"/>
                                        </p:tgtEl>
                                        <p:attrNameLst>
                                          <p:attrName>ppt_h</p:attrName>
                                        </p:attrNameLst>
                                      </p:cBhvr>
                                      <p:tavLst>
                                        <p:tav tm="0">
                                          <p:val>
                                            <p:strVal val="#ppt_h"/>
                                          </p:val>
                                        </p:tav>
                                        <p:tav tm="100000">
                                          <p:val>
                                            <p:strVal val="#ppt_h"/>
                                          </p:val>
                                        </p:tav>
                                      </p:tavLst>
                                    </p:anim>
                                    <p:animEffect transition="in" filter="fade">
                                      <p:cBhvr>
                                        <p:cTn id="9" dur="1000"/>
                                        <p:tgtEl>
                                          <p:spTgt spid="50"/>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1000" fill="hold"/>
                                        <p:tgtEl>
                                          <p:spTgt spid="49"/>
                                        </p:tgtEl>
                                        <p:attrNameLst>
                                          <p:attrName>ppt_w</p:attrName>
                                        </p:attrNameLst>
                                      </p:cBhvr>
                                      <p:tavLst>
                                        <p:tav tm="0">
                                          <p:val>
                                            <p:strVal val="#ppt_w*0.70"/>
                                          </p:val>
                                        </p:tav>
                                        <p:tav tm="100000">
                                          <p:val>
                                            <p:strVal val="#ppt_w"/>
                                          </p:val>
                                        </p:tav>
                                      </p:tavLst>
                                    </p:anim>
                                    <p:anim calcmode="lin" valueType="num">
                                      <p:cBhvr>
                                        <p:cTn id="14" dur="1000" fill="hold"/>
                                        <p:tgtEl>
                                          <p:spTgt spid="49"/>
                                        </p:tgtEl>
                                        <p:attrNameLst>
                                          <p:attrName>ppt_h</p:attrName>
                                        </p:attrNameLst>
                                      </p:cBhvr>
                                      <p:tavLst>
                                        <p:tav tm="0">
                                          <p:val>
                                            <p:strVal val="#ppt_h"/>
                                          </p:val>
                                        </p:tav>
                                        <p:tav tm="100000">
                                          <p:val>
                                            <p:strVal val="#ppt_h"/>
                                          </p:val>
                                        </p:tav>
                                      </p:tavLst>
                                    </p:anim>
                                    <p:animEffect transition="in" filter="fade">
                                      <p:cBhvr>
                                        <p:cTn id="15" dur="10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1000" fill="hold"/>
                                        <p:tgtEl>
                                          <p:spTgt spid="48"/>
                                        </p:tgtEl>
                                        <p:attrNameLst>
                                          <p:attrName>ppt_w</p:attrName>
                                        </p:attrNameLst>
                                      </p:cBhvr>
                                      <p:tavLst>
                                        <p:tav tm="0">
                                          <p:val>
                                            <p:strVal val="#ppt_w*0.70"/>
                                          </p:val>
                                        </p:tav>
                                        <p:tav tm="100000">
                                          <p:val>
                                            <p:strVal val="#ppt_w"/>
                                          </p:val>
                                        </p:tav>
                                      </p:tavLst>
                                    </p:anim>
                                    <p:anim calcmode="lin" valueType="num">
                                      <p:cBhvr>
                                        <p:cTn id="21" dur="1000" fill="hold"/>
                                        <p:tgtEl>
                                          <p:spTgt spid="48"/>
                                        </p:tgtEl>
                                        <p:attrNameLst>
                                          <p:attrName>ppt_h</p:attrName>
                                        </p:attrNameLst>
                                      </p:cBhvr>
                                      <p:tavLst>
                                        <p:tav tm="0">
                                          <p:val>
                                            <p:strVal val="#ppt_h"/>
                                          </p:val>
                                        </p:tav>
                                        <p:tav tm="100000">
                                          <p:val>
                                            <p:strVal val="#ppt_h"/>
                                          </p:val>
                                        </p:tav>
                                      </p:tavLst>
                                    </p:anim>
                                    <p:animEffect transition="in" filter="fade">
                                      <p:cBhvr>
                                        <p:cTn id="22" dur="1000"/>
                                        <p:tgtEl>
                                          <p:spTgt spid="48"/>
                                        </p:tgtEl>
                                      </p:cBhvr>
                                    </p:animEffect>
                                  </p:childTnLst>
                                </p:cTn>
                              </p:par>
                            </p:childTnLst>
                          </p:cTn>
                        </p:par>
                        <p:par>
                          <p:cTn id="23" fill="hold">
                            <p:stCondLst>
                              <p:cond delay="1000"/>
                            </p:stCondLst>
                            <p:childTnLst>
                              <p:par>
                                <p:cTn id="24" presetID="55" presetClass="entr" presetSubtype="0" fill="hold" nodeType="afterEffect">
                                  <p:stCondLst>
                                    <p:cond delay="0"/>
                                  </p:stCondLst>
                                  <p:childTnLst>
                                    <p:set>
                                      <p:cBhvr>
                                        <p:cTn id="25" dur="1" fill="hold">
                                          <p:stCondLst>
                                            <p:cond delay="0"/>
                                          </p:stCondLst>
                                        </p:cTn>
                                        <p:tgtEl>
                                          <p:spTgt spid="52"/>
                                        </p:tgtEl>
                                        <p:attrNameLst>
                                          <p:attrName>style.visibility</p:attrName>
                                        </p:attrNameLst>
                                      </p:cBhvr>
                                      <p:to>
                                        <p:strVal val="visible"/>
                                      </p:to>
                                    </p:set>
                                    <p:anim calcmode="lin" valueType="num">
                                      <p:cBhvr>
                                        <p:cTn id="26" dur="1000" fill="hold"/>
                                        <p:tgtEl>
                                          <p:spTgt spid="52"/>
                                        </p:tgtEl>
                                        <p:attrNameLst>
                                          <p:attrName>ppt_w</p:attrName>
                                        </p:attrNameLst>
                                      </p:cBhvr>
                                      <p:tavLst>
                                        <p:tav tm="0">
                                          <p:val>
                                            <p:strVal val="#ppt_w*0.70"/>
                                          </p:val>
                                        </p:tav>
                                        <p:tav tm="100000">
                                          <p:val>
                                            <p:strVal val="#ppt_w"/>
                                          </p:val>
                                        </p:tav>
                                      </p:tavLst>
                                    </p:anim>
                                    <p:anim calcmode="lin" valueType="num">
                                      <p:cBhvr>
                                        <p:cTn id="27" dur="1000" fill="hold"/>
                                        <p:tgtEl>
                                          <p:spTgt spid="52"/>
                                        </p:tgtEl>
                                        <p:attrNameLst>
                                          <p:attrName>ppt_h</p:attrName>
                                        </p:attrNameLst>
                                      </p:cBhvr>
                                      <p:tavLst>
                                        <p:tav tm="0">
                                          <p:val>
                                            <p:strVal val="#ppt_h"/>
                                          </p:val>
                                        </p:tav>
                                        <p:tav tm="100000">
                                          <p:val>
                                            <p:strVal val="#ppt_h"/>
                                          </p:val>
                                        </p:tav>
                                      </p:tavLst>
                                    </p:anim>
                                    <p:animEffect transition="in" filter="fade">
                                      <p:cBhvr>
                                        <p:cTn id="28" dur="1000"/>
                                        <p:tgtEl>
                                          <p:spTgt spid="52"/>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fill="hold"/>
                                        <p:tgtEl>
                                          <p:spTgt spid="41"/>
                                        </p:tgtEl>
                                        <p:attrNameLst>
                                          <p:attrName>ppt_x</p:attrName>
                                        </p:attrNameLst>
                                      </p:cBhvr>
                                      <p:tavLst>
                                        <p:tav tm="0">
                                          <p:val>
                                            <p:strVal val="0-#ppt_w/2"/>
                                          </p:val>
                                        </p:tav>
                                        <p:tav tm="100000">
                                          <p:val>
                                            <p:strVal val="#ppt_x"/>
                                          </p:val>
                                        </p:tav>
                                      </p:tavLst>
                                    </p:anim>
                                    <p:anim calcmode="lin" valueType="num">
                                      <p:cBhvr additive="base">
                                        <p:cTn id="33"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eck 22"/>
          <p:cNvSpPr/>
          <p:nvPr/>
        </p:nvSpPr>
        <p:spPr>
          <a:xfrm>
            <a:off x="0" y="0"/>
            <a:ext cx="3214678" cy="6858004"/>
          </a:xfrm>
          <a:prstGeom prst="rect">
            <a:avLst/>
          </a:prstGeom>
          <a:gradFill flip="none" rotWithShape="1">
            <a:gsLst>
              <a:gs pos="11000">
                <a:srgbClr val="F0FCFE">
                  <a:alpha val="36863"/>
                </a:srgbClr>
              </a:gs>
              <a:gs pos="55000">
                <a:srgbClr val="B7D3CC">
                  <a:alpha val="80000"/>
                </a:srgbClr>
              </a:gs>
              <a:gs pos="82000">
                <a:srgbClr val="5D9699">
                  <a:alpha val="72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8" name="Rechteck 17"/>
          <p:cNvSpPr/>
          <p:nvPr/>
        </p:nvSpPr>
        <p:spPr bwMode="auto">
          <a:xfrm>
            <a:off x="2428860" y="2071678"/>
            <a:ext cx="5857916" cy="285751"/>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131" name="Rechteck 19"/>
          <p:cNvSpPr>
            <a:spLocks noChangeArrowheads="1"/>
          </p:cNvSpPr>
          <p:nvPr/>
        </p:nvSpPr>
        <p:spPr bwMode="auto">
          <a:xfrm>
            <a:off x="2643174" y="2000240"/>
            <a:ext cx="3857652" cy="369332"/>
          </a:xfrm>
          <a:prstGeom prst="rect">
            <a:avLst/>
          </a:prstGeom>
          <a:noFill/>
          <a:ln w="9525">
            <a:noFill/>
            <a:miter lim="800000"/>
            <a:headEnd/>
            <a:tailEnd/>
          </a:ln>
        </p:spPr>
        <p:txBody>
          <a:bodyPr wrap="square">
            <a:spAutoFit/>
          </a:bodyPr>
          <a:lstStyle/>
          <a:p>
            <a:r>
              <a:rPr lang="de-DE" b="1" dirty="0">
                <a:solidFill>
                  <a:srgbClr val="C00000"/>
                </a:solidFill>
              </a:rPr>
              <a:t>Eingeschränkte</a:t>
            </a:r>
            <a:r>
              <a:rPr lang="de-DE" b="1" dirty="0"/>
              <a:t> </a:t>
            </a:r>
            <a:r>
              <a:rPr lang="de-DE" sz="1600" b="1" dirty="0"/>
              <a:t>Mitbestimmung</a:t>
            </a:r>
            <a:endParaRPr lang="de-DE" sz="1600" b="1" dirty="0">
              <a:cs typeface="Arial" pitchFamily="34" charset="0"/>
            </a:endParaRPr>
          </a:p>
        </p:txBody>
      </p:sp>
      <p:sp>
        <p:nvSpPr>
          <p:cNvPr id="5132" name="Text Box 3"/>
          <p:cNvSpPr txBox="1">
            <a:spLocks noChangeArrowheads="1"/>
          </p:cNvSpPr>
          <p:nvPr/>
        </p:nvSpPr>
        <p:spPr bwMode="auto">
          <a:xfrm>
            <a:off x="1071538" y="2000240"/>
            <a:ext cx="1357312" cy="369888"/>
          </a:xfrm>
          <a:prstGeom prst="rect">
            <a:avLst/>
          </a:prstGeom>
          <a:noFill/>
          <a:ln w="9525">
            <a:noFill/>
            <a:miter lim="800000"/>
            <a:headEnd/>
            <a:tailEnd/>
          </a:ln>
        </p:spPr>
        <p:txBody>
          <a:bodyPr>
            <a:spAutoFit/>
          </a:bodyPr>
          <a:lstStyle/>
          <a:p>
            <a:pPr algn="ctr">
              <a:spcBef>
                <a:spcPct val="50000"/>
              </a:spcBef>
            </a:pPr>
            <a:r>
              <a:rPr lang="de-DE" b="1" dirty="0">
                <a:solidFill>
                  <a:srgbClr val="C00000"/>
                </a:solidFill>
                <a:cs typeface="Arial" pitchFamily="34" charset="0"/>
              </a:rPr>
              <a:t>§ 41 MVG</a:t>
            </a:r>
          </a:p>
        </p:txBody>
      </p:sp>
      <p:sp>
        <p:nvSpPr>
          <p:cNvPr id="51" name="Rectangle 2" descr="Pergament"/>
          <p:cNvSpPr>
            <a:spLocks noChangeArrowheads="1"/>
          </p:cNvSpPr>
          <p:nvPr/>
        </p:nvSpPr>
        <p:spPr bwMode="auto">
          <a:xfrm>
            <a:off x="2500298" y="3500450"/>
            <a:ext cx="5857875" cy="553998"/>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nchor="ctr">
            <a:spAutoFit/>
          </a:bodyPr>
          <a:lstStyle/>
          <a:p>
            <a:pPr marL="190500" indent="-190500">
              <a:defRPr/>
            </a:pPr>
            <a:r>
              <a:rPr lang="de-DE" sz="1400" b="1" dirty="0">
                <a:cs typeface="Arial" charset="0"/>
              </a:rPr>
              <a:t>   a)  die Maßnahme gegen eine </a:t>
            </a:r>
            <a:r>
              <a:rPr lang="de-DE" sz="1600" b="1" dirty="0">
                <a:solidFill>
                  <a:srgbClr val="C00000"/>
                </a:solidFill>
                <a:cs typeface="Arial" charset="0"/>
              </a:rPr>
              <a:t>Rechtsvorschrift</a:t>
            </a:r>
            <a:r>
              <a:rPr lang="de-DE" sz="1400" b="1" dirty="0">
                <a:solidFill>
                  <a:srgbClr val="C00000"/>
                </a:solidFill>
                <a:cs typeface="Arial" charset="0"/>
              </a:rPr>
              <a:t> </a:t>
            </a:r>
            <a:endParaRPr lang="de-DE" sz="1400" b="1" dirty="0" smtClean="0">
              <a:solidFill>
                <a:srgbClr val="C00000"/>
              </a:solidFill>
              <a:cs typeface="Arial" charset="0"/>
            </a:endParaRPr>
          </a:p>
          <a:p>
            <a:pPr marL="190500" indent="-190500">
              <a:defRPr/>
            </a:pPr>
            <a:r>
              <a:rPr lang="de-DE" sz="1400" b="1" dirty="0" smtClean="0">
                <a:solidFill>
                  <a:srgbClr val="C00000"/>
                </a:solidFill>
                <a:cs typeface="Arial" charset="0"/>
              </a:rPr>
              <a:t>         </a:t>
            </a:r>
            <a:r>
              <a:rPr lang="de-DE" sz="1400" b="1" dirty="0" smtClean="0">
                <a:cs typeface="Arial" charset="0"/>
              </a:rPr>
              <a:t>und andere, </a:t>
            </a:r>
            <a:r>
              <a:rPr lang="de-DE" sz="1400" b="1" dirty="0" smtClean="0">
                <a:solidFill>
                  <a:srgbClr val="C00000"/>
                </a:solidFill>
                <a:cs typeface="Arial" charset="0"/>
              </a:rPr>
              <a:t>rechtskräftig </a:t>
            </a:r>
            <a:r>
              <a:rPr lang="de-DE" sz="1400" b="1" dirty="0">
                <a:solidFill>
                  <a:srgbClr val="C00000"/>
                </a:solidFill>
                <a:cs typeface="Arial" charset="0"/>
              </a:rPr>
              <a:t>bindende </a:t>
            </a:r>
            <a:r>
              <a:rPr lang="de-DE" sz="1400" b="1" dirty="0">
                <a:cs typeface="Arial" charset="0"/>
              </a:rPr>
              <a:t>Bestimmung </a:t>
            </a:r>
            <a:r>
              <a:rPr lang="de-DE" sz="1400" b="1" dirty="0">
                <a:solidFill>
                  <a:srgbClr val="C00000"/>
                </a:solidFill>
                <a:cs typeface="Arial" charset="0"/>
              </a:rPr>
              <a:t>verstößt</a:t>
            </a:r>
          </a:p>
        </p:txBody>
      </p:sp>
      <p:sp>
        <p:nvSpPr>
          <p:cNvPr id="52" name="Rectangle 2" descr="Pergament"/>
          <p:cNvSpPr>
            <a:spLocks noChangeArrowheads="1"/>
          </p:cNvSpPr>
          <p:nvPr/>
        </p:nvSpPr>
        <p:spPr bwMode="auto">
          <a:xfrm>
            <a:off x="2500298" y="4214825"/>
            <a:ext cx="5857875" cy="800100"/>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nchor="ctr">
            <a:spAutoFit/>
          </a:bodyPr>
          <a:lstStyle/>
          <a:p>
            <a:pPr>
              <a:defRPr/>
            </a:pPr>
            <a:r>
              <a:rPr lang="de-DE" sz="1400" b="1" dirty="0">
                <a:cs typeface="Arial" charset="0"/>
              </a:rPr>
              <a:t>   b)  die durch Tatsachen </a:t>
            </a:r>
            <a:r>
              <a:rPr lang="de-DE" sz="1600" b="1" dirty="0">
                <a:solidFill>
                  <a:srgbClr val="C00000"/>
                </a:solidFill>
                <a:cs typeface="Arial" charset="0"/>
              </a:rPr>
              <a:t>begründete Besorgnis </a:t>
            </a:r>
            <a:r>
              <a:rPr lang="de-DE" sz="1400" b="1" dirty="0">
                <a:cs typeface="Arial" charset="0"/>
              </a:rPr>
              <a:t>besteht, </a:t>
            </a:r>
          </a:p>
          <a:p>
            <a:pPr>
              <a:defRPr/>
            </a:pPr>
            <a:r>
              <a:rPr lang="de-DE" sz="1400" b="1" dirty="0">
                <a:cs typeface="Arial" charset="0"/>
              </a:rPr>
              <a:t>        </a:t>
            </a:r>
            <a:r>
              <a:rPr lang="de-DE" sz="1400" b="1" dirty="0" smtClean="0">
                <a:cs typeface="Arial" charset="0"/>
              </a:rPr>
              <a:t> betroffene </a:t>
            </a:r>
            <a:r>
              <a:rPr lang="de-DE" sz="1400" b="1" dirty="0">
                <a:cs typeface="Arial" charset="0"/>
              </a:rPr>
              <a:t>oder andere Mitarbeitende </a:t>
            </a:r>
            <a:r>
              <a:rPr lang="de-DE" sz="1600" b="1" dirty="0">
                <a:solidFill>
                  <a:srgbClr val="C00000"/>
                </a:solidFill>
                <a:cs typeface="Arial" charset="0"/>
              </a:rPr>
              <a:t>benachteiligt</a:t>
            </a:r>
            <a:r>
              <a:rPr lang="de-DE" sz="1400" b="1" dirty="0">
                <a:cs typeface="Arial" charset="0"/>
              </a:rPr>
              <a:t> werden, </a:t>
            </a:r>
          </a:p>
          <a:p>
            <a:pPr>
              <a:defRPr/>
            </a:pPr>
            <a:r>
              <a:rPr lang="de-DE" sz="1400" b="1" dirty="0">
                <a:cs typeface="Arial" charset="0"/>
              </a:rPr>
              <a:t>       </a:t>
            </a:r>
            <a:r>
              <a:rPr lang="de-DE" sz="1400" b="1" dirty="0" smtClean="0">
                <a:cs typeface="Arial" charset="0"/>
              </a:rPr>
              <a:t>  </a:t>
            </a:r>
            <a:r>
              <a:rPr lang="de-DE" sz="1400" b="1" dirty="0">
                <a:cs typeface="Arial" charset="0"/>
              </a:rPr>
              <a:t>ohne </a:t>
            </a:r>
            <a:r>
              <a:rPr lang="de-DE" sz="1400" b="1" dirty="0" smtClean="0">
                <a:cs typeface="Arial" charset="0"/>
              </a:rPr>
              <a:t>dass </a:t>
            </a:r>
            <a:r>
              <a:rPr lang="de-DE" sz="1400" b="1" dirty="0">
                <a:cs typeface="Arial" charset="0"/>
              </a:rPr>
              <a:t>dies gerechtfertigt ist</a:t>
            </a:r>
          </a:p>
        </p:txBody>
      </p:sp>
      <p:sp>
        <p:nvSpPr>
          <p:cNvPr id="53" name="Rectangle 2" descr="Pergament"/>
          <p:cNvSpPr>
            <a:spLocks noChangeArrowheads="1"/>
          </p:cNvSpPr>
          <p:nvPr/>
        </p:nvSpPr>
        <p:spPr bwMode="auto">
          <a:xfrm>
            <a:off x="2500298" y="5214950"/>
            <a:ext cx="5857875" cy="769938"/>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nchor="ctr">
            <a:spAutoFit/>
          </a:bodyPr>
          <a:lstStyle/>
          <a:p>
            <a:pPr marL="342900" indent="-342900">
              <a:buFontTx/>
              <a:buAutoNum type="alphaLcParenR" startAt="3"/>
              <a:defRPr/>
            </a:pPr>
            <a:r>
              <a:rPr lang="de-DE" sz="1400" b="1" dirty="0">
                <a:cs typeface="Arial" charset="0"/>
              </a:rPr>
              <a:t>die durch Tatsachen begründete Besorgnis besteht, </a:t>
            </a:r>
          </a:p>
          <a:p>
            <a:pPr marL="342900" indent="-342900">
              <a:defRPr/>
            </a:pPr>
            <a:r>
              <a:rPr lang="de-DE" sz="1400" b="1" dirty="0">
                <a:cs typeface="Arial" charset="0"/>
              </a:rPr>
              <a:t>       </a:t>
            </a:r>
            <a:r>
              <a:rPr lang="de-DE" sz="1400" b="1" dirty="0" smtClean="0">
                <a:cs typeface="Arial" charset="0"/>
              </a:rPr>
              <a:t>  dass eine </a:t>
            </a:r>
            <a:r>
              <a:rPr lang="de-DE" sz="1600" b="1" dirty="0">
                <a:solidFill>
                  <a:srgbClr val="C00000"/>
                </a:solidFill>
                <a:cs typeface="Arial" charset="0"/>
              </a:rPr>
              <a:t>Einstellung </a:t>
            </a:r>
            <a:r>
              <a:rPr lang="de-DE" sz="1400" b="1" dirty="0">
                <a:cs typeface="Arial" charset="0"/>
              </a:rPr>
              <a:t>zur </a:t>
            </a:r>
            <a:r>
              <a:rPr lang="de-DE" sz="1600" b="1" dirty="0">
                <a:solidFill>
                  <a:srgbClr val="C00000"/>
                </a:solidFill>
                <a:cs typeface="Arial" charset="0"/>
              </a:rPr>
              <a:t>Störung des Friedens </a:t>
            </a:r>
            <a:r>
              <a:rPr lang="de-DE" sz="1400" b="1" dirty="0">
                <a:cs typeface="Arial" charset="0"/>
              </a:rPr>
              <a:t>in der Dienststelle führt.</a:t>
            </a:r>
          </a:p>
        </p:txBody>
      </p:sp>
      <p:sp>
        <p:nvSpPr>
          <p:cNvPr id="12304" name="Rechteck 53"/>
          <p:cNvSpPr>
            <a:spLocks noChangeArrowheads="1"/>
          </p:cNvSpPr>
          <p:nvPr/>
        </p:nvSpPr>
        <p:spPr bwMode="auto">
          <a:xfrm>
            <a:off x="2071655" y="2786071"/>
            <a:ext cx="6429420" cy="584775"/>
          </a:xfrm>
          <a:prstGeom prst="rect">
            <a:avLst/>
          </a:prstGeom>
          <a:noFill/>
          <a:ln w="9525">
            <a:noFill/>
            <a:miter lim="800000"/>
            <a:headEnd/>
            <a:tailEnd/>
          </a:ln>
        </p:spPr>
        <p:txBody>
          <a:bodyPr wrap="square">
            <a:spAutoFit/>
          </a:bodyPr>
          <a:lstStyle/>
          <a:p>
            <a:r>
              <a:rPr lang="de-DE" sz="1200" dirty="0" smtClean="0"/>
              <a:t>( 1 ) </a:t>
            </a:r>
            <a:r>
              <a:rPr lang="de-DE" sz="1600" b="1" i="1" dirty="0" smtClean="0">
                <a:cs typeface="Arial" pitchFamily="34" charset="0"/>
              </a:rPr>
              <a:t>Die </a:t>
            </a:r>
            <a:r>
              <a:rPr lang="de-DE" sz="1600" b="1" i="1" dirty="0">
                <a:cs typeface="Arial" pitchFamily="34" charset="0"/>
              </a:rPr>
              <a:t>MAV darf </a:t>
            </a:r>
            <a:r>
              <a:rPr lang="de-DE" sz="1600" b="1" i="1" dirty="0" smtClean="0">
                <a:cs typeface="Arial" pitchFamily="34" charset="0"/>
              </a:rPr>
              <a:t>in </a:t>
            </a:r>
            <a:r>
              <a:rPr lang="de-DE" sz="1600" b="1" i="1" dirty="0">
                <a:cs typeface="Arial" pitchFamily="34" charset="0"/>
              </a:rPr>
              <a:t>den Fällen </a:t>
            </a:r>
            <a:r>
              <a:rPr lang="de-DE" sz="1600" b="1" i="1" dirty="0" smtClean="0">
                <a:cs typeface="Arial" pitchFamily="34" charset="0"/>
              </a:rPr>
              <a:t>der </a:t>
            </a:r>
            <a:r>
              <a:rPr lang="de-DE" sz="1600" b="1" i="1" dirty="0">
                <a:cs typeface="Arial" pitchFamily="34" charset="0"/>
              </a:rPr>
              <a:t>eingeschränkten Mitbestimmung </a:t>
            </a:r>
          </a:p>
          <a:p>
            <a:r>
              <a:rPr lang="de-DE" sz="1600" b="1" i="1" dirty="0" smtClean="0">
                <a:cs typeface="Arial" pitchFamily="34" charset="0"/>
              </a:rPr>
              <a:t>                ihre </a:t>
            </a:r>
            <a:r>
              <a:rPr lang="de-DE" sz="1600" b="1" i="1" dirty="0">
                <a:solidFill>
                  <a:srgbClr val="C00000"/>
                </a:solidFill>
                <a:cs typeface="Arial" pitchFamily="34" charset="0"/>
              </a:rPr>
              <a:t>Zustimmung nur verweigern</a:t>
            </a:r>
            <a:r>
              <a:rPr lang="de-DE" sz="1600" b="1" i="1" dirty="0">
                <a:solidFill>
                  <a:srgbClr val="FF0000"/>
                </a:solidFill>
                <a:cs typeface="Arial" pitchFamily="34" charset="0"/>
              </a:rPr>
              <a:t>, </a:t>
            </a:r>
            <a:r>
              <a:rPr lang="de-DE" sz="1600" b="1" i="1" dirty="0">
                <a:cs typeface="Arial" pitchFamily="34" charset="0"/>
              </a:rPr>
              <a:t>wenn</a:t>
            </a:r>
          </a:p>
        </p:txBody>
      </p:sp>
      <p:sp>
        <p:nvSpPr>
          <p:cNvPr id="47" name="Text Box 14"/>
          <p:cNvSpPr txBox="1">
            <a:spLocks noChangeArrowheads="1"/>
          </p:cNvSpPr>
          <p:nvPr/>
        </p:nvSpPr>
        <p:spPr bwMode="auto">
          <a:xfrm>
            <a:off x="6858000" y="6500813"/>
            <a:ext cx="1500188" cy="200025"/>
          </a:xfrm>
          <a:prstGeom prst="rect">
            <a:avLst/>
          </a:prstGeom>
          <a:noFill/>
          <a:ln w="9525">
            <a:noFill/>
            <a:miter lim="800000"/>
            <a:headEnd/>
            <a:tailEnd/>
          </a:ln>
        </p:spPr>
        <p:txBody>
          <a:bodyPr lIns="75749" tIns="37874" rIns="75749" bIns="37874">
            <a:spAutoFit/>
          </a:bodyPr>
          <a:lstStyle/>
          <a:p>
            <a:pPr defTabSz="757238" eaLnBrk="0" hangingPunct="0">
              <a:spcBef>
                <a:spcPct val="50000"/>
              </a:spcBef>
              <a:defRPr/>
            </a:pPr>
            <a:r>
              <a:rPr lang="de-DE" sz="800" dirty="0">
                <a:solidFill>
                  <a:schemeClr val="tx1">
                    <a:lumMod val="50000"/>
                    <a:lumOff val="50000"/>
                  </a:schemeClr>
                </a:solidFill>
                <a:latin typeface="Tahoma" pitchFamily="34" charset="0"/>
              </a:rPr>
              <a:t>© Gisbert Fischer  26032014</a:t>
            </a:r>
          </a:p>
        </p:txBody>
      </p:sp>
      <p:grpSp>
        <p:nvGrpSpPr>
          <p:cNvPr id="2" name="Gruppieren 49"/>
          <p:cNvGrpSpPr/>
          <p:nvPr/>
        </p:nvGrpSpPr>
        <p:grpSpPr>
          <a:xfrm>
            <a:off x="642910" y="571480"/>
            <a:ext cx="6143668" cy="1071570"/>
            <a:chOff x="642910" y="571480"/>
            <a:chExt cx="6143668" cy="1071570"/>
          </a:xfrm>
        </p:grpSpPr>
        <p:sp>
          <p:nvSpPr>
            <p:cNvPr id="54" name="Rechteck 53"/>
            <p:cNvSpPr/>
            <p:nvPr/>
          </p:nvSpPr>
          <p:spPr bwMode="auto">
            <a:xfrm>
              <a:off x="642910" y="1000108"/>
              <a:ext cx="6143668"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55" name="Picture 4"/>
            <p:cNvPicPr>
              <a:picLocks noChangeAspect="1" noChangeArrowheads="1"/>
            </p:cNvPicPr>
            <p:nvPr/>
          </p:nvPicPr>
          <p:blipFill>
            <a:blip r:embed="rId2"/>
            <a:srcRect/>
            <a:stretch>
              <a:fillRect/>
            </a:stretch>
          </p:blipFill>
          <p:spPr bwMode="auto">
            <a:xfrm flipH="1">
              <a:off x="714348" y="571480"/>
              <a:ext cx="2917052" cy="1071570"/>
            </a:xfrm>
            <a:prstGeom prst="rect">
              <a:avLst/>
            </a:prstGeom>
            <a:noFill/>
            <a:ln w="9525">
              <a:noFill/>
              <a:miter lim="800000"/>
              <a:headEnd/>
              <a:tailEnd/>
            </a:ln>
            <a:effectLst/>
          </p:spPr>
        </p:pic>
        <p:sp>
          <p:nvSpPr>
            <p:cNvPr id="59" name="Rechteck 58"/>
            <p:cNvSpPr/>
            <p:nvPr/>
          </p:nvSpPr>
          <p:spPr>
            <a:xfrm>
              <a:off x="3714744" y="1000108"/>
              <a:ext cx="1857356" cy="276999"/>
            </a:xfrm>
            <a:prstGeom prst="rect">
              <a:avLst/>
            </a:prstGeom>
          </p:spPr>
          <p:txBody>
            <a:bodyPr wrap="square">
              <a:spAutoFit/>
            </a:bodyPr>
            <a:lstStyle/>
            <a:p>
              <a:pPr algn="r"/>
              <a:r>
                <a:rPr lang="de-DE" sz="1200" b="1" dirty="0" smtClean="0"/>
                <a:t>MVG EKD  VIII. Abschnitt</a:t>
              </a:r>
              <a:endParaRPr lang="de-DE" sz="1200" b="1" dirty="0"/>
            </a:p>
          </p:txBody>
        </p:sp>
        <p:sp>
          <p:nvSpPr>
            <p:cNvPr id="60" name="Rechteck 59"/>
            <p:cNvSpPr/>
            <p:nvPr/>
          </p:nvSpPr>
          <p:spPr>
            <a:xfrm>
              <a:off x="2928926" y="1285860"/>
              <a:ext cx="3571868" cy="276999"/>
            </a:xfrm>
            <a:prstGeom prst="rect">
              <a:avLst/>
            </a:prstGeom>
          </p:spPr>
          <p:txBody>
            <a:bodyPr wrap="square">
              <a:spAutoFit/>
            </a:bodyPr>
            <a:lstStyle/>
            <a:p>
              <a:pPr algn="r"/>
              <a:r>
                <a:rPr lang="de-DE" sz="1200" b="1" dirty="0" smtClean="0"/>
                <a:t>Aufgaben und Befugnisse der Mitarbeitervertretung</a:t>
              </a:r>
              <a:endParaRPr lang="de-DE" sz="1200" b="1" dirty="0"/>
            </a:p>
          </p:txBody>
        </p:sp>
      </p:grpSp>
      <p:sp>
        <p:nvSpPr>
          <p:cNvPr id="61" name="Rechteck 60"/>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9" name="AutoShape 22"/>
          <p:cNvSpPr>
            <a:spLocks noChangeArrowheads="1"/>
          </p:cNvSpPr>
          <p:nvPr/>
        </p:nvSpPr>
        <p:spPr bwMode="auto">
          <a:xfrm rot="10800000" flipH="1">
            <a:off x="2071655" y="5500715"/>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0" name="AutoShape 22"/>
          <p:cNvSpPr>
            <a:spLocks noChangeArrowheads="1"/>
          </p:cNvSpPr>
          <p:nvPr/>
        </p:nvSpPr>
        <p:spPr bwMode="auto">
          <a:xfrm rot="10800000" flipH="1">
            <a:off x="2071655" y="4500583"/>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1" name="AutoShape 22"/>
          <p:cNvSpPr>
            <a:spLocks noChangeArrowheads="1"/>
          </p:cNvSpPr>
          <p:nvPr/>
        </p:nvSpPr>
        <p:spPr bwMode="auto">
          <a:xfrm rot="10800000" flipH="1">
            <a:off x="2071655" y="3714765"/>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304"/>
                                        </p:tgtEl>
                                        <p:attrNameLst>
                                          <p:attrName>style.visibility</p:attrName>
                                        </p:attrNameLst>
                                      </p:cBhvr>
                                      <p:to>
                                        <p:strVal val="visible"/>
                                      </p:to>
                                    </p:set>
                                    <p:animEffect transition="in" filter="blinds(horizontal)">
                                      <p:cBhvr>
                                        <p:cTn id="7" dur="500"/>
                                        <p:tgtEl>
                                          <p:spTgt spid="1230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blinds(horizontal)">
                                      <p:cBhvr>
                                        <p:cTn id="11" dur="500"/>
                                        <p:tgtEl>
                                          <p:spTgt spid="5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blinds(horizontal)">
                                      <p:cBhvr>
                                        <p:cTn id="20" dur="500"/>
                                        <p:tgtEl>
                                          <p:spTgt spid="52"/>
                                        </p:tgtEl>
                                      </p:cBhvr>
                                    </p:animEffect>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0-#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3" presetClass="entr" presetSubtype="10"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blinds(horizontal)">
                                      <p:cBhvr>
                                        <p:cTn id="29" dur="500"/>
                                        <p:tgtEl>
                                          <p:spTgt spid="53"/>
                                        </p:tgtEl>
                                      </p:cBhvr>
                                    </p:animEffect>
                                  </p:childTnLst>
                                </p:cTn>
                              </p:par>
                            </p:childTnLst>
                          </p:cTn>
                        </p:par>
                        <p:par>
                          <p:cTn id="30" fill="hold">
                            <p:stCondLst>
                              <p:cond delay="3000"/>
                            </p:stCondLst>
                            <p:childTnLst>
                              <p:par>
                                <p:cTn id="31" presetID="2" presetClass="entr" presetSubtype="8"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0-#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12304" grpId="0"/>
      <p:bldP spid="19" grpId="0" animBg="1"/>
      <p:bldP spid="20"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hteck 41"/>
          <p:cNvSpPr/>
          <p:nvPr/>
        </p:nvSpPr>
        <p:spPr>
          <a:xfrm>
            <a:off x="0" y="0"/>
            <a:ext cx="3071802" cy="6858004"/>
          </a:xfrm>
          <a:prstGeom prst="rect">
            <a:avLst/>
          </a:prstGeom>
          <a:gradFill flip="none" rotWithShape="1">
            <a:gsLst>
              <a:gs pos="11000">
                <a:srgbClr val="F0FCFE">
                  <a:alpha val="36863"/>
                </a:srgbClr>
              </a:gs>
              <a:gs pos="55000">
                <a:srgbClr val="B7D3CC">
                  <a:alpha val="80000"/>
                </a:srgbClr>
              </a:gs>
              <a:gs pos="82000">
                <a:srgbClr val="5D9699">
                  <a:alpha val="72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2" name="Rechteck 31"/>
          <p:cNvSpPr/>
          <p:nvPr/>
        </p:nvSpPr>
        <p:spPr bwMode="auto">
          <a:xfrm>
            <a:off x="2556526" y="5500702"/>
            <a:ext cx="5429288" cy="214314"/>
          </a:xfrm>
          <a:prstGeom prst="rect">
            <a:avLst/>
          </a:prstGeom>
          <a:solidFill>
            <a:srgbClr val="FFFF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sp>
        <p:nvSpPr>
          <p:cNvPr id="6" name="Rechteck 5"/>
          <p:cNvSpPr/>
          <p:nvPr/>
        </p:nvSpPr>
        <p:spPr>
          <a:xfrm>
            <a:off x="142844" y="0"/>
            <a:ext cx="142844"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4" name="Gruppieren 43"/>
          <p:cNvGrpSpPr/>
          <p:nvPr/>
        </p:nvGrpSpPr>
        <p:grpSpPr>
          <a:xfrm>
            <a:off x="3000364" y="5143512"/>
            <a:ext cx="5638120" cy="857256"/>
            <a:chOff x="3000364" y="5143512"/>
            <a:chExt cx="5638120" cy="857256"/>
          </a:xfrm>
        </p:grpSpPr>
        <p:sp>
          <p:nvSpPr>
            <p:cNvPr id="41" name="Rechteck 40"/>
            <p:cNvSpPr/>
            <p:nvPr/>
          </p:nvSpPr>
          <p:spPr>
            <a:xfrm>
              <a:off x="3000364" y="5143512"/>
              <a:ext cx="5638120" cy="857256"/>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4342476" y="5643578"/>
              <a:ext cx="3270191" cy="307777"/>
            </a:xfrm>
            <a:prstGeom prst="rect">
              <a:avLst/>
            </a:prstGeom>
          </p:spPr>
          <p:txBody>
            <a:bodyPr wrap="none">
              <a:spAutoFit/>
            </a:bodyPr>
            <a:lstStyle/>
            <a:p>
              <a:pPr>
                <a:defRPr/>
              </a:pPr>
              <a:r>
                <a:rPr lang="de-DE" sz="1400" b="1" dirty="0">
                  <a:solidFill>
                    <a:schemeClr val="tx1">
                      <a:lumMod val="50000"/>
                      <a:lumOff val="50000"/>
                    </a:schemeClr>
                  </a:solidFill>
                  <a:latin typeface="Arial" charset="0"/>
                </a:rPr>
                <a:t>Wann ist der </a:t>
              </a:r>
              <a:r>
                <a:rPr lang="de-DE" sz="1400" b="1" dirty="0">
                  <a:solidFill>
                    <a:srgbClr val="C00000"/>
                  </a:solidFill>
                  <a:latin typeface="Arial" charset="0"/>
                </a:rPr>
                <a:t>Betriebsfrieden</a:t>
              </a:r>
              <a:r>
                <a:rPr lang="de-DE" sz="1400" b="1" dirty="0">
                  <a:solidFill>
                    <a:schemeClr val="tx1">
                      <a:lumMod val="50000"/>
                      <a:lumOff val="50000"/>
                    </a:schemeClr>
                  </a:solidFill>
                  <a:latin typeface="Arial" charset="0"/>
                </a:rPr>
                <a:t> gestört</a:t>
              </a:r>
              <a:endParaRPr lang="de-DE" sz="1400" dirty="0">
                <a:solidFill>
                  <a:schemeClr val="tx1">
                    <a:lumMod val="50000"/>
                    <a:lumOff val="50000"/>
                  </a:schemeClr>
                </a:solidFill>
                <a:latin typeface="Arial" charset="0"/>
              </a:endParaRPr>
            </a:p>
          </p:txBody>
        </p:sp>
        <p:sp>
          <p:nvSpPr>
            <p:cNvPr id="13" name="Rechteck 12"/>
            <p:cNvSpPr/>
            <p:nvPr/>
          </p:nvSpPr>
          <p:spPr>
            <a:xfrm>
              <a:off x="3485220" y="5429264"/>
              <a:ext cx="4857750" cy="307777"/>
            </a:xfrm>
            <a:prstGeom prst="rect">
              <a:avLst/>
            </a:prstGeom>
          </p:spPr>
          <p:txBody>
            <a:bodyPr>
              <a:spAutoFit/>
            </a:bodyPr>
            <a:lstStyle/>
            <a:p>
              <a:pPr>
                <a:defRPr/>
              </a:pPr>
              <a:r>
                <a:rPr lang="de-DE" sz="1400" b="1" dirty="0">
                  <a:solidFill>
                    <a:schemeClr val="tx1">
                      <a:lumMod val="50000"/>
                      <a:lumOff val="50000"/>
                    </a:schemeClr>
                  </a:solidFill>
                  <a:latin typeface="Arial" charset="0"/>
                </a:rPr>
                <a:t>Wie ist eine - </a:t>
              </a:r>
              <a:r>
                <a:rPr lang="de-DE" sz="1400" b="1" dirty="0">
                  <a:solidFill>
                    <a:srgbClr val="C00000"/>
                  </a:solidFill>
                  <a:latin typeface="Arial" charset="0"/>
                </a:rPr>
                <a:t>Benachteiligung </a:t>
              </a:r>
              <a:r>
                <a:rPr lang="de-DE" sz="1400" b="1" dirty="0">
                  <a:solidFill>
                    <a:schemeClr val="tx1">
                      <a:lumMod val="50000"/>
                      <a:lumOff val="50000"/>
                    </a:schemeClr>
                  </a:solidFill>
                  <a:latin typeface="Arial" charset="0"/>
                </a:rPr>
                <a:t>festzustellen </a:t>
              </a:r>
            </a:p>
          </p:txBody>
        </p:sp>
        <p:sp>
          <p:nvSpPr>
            <p:cNvPr id="14" name="Rechteck 13"/>
            <p:cNvSpPr/>
            <p:nvPr/>
          </p:nvSpPr>
          <p:spPr>
            <a:xfrm>
              <a:off x="4699666" y="5214950"/>
              <a:ext cx="3129126" cy="307777"/>
            </a:xfrm>
            <a:prstGeom prst="rect">
              <a:avLst/>
            </a:prstGeom>
          </p:spPr>
          <p:txBody>
            <a:bodyPr wrap="none">
              <a:spAutoFit/>
            </a:bodyPr>
            <a:lstStyle/>
            <a:p>
              <a:pPr>
                <a:defRPr/>
              </a:pPr>
              <a:r>
                <a:rPr lang="de-DE" sz="1400" b="1" dirty="0">
                  <a:solidFill>
                    <a:schemeClr val="tx1">
                      <a:lumMod val="50000"/>
                      <a:lumOff val="50000"/>
                    </a:schemeClr>
                  </a:solidFill>
                  <a:latin typeface="Arial" charset="0"/>
                </a:rPr>
                <a:t>Was heißt - </a:t>
              </a:r>
              <a:r>
                <a:rPr lang="de-DE" sz="1400" b="1" dirty="0">
                  <a:solidFill>
                    <a:srgbClr val="C00000"/>
                  </a:solidFill>
                  <a:latin typeface="Arial" charset="0"/>
                </a:rPr>
                <a:t>begründete </a:t>
              </a:r>
              <a:r>
                <a:rPr lang="de-DE" sz="1400" b="1" dirty="0">
                  <a:solidFill>
                    <a:schemeClr val="bg1">
                      <a:lumMod val="50000"/>
                    </a:schemeClr>
                  </a:solidFill>
                  <a:latin typeface="Arial" charset="0"/>
                </a:rPr>
                <a:t>Besorgnis </a:t>
              </a:r>
              <a:endParaRPr lang="de-DE" sz="1400" dirty="0">
                <a:solidFill>
                  <a:schemeClr val="bg1">
                    <a:lumMod val="50000"/>
                  </a:schemeClr>
                </a:solidFill>
                <a:latin typeface="Arial" charset="0"/>
              </a:endParaRPr>
            </a:p>
          </p:txBody>
        </p:sp>
      </p:grpSp>
      <p:sp>
        <p:nvSpPr>
          <p:cNvPr id="15" name="Rechteck 14"/>
          <p:cNvSpPr/>
          <p:nvPr/>
        </p:nvSpPr>
        <p:spPr>
          <a:xfrm>
            <a:off x="6628492" y="6000768"/>
            <a:ext cx="1933478" cy="307777"/>
          </a:xfrm>
          <a:prstGeom prst="rect">
            <a:avLst/>
          </a:prstGeom>
        </p:spPr>
        <p:txBody>
          <a:bodyPr wrap="none">
            <a:spAutoFit/>
          </a:bodyPr>
          <a:lstStyle/>
          <a:p>
            <a:pPr>
              <a:defRPr/>
            </a:pPr>
            <a:r>
              <a:rPr lang="de-DE" sz="1400" b="1" dirty="0">
                <a:solidFill>
                  <a:srgbClr val="C00000"/>
                </a:solidFill>
                <a:latin typeface="Arial" charset="0"/>
              </a:rPr>
              <a:t>Wer</a:t>
            </a:r>
            <a:r>
              <a:rPr lang="de-DE" sz="1400" b="1" dirty="0">
                <a:solidFill>
                  <a:schemeClr val="tx1">
                    <a:lumMod val="50000"/>
                    <a:lumOff val="50000"/>
                  </a:schemeClr>
                </a:solidFill>
                <a:latin typeface="Arial" charset="0"/>
              </a:rPr>
              <a:t> bestimmt das ? </a:t>
            </a:r>
            <a:endParaRPr lang="de-DE" sz="1400" dirty="0">
              <a:solidFill>
                <a:schemeClr val="tx1">
                  <a:lumMod val="50000"/>
                  <a:lumOff val="50000"/>
                </a:schemeClr>
              </a:solidFill>
              <a:latin typeface="Arial" charset="0"/>
            </a:endParaRPr>
          </a:p>
        </p:txBody>
      </p:sp>
      <p:grpSp>
        <p:nvGrpSpPr>
          <p:cNvPr id="2" name="Gruppieren 15"/>
          <p:cNvGrpSpPr/>
          <p:nvPr/>
        </p:nvGrpSpPr>
        <p:grpSpPr>
          <a:xfrm>
            <a:off x="642910" y="571480"/>
            <a:ext cx="6143668" cy="1071570"/>
            <a:chOff x="642910" y="571480"/>
            <a:chExt cx="6143668" cy="1071570"/>
          </a:xfrm>
        </p:grpSpPr>
        <p:sp>
          <p:nvSpPr>
            <p:cNvPr id="17" name="Rechteck 16"/>
            <p:cNvSpPr/>
            <p:nvPr/>
          </p:nvSpPr>
          <p:spPr bwMode="auto">
            <a:xfrm>
              <a:off x="642910" y="1000108"/>
              <a:ext cx="6143668"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21" name="Picture 4"/>
            <p:cNvPicPr>
              <a:picLocks noChangeAspect="1" noChangeArrowheads="1"/>
            </p:cNvPicPr>
            <p:nvPr/>
          </p:nvPicPr>
          <p:blipFill>
            <a:blip r:embed="rId2"/>
            <a:srcRect/>
            <a:stretch>
              <a:fillRect/>
            </a:stretch>
          </p:blipFill>
          <p:spPr bwMode="auto">
            <a:xfrm flipH="1">
              <a:off x="714348" y="571480"/>
              <a:ext cx="2917052" cy="1071570"/>
            </a:xfrm>
            <a:prstGeom prst="rect">
              <a:avLst/>
            </a:prstGeom>
            <a:noFill/>
            <a:ln w="9525">
              <a:noFill/>
              <a:miter lim="800000"/>
              <a:headEnd/>
              <a:tailEnd/>
            </a:ln>
            <a:effectLst/>
          </p:spPr>
        </p:pic>
        <p:sp>
          <p:nvSpPr>
            <p:cNvPr id="22" name="Rechteck 21"/>
            <p:cNvSpPr/>
            <p:nvPr/>
          </p:nvSpPr>
          <p:spPr>
            <a:xfrm>
              <a:off x="3714744" y="1000108"/>
              <a:ext cx="1857356" cy="276999"/>
            </a:xfrm>
            <a:prstGeom prst="rect">
              <a:avLst/>
            </a:prstGeom>
          </p:spPr>
          <p:txBody>
            <a:bodyPr wrap="square">
              <a:spAutoFit/>
            </a:bodyPr>
            <a:lstStyle/>
            <a:p>
              <a:pPr algn="r"/>
              <a:r>
                <a:rPr lang="de-DE" sz="1200" b="1" dirty="0" smtClean="0"/>
                <a:t>MVG EKD  VIII. Abschnitt</a:t>
              </a:r>
              <a:endParaRPr lang="de-DE" sz="1200" b="1" dirty="0"/>
            </a:p>
          </p:txBody>
        </p:sp>
        <p:sp>
          <p:nvSpPr>
            <p:cNvPr id="23" name="Rechteck 22"/>
            <p:cNvSpPr/>
            <p:nvPr/>
          </p:nvSpPr>
          <p:spPr>
            <a:xfrm>
              <a:off x="2928926" y="1285860"/>
              <a:ext cx="3571868" cy="276999"/>
            </a:xfrm>
            <a:prstGeom prst="rect">
              <a:avLst/>
            </a:prstGeom>
          </p:spPr>
          <p:txBody>
            <a:bodyPr wrap="square">
              <a:spAutoFit/>
            </a:bodyPr>
            <a:lstStyle/>
            <a:p>
              <a:pPr algn="r"/>
              <a:r>
                <a:rPr lang="de-DE" sz="1200" b="1" dirty="0" smtClean="0"/>
                <a:t>Aufgaben und Befugnisse der Mitarbeitervertretung</a:t>
              </a:r>
              <a:endParaRPr lang="de-DE" sz="1200" b="1" dirty="0"/>
            </a:p>
          </p:txBody>
        </p:sp>
      </p:grpSp>
      <p:sp>
        <p:nvSpPr>
          <p:cNvPr id="20" name="Rechteck 19"/>
          <p:cNvSpPr/>
          <p:nvPr/>
        </p:nvSpPr>
        <p:spPr bwMode="auto">
          <a:xfrm>
            <a:off x="2714612" y="2071678"/>
            <a:ext cx="5929354" cy="285751"/>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4" name="Rechteck 19"/>
          <p:cNvSpPr>
            <a:spLocks noChangeArrowheads="1"/>
          </p:cNvSpPr>
          <p:nvPr/>
        </p:nvSpPr>
        <p:spPr bwMode="auto">
          <a:xfrm>
            <a:off x="2857488" y="2000240"/>
            <a:ext cx="3857652" cy="369332"/>
          </a:xfrm>
          <a:prstGeom prst="rect">
            <a:avLst/>
          </a:prstGeom>
          <a:noFill/>
          <a:ln w="9525">
            <a:noFill/>
            <a:miter lim="800000"/>
            <a:headEnd/>
            <a:tailEnd/>
          </a:ln>
        </p:spPr>
        <p:txBody>
          <a:bodyPr wrap="square">
            <a:spAutoFit/>
          </a:bodyPr>
          <a:lstStyle/>
          <a:p>
            <a:r>
              <a:rPr lang="de-DE" b="1" dirty="0">
                <a:solidFill>
                  <a:srgbClr val="C00000"/>
                </a:solidFill>
              </a:rPr>
              <a:t>Eingeschränkte</a:t>
            </a:r>
            <a:r>
              <a:rPr lang="de-DE" b="1" dirty="0"/>
              <a:t> </a:t>
            </a:r>
            <a:r>
              <a:rPr lang="de-DE" sz="1600" b="1" dirty="0"/>
              <a:t>Mitbestimmung</a:t>
            </a:r>
            <a:endParaRPr lang="de-DE" sz="1600" b="1" dirty="0">
              <a:cs typeface="Arial" pitchFamily="34" charset="0"/>
            </a:endParaRPr>
          </a:p>
        </p:txBody>
      </p:sp>
      <p:sp>
        <p:nvSpPr>
          <p:cNvPr id="26" name="Text Box 3"/>
          <p:cNvSpPr txBox="1">
            <a:spLocks noChangeArrowheads="1"/>
          </p:cNvSpPr>
          <p:nvPr/>
        </p:nvSpPr>
        <p:spPr bwMode="auto">
          <a:xfrm>
            <a:off x="1357290" y="2000240"/>
            <a:ext cx="1357312" cy="369888"/>
          </a:xfrm>
          <a:prstGeom prst="rect">
            <a:avLst/>
          </a:prstGeom>
          <a:noFill/>
          <a:ln w="9525">
            <a:noFill/>
            <a:miter lim="800000"/>
            <a:headEnd/>
            <a:tailEnd/>
          </a:ln>
        </p:spPr>
        <p:txBody>
          <a:bodyPr>
            <a:spAutoFit/>
          </a:bodyPr>
          <a:lstStyle/>
          <a:p>
            <a:pPr algn="ctr">
              <a:spcBef>
                <a:spcPct val="50000"/>
              </a:spcBef>
            </a:pPr>
            <a:r>
              <a:rPr lang="de-DE" b="1" dirty="0">
                <a:solidFill>
                  <a:srgbClr val="C00000"/>
                </a:solidFill>
                <a:cs typeface="Arial" pitchFamily="34" charset="0"/>
              </a:rPr>
              <a:t>§ 41 MVG</a:t>
            </a:r>
          </a:p>
        </p:txBody>
      </p:sp>
      <p:sp>
        <p:nvSpPr>
          <p:cNvPr id="27" name="Rectangle 2" descr="Pergament"/>
          <p:cNvSpPr>
            <a:spLocks noChangeArrowheads="1"/>
          </p:cNvSpPr>
          <p:nvPr/>
        </p:nvSpPr>
        <p:spPr bwMode="auto">
          <a:xfrm>
            <a:off x="2714612" y="4071942"/>
            <a:ext cx="5929354" cy="553998"/>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r>
              <a:rPr lang="de-DE" sz="1200" dirty="0" smtClean="0"/>
              <a:t>( 3 ) </a:t>
            </a:r>
            <a:r>
              <a:rPr lang="de-DE" sz="1400" b="1" dirty="0" smtClean="0"/>
              <a:t>Für das </a:t>
            </a:r>
            <a:r>
              <a:rPr lang="de-DE" sz="1600" b="1" dirty="0" smtClean="0">
                <a:solidFill>
                  <a:srgbClr val="C00000"/>
                </a:solidFill>
              </a:rPr>
              <a:t>Verfahren </a:t>
            </a:r>
          </a:p>
          <a:p>
            <a:r>
              <a:rPr lang="de-DE" sz="1400" b="1" dirty="0" smtClean="0"/>
              <a:t>       bei der eingeschränkten Mitbestimmung gilt § 38 entsprechend.</a:t>
            </a:r>
            <a:endParaRPr lang="de-DE" sz="1400" b="1" dirty="0"/>
          </a:p>
        </p:txBody>
      </p:sp>
      <p:sp>
        <p:nvSpPr>
          <p:cNvPr id="28" name="Rectangle 2" descr="Pergament"/>
          <p:cNvSpPr>
            <a:spLocks noChangeArrowheads="1"/>
          </p:cNvSpPr>
          <p:nvPr/>
        </p:nvSpPr>
        <p:spPr bwMode="auto">
          <a:xfrm>
            <a:off x="2714612" y="2571744"/>
            <a:ext cx="5929312" cy="523220"/>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nchor="ctr">
            <a:spAutoFit/>
          </a:bodyPr>
          <a:lstStyle/>
          <a:p>
            <a:r>
              <a:rPr lang="de-DE" sz="1200" dirty="0" smtClean="0"/>
              <a:t>( 2 ) </a:t>
            </a:r>
            <a:r>
              <a:rPr lang="de-DE" sz="1400" b="1" dirty="0" smtClean="0"/>
              <a:t>Im Falle des § 42 Buchstabe b </a:t>
            </a:r>
            <a:r>
              <a:rPr lang="de-DE" sz="1400" b="1" i="1" dirty="0" smtClean="0">
                <a:solidFill>
                  <a:srgbClr val="C00000"/>
                </a:solidFill>
              </a:rPr>
              <a:t> </a:t>
            </a:r>
            <a:r>
              <a:rPr lang="de-DE" sz="1200" i="1" dirty="0" smtClean="0">
                <a:solidFill>
                  <a:srgbClr val="C00000"/>
                </a:solidFill>
              </a:rPr>
              <a:t>(ordentliche Kündigung nach Ablauf der Probezeit) </a:t>
            </a:r>
          </a:p>
          <a:p>
            <a:r>
              <a:rPr lang="de-DE" sz="1200" b="1" i="1" dirty="0" smtClean="0">
                <a:solidFill>
                  <a:srgbClr val="C00000"/>
                </a:solidFill>
              </a:rPr>
              <a:t>        </a:t>
            </a:r>
            <a:r>
              <a:rPr lang="de-DE" sz="1400" b="1" dirty="0" smtClean="0"/>
              <a:t>darf die MAV ihre Zustimmung nur verweigern wenn die </a:t>
            </a:r>
            <a:r>
              <a:rPr lang="de-DE" sz="1400" b="1" dirty="0" smtClean="0">
                <a:solidFill>
                  <a:srgbClr val="C00000"/>
                </a:solidFill>
              </a:rPr>
              <a:t>Kündigung </a:t>
            </a:r>
            <a:endParaRPr lang="de-DE" sz="1400" b="1" dirty="0">
              <a:solidFill>
                <a:srgbClr val="C00000"/>
              </a:solidFill>
            </a:endParaRPr>
          </a:p>
        </p:txBody>
      </p:sp>
      <p:sp>
        <p:nvSpPr>
          <p:cNvPr id="29" name="Rectangle 2" descr="Pergament"/>
          <p:cNvSpPr>
            <a:spLocks noChangeArrowheads="1"/>
          </p:cNvSpPr>
          <p:nvPr/>
        </p:nvSpPr>
        <p:spPr bwMode="auto">
          <a:xfrm>
            <a:off x="2714612" y="3143248"/>
            <a:ext cx="5929312" cy="738664"/>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nchor="ctr">
            <a:spAutoFit/>
          </a:bodyPr>
          <a:lstStyle/>
          <a:p>
            <a:r>
              <a:rPr lang="de-DE" sz="1400" dirty="0" smtClean="0"/>
              <a:t>      …gegen eine Rechtsvorschrift, </a:t>
            </a:r>
            <a:r>
              <a:rPr lang="de-DE" sz="1400" b="1" dirty="0" smtClean="0">
                <a:solidFill>
                  <a:srgbClr val="C00000"/>
                </a:solidFill>
              </a:rPr>
              <a:t>eine</a:t>
            </a:r>
            <a:r>
              <a:rPr lang="de-DE" sz="1400" b="1" dirty="0" smtClean="0"/>
              <a:t> </a:t>
            </a:r>
            <a:r>
              <a:rPr lang="de-DE" sz="1400" b="1" dirty="0" smtClean="0">
                <a:solidFill>
                  <a:srgbClr val="C00000"/>
                </a:solidFill>
              </a:rPr>
              <a:t>arbeitsrechtliche Regelung</a:t>
            </a:r>
            <a:r>
              <a:rPr lang="de-DE" sz="1400" dirty="0" smtClean="0"/>
              <a:t>, </a:t>
            </a:r>
          </a:p>
          <a:p>
            <a:r>
              <a:rPr lang="de-DE" sz="1400" dirty="0" smtClean="0"/>
              <a:t>      </a:t>
            </a:r>
            <a:r>
              <a:rPr lang="de-DE" sz="1400" b="1" dirty="0" smtClean="0"/>
              <a:t>eine andere bindende Bestimmung </a:t>
            </a:r>
            <a:r>
              <a:rPr lang="de-DE" sz="1400" dirty="0" smtClean="0"/>
              <a:t>oder eine rechtskräftige gerichtliche</a:t>
            </a:r>
          </a:p>
          <a:p>
            <a:r>
              <a:rPr lang="de-DE" sz="1400" dirty="0" smtClean="0"/>
              <a:t>      Entscheidung verstößt.</a:t>
            </a:r>
            <a:endParaRPr lang="de-DE" sz="1400" dirty="0"/>
          </a:p>
        </p:txBody>
      </p:sp>
      <p:grpSp>
        <p:nvGrpSpPr>
          <p:cNvPr id="43" name="Gruppieren 42"/>
          <p:cNvGrpSpPr/>
          <p:nvPr/>
        </p:nvGrpSpPr>
        <p:grpSpPr>
          <a:xfrm>
            <a:off x="984890" y="4857760"/>
            <a:ext cx="2481481" cy="1024581"/>
            <a:chOff x="984890" y="4857760"/>
            <a:chExt cx="2481481" cy="1024581"/>
          </a:xfrm>
        </p:grpSpPr>
        <p:pic>
          <p:nvPicPr>
            <p:cNvPr id="30" name="Picture 5" descr="C:\Users\Gisbert\Desktop\Bild1.jpg"/>
            <p:cNvPicPr>
              <a:picLocks noChangeAspect="1" noChangeArrowheads="1"/>
            </p:cNvPicPr>
            <p:nvPr/>
          </p:nvPicPr>
          <p:blipFill>
            <a:blip r:embed="rId3" cstate="print"/>
            <a:srcRect/>
            <a:stretch>
              <a:fillRect/>
            </a:stretch>
          </p:blipFill>
          <p:spPr bwMode="auto">
            <a:xfrm>
              <a:off x="2842278" y="4857760"/>
              <a:ext cx="624093" cy="1024581"/>
            </a:xfrm>
            <a:prstGeom prst="rect">
              <a:avLst/>
            </a:prstGeom>
            <a:noFill/>
          </p:spPr>
        </p:pic>
        <p:sp>
          <p:nvSpPr>
            <p:cNvPr id="31" name="Rechteck 1"/>
            <p:cNvSpPr>
              <a:spLocks noChangeArrowheads="1"/>
            </p:cNvSpPr>
            <p:nvPr/>
          </p:nvSpPr>
          <p:spPr bwMode="auto">
            <a:xfrm>
              <a:off x="984890" y="5357826"/>
              <a:ext cx="188280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a:r>
                <a:rPr lang="de-DE" sz="1400" b="1" dirty="0" smtClean="0">
                  <a:solidFill>
                    <a:srgbClr val="C00000"/>
                  </a:solidFill>
                  <a:latin typeface="Arial Black" pitchFamily="34" charset="0"/>
                </a:rPr>
                <a:t>…noch Fragen</a:t>
              </a:r>
              <a:endParaRPr lang="de-DE" sz="1400" b="1" dirty="0">
                <a:solidFill>
                  <a:srgbClr val="C00000"/>
                </a:solidFill>
                <a:latin typeface="Arial Black" pitchFamily="34" charset="0"/>
              </a:endParaRPr>
            </a:p>
          </p:txBody>
        </p:sp>
      </p:grpSp>
      <p:sp>
        <p:nvSpPr>
          <p:cNvPr id="33" name="AutoShape 22"/>
          <p:cNvSpPr>
            <a:spLocks noChangeArrowheads="1"/>
          </p:cNvSpPr>
          <p:nvPr/>
        </p:nvSpPr>
        <p:spPr bwMode="auto">
          <a:xfrm rot="10800000" flipH="1">
            <a:off x="2285984" y="4143380"/>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4" name="AutoShape 22"/>
          <p:cNvSpPr>
            <a:spLocks noChangeArrowheads="1"/>
          </p:cNvSpPr>
          <p:nvPr/>
        </p:nvSpPr>
        <p:spPr bwMode="auto">
          <a:xfrm rot="10800000" flipH="1">
            <a:off x="2285984" y="3429000"/>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5" name="AutoShape 22"/>
          <p:cNvSpPr>
            <a:spLocks noChangeArrowheads="1"/>
          </p:cNvSpPr>
          <p:nvPr/>
        </p:nvSpPr>
        <p:spPr bwMode="auto">
          <a:xfrm rot="10800000" flipH="1">
            <a:off x="2285984" y="285749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6" name="Rechteck 35"/>
          <p:cNvSpPr/>
          <p:nvPr/>
        </p:nvSpPr>
        <p:spPr>
          <a:xfrm>
            <a:off x="1214414" y="2643182"/>
            <a:ext cx="1004506" cy="276999"/>
          </a:xfrm>
          <a:prstGeom prst="rect">
            <a:avLst/>
          </a:prstGeom>
        </p:spPr>
        <p:txBody>
          <a:bodyPr wrap="none">
            <a:spAutoFit/>
          </a:bodyPr>
          <a:lstStyle/>
          <a:p>
            <a:r>
              <a:rPr lang="de-DE" sz="1200" b="1" dirty="0" smtClean="0"/>
              <a:t>Eingrenzung </a:t>
            </a:r>
            <a:endParaRPr lang="de-DE" sz="1200" b="1" dirty="0"/>
          </a:p>
        </p:txBody>
      </p:sp>
      <p:sp>
        <p:nvSpPr>
          <p:cNvPr id="37" name="Rechteck 36"/>
          <p:cNvSpPr/>
          <p:nvPr/>
        </p:nvSpPr>
        <p:spPr>
          <a:xfrm>
            <a:off x="857224" y="2786058"/>
            <a:ext cx="1364028" cy="276999"/>
          </a:xfrm>
          <a:prstGeom prst="rect">
            <a:avLst/>
          </a:prstGeom>
        </p:spPr>
        <p:txBody>
          <a:bodyPr wrap="none">
            <a:spAutoFit/>
          </a:bodyPr>
          <a:lstStyle/>
          <a:p>
            <a:r>
              <a:rPr lang="de-DE" sz="1200" b="1" dirty="0" smtClean="0">
                <a:solidFill>
                  <a:srgbClr val="C00000"/>
                </a:solidFill>
              </a:rPr>
              <a:t>der Einschränkung</a:t>
            </a:r>
            <a:endParaRPr lang="de-DE" sz="1200" b="1" dirty="0">
              <a:solidFill>
                <a:srgbClr val="C00000"/>
              </a:solidFill>
            </a:endParaRPr>
          </a:p>
        </p:txBody>
      </p:sp>
      <p:sp>
        <p:nvSpPr>
          <p:cNvPr id="38" name="Rechteck 37"/>
          <p:cNvSpPr/>
          <p:nvPr/>
        </p:nvSpPr>
        <p:spPr>
          <a:xfrm>
            <a:off x="1071538" y="3286124"/>
            <a:ext cx="629596" cy="276999"/>
          </a:xfrm>
          <a:prstGeom prst="rect">
            <a:avLst/>
          </a:prstGeom>
        </p:spPr>
        <p:txBody>
          <a:bodyPr wrap="none">
            <a:spAutoFit/>
          </a:bodyPr>
          <a:lstStyle/>
          <a:p>
            <a:r>
              <a:rPr lang="de-DE" sz="1200" b="1" dirty="0" smtClean="0">
                <a:solidFill>
                  <a:srgbClr val="C00000"/>
                </a:solidFill>
              </a:rPr>
              <a:t>BAT-KF</a:t>
            </a:r>
            <a:endParaRPr lang="de-DE" sz="1200" b="1" dirty="0">
              <a:solidFill>
                <a:srgbClr val="C00000"/>
              </a:solidFill>
            </a:endParaRPr>
          </a:p>
        </p:txBody>
      </p:sp>
      <p:sp>
        <p:nvSpPr>
          <p:cNvPr id="39" name="Rechteck 38"/>
          <p:cNvSpPr/>
          <p:nvPr/>
        </p:nvSpPr>
        <p:spPr>
          <a:xfrm>
            <a:off x="857224" y="3429000"/>
            <a:ext cx="1337161" cy="276999"/>
          </a:xfrm>
          <a:prstGeom prst="rect">
            <a:avLst/>
          </a:prstGeom>
        </p:spPr>
        <p:txBody>
          <a:bodyPr wrap="none">
            <a:spAutoFit/>
          </a:bodyPr>
          <a:lstStyle/>
          <a:p>
            <a:r>
              <a:rPr lang="de-DE" sz="1200" b="1" dirty="0" smtClean="0">
                <a:solidFill>
                  <a:srgbClr val="C00000"/>
                </a:solidFill>
              </a:rPr>
              <a:t>Kündigungsschutz</a:t>
            </a:r>
            <a:endParaRPr lang="de-DE" sz="1200" b="1" dirty="0">
              <a:solidFill>
                <a:srgbClr val="C00000"/>
              </a:solidFill>
            </a:endParaRPr>
          </a:p>
        </p:txBody>
      </p:sp>
      <p:sp>
        <p:nvSpPr>
          <p:cNvPr id="40" name="Rechteck 39"/>
          <p:cNvSpPr/>
          <p:nvPr/>
        </p:nvSpPr>
        <p:spPr>
          <a:xfrm>
            <a:off x="1285852" y="3571876"/>
            <a:ext cx="622030" cy="276999"/>
          </a:xfrm>
          <a:prstGeom prst="rect">
            <a:avLst/>
          </a:prstGeom>
        </p:spPr>
        <p:txBody>
          <a:bodyPr wrap="none">
            <a:spAutoFit/>
          </a:bodyPr>
          <a:lstStyle/>
          <a:p>
            <a:r>
              <a:rPr lang="de-DE" sz="1200" b="1" dirty="0" smtClean="0">
                <a:solidFill>
                  <a:srgbClr val="C00000"/>
                </a:solidFill>
              </a:rPr>
              <a:t>Urteile</a:t>
            </a:r>
            <a:endParaRPr lang="de-DE" sz="1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linds(horizontal)">
                                      <p:cBhvr>
                                        <p:cTn id="16" dur="500"/>
                                        <p:tgtEl>
                                          <p:spTgt spid="29"/>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0-#ppt_w/2"/>
                                          </p:val>
                                        </p:tav>
                                        <p:tav tm="100000">
                                          <p:val>
                                            <p:strVal val="#ppt_x"/>
                                          </p:val>
                                        </p:tav>
                                      </p:tavLst>
                                    </p:anim>
                                    <p:anim calcmode="lin" valueType="num">
                                      <p:cBhvr additive="base">
                                        <p:cTn id="21" dur="500" fill="hold"/>
                                        <p:tgtEl>
                                          <p:spTgt spid="34"/>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3" presetClass="entr" presetSubtype="1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linds(horizontal)">
                                      <p:cBhvr>
                                        <p:cTn id="25" dur="500"/>
                                        <p:tgtEl>
                                          <p:spTgt spid="27"/>
                                        </p:tgtEl>
                                      </p:cBhvr>
                                    </p:animEffect>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0-#ppt_w/2"/>
                                          </p:val>
                                        </p:tav>
                                        <p:tav tm="100000">
                                          <p:val>
                                            <p:strVal val="#ppt_x"/>
                                          </p:val>
                                        </p:tav>
                                      </p:tavLst>
                                    </p:anim>
                                    <p:anim calcmode="lin" valueType="num">
                                      <p:cBhvr additive="base">
                                        <p:cTn id="30" dur="500" fill="hold"/>
                                        <p:tgtEl>
                                          <p:spTgt spid="33"/>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3" presetClass="entr" presetSubtype="1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linds(horizontal)">
                                      <p:cBhvr>
                                        <p:cTn id="34" dur="500"/>
                                        <p:tgtEl>
                                          <p:spTgt spid="36"/>
                                        </p:tgtEl>
                                      </p:cBhvr>
                                    </p:animEffect>
                                  </p:childTnLst>
                                </p:cTn>
                              </p:par>
                            </p:childTnLst>
                          </p:cTn>
                        </p:par>
                        <p:par>
                          <p:cTn id="35" fill="hold">
                            <p:stCondLst>
                              <p:cond delay="3500"/>
                            </p:stCondLst>
                            <p:childTnLst>
                              <p:par>
                                <p:cTn id="36" presetID="3" presetClass="entr" presetSubtype="1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blinds(horizontal)">
                                      <p:cBhvr>
                                        <p:cTn id="38" dur="500"/>
                                        <p:tgtEl>
                                          <p:spTgt spid="37"/>
                                        </p:tgtEl>
                                      </p:cBhvr>
                                    </p:animEffect>
                                  </p:childTnLst>
                                </p:cTn>
                              </p:par>
                            </p:childTnLst>
                          </p:cTn>
                        </p:par>
                        <p:par>
                          <p:cTn id="39" fill="hold">
                            <p:stCondLst>
                              <p:cond delay="4000"/>
                            </p:stCondLst>
                            <p:childTnLst>
                              <p:par>
                                <p:cTn id="40" presetID="3" presetClass="entr" presetSubtype="1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blinds(horizontal)">
                                      <p:cBhvr>
                                        <p:cTn id="42" dur="500"/>
                                        <p:tgtEl>
                                          <p:spTgt spid="38"/>
                                        </p:tgtEl>
                                      </p:cBhvr>
                                    </p:animEffect>
                                  </p:childTnLst>
                                </p:cTn>
                              </p:par>
                            </p:childTnLst>
                          </p:cTn>
                        </p:par>
                        <p:par>
                          <p:cTn id="43" fill="hold">
                            <p:stCondLst>
                              <p:cond delay="4500"/>
                            </p:stCondLst>
                            <p:childTnLst>
                              <p:par>
                                <p:cTn id="44" presetID="3" presetClass="entr" presetSubtype="10"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blinds(horizontal)">
                                      <p:cBhvr>
                                        <p:cTn id="46" dur="500"/>
                                        <p:tgtEl>
                                          <p:spTgt spid="39"/>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blinds(horizontal)">
                                      <p:cBhvr>
                                        <p:cTn id="49" dur="500"/>
                                        <p:tgtEl>
                                          <p:spTgt spid="40"/>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p:cTn id="54" dur="1000" fill="hold"/>
                                        <p:tgtEl>
                                          <p:spTgt spid="43"/>
                                        </p:tgtEl>
                                        <p:attrNameLst>
                                          <p:attrName>ppt_w</p:attrName>
                                        </p:attrNameLst>
                                      </p:cBhvr>
                                      <p:tavLst>
                                        <p:tav tm="0">
                                          <p:val>
                                            <p:strVal val="#ppt_w*0.70"/>
                                          </p:val>
                                        </p:tav>
                                        <p:tav tm="100000">
                                          <p:val>
                                            <p:strVal val="#ppt_w"/>
                                          </p:val>
                                        </p:tav>
                                      </p:tavLst>
                                    </p:anim>
                                    <p:anim calcmode="lin" valueType="num">
                                      <p:cBhvr>
                                        <p:cTn id="55" dur="1000" fill="hold"/>
                                        <p:tgtEl>
                                          <p:spTgt spid="43"/>
                                        </p:tgtEl>
                                        <p:attrNameLst>
                                          <p:attrName>ppt_h</p:attrName>
                                        </p:attrNameLst>
                                      </p:cBhvr>
                                      <p:tavLst>
                                        <p:tav tm="0">
                                          <p:val>
                                            <p:strVal val="#ppt_h"/>
                                          </p:val>
                                        </p:tav>
                                        <p:tav tm="100000">
                                          <p:val>
                                            <p:strVal val="#ppt_h"/>
                                          </p:val>
                                        </p:tav>
                                      </p:tavLst>
                                    </p:anim>
                                    <p:animEffect transition="in" filter="fade">
                                      <p:cBhvr>
                                        <p:cTn id="56" dur="1000"/>
                                        <p:tgtEl>
                                          <p:spTgt spid="43"/>
                                        </p:tgtEl>
                                      </p:cBhvr>
                                    </p:animEffect>
                                  </p:childTnLst>
                                </p:cTn>
                              </p:par>
                            </p:childTnLst>
                          </p:cTn>
                        </p:par>
                        <p:par>
                          <p:cTn id="57" fill="hold">
                            <p:stCondLst>
                              <p:cond delay="1000"/>
                            </p:stCondLst>
                            <p:childTnLst>
                              <p:par>
                                <p:cTn id="58" presetID="3" presetClass="entr" presetSubtype="10" fill="hold" nodeType="after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blinds(horizontal)">
                                      <p:cBhvr>
                                        <p:cTn id="60" dur="500"/>
                                        <p:tgtEl>
                                          <p:spTgt spid="44"/>
                                        </p:tgtEl>
                                      </p:cBhvr>
                                    </p:animEffect>
                                  </p:childTnLst>
                                </p:cTn>
                              </p:par>
                            </p:childTnLst>
                          </p:cTn>
                        </p:par>
                        <p:par>
                          <p:cTn id="61" fill="hold">
                            <p:stCondLst>
                              <p:cond delay="1500"/>
                            </p:stCondLst>
                            <p:childTnLst>
                              <p:par>
                                <p:cTn id="62" presetID="2" presetClass="entr" presetSubtype="2"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1+#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7" grpId="0" animBg="1"/>
      <p:bldP spid="28" grpId="0" animBg="1"/>
      <p:bldP spid="29" grpId="0" animBg="1"/>
      <p:bldP spid="33" grpId="0" animBg="1"/>
      <p:bldP spid="34" grpId="0" animBg="1"/>
      <p:bldP spid="35" grpId="0" animBg="1"/>
      <p:bldP spid="36" grpId="0"/>
      <p:bldP spid="37" grpId="0"/>
      <p:bldP spid="38" grpId="0"/>
      <p:bldP spid="39" grpId="0"/>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hteck 45"/>
          <p:cNvSpPr/>
          <p:nvPr/>
        </p:nvSpPr>
        <p:spPr>
          <a:xfrm>
            <a:off x="0" y="0"/>
            <a:ext cx="2643174" cy="6858004"/>
          </a:xfrm>
          <a:prstGeom prst="rect">
            <a:avLst/>
          </a:prstGeom>
          <a:gradFill flip="none" rotWithShape="1">
            <a:gsLst>
              <a:gs pos="11000">
                <a:srgbClr val="F0FCFE">
                  <a:alpha val="36863"/>
                </a:srgbClr>
              </a:gs>
              <a:gs pos="55000">
                <a:srgbClr val="B7D3CC">
                  <a:alpha val="80000"/>
                </a:srgbClr>
              </a:gs>
              <a:gs pos="82000">
                <a:srgbClr val="5D9699">
                  <a:alpha val="72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5" name="Rechteck 44"/>
          <p:cNvSpPr/>
          <p:nvPr/>
        </p:nvSpPr>
        <p:spPr bwMode="auto">
          <a:xfrm>
            <a:off x="3786182" y="4286256"/>
            <a:ext cx="4929222" cy="71438"/>
          </a:xfrm>
          <a:prstGeom prst="rect">
            <a:avLst/>
          </a:prstGeom>
          <a:solidFill>
            <a:srgbClr val="FFFF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sp>
        <p:nvSpPr>
          <p:cNvPr id="41" name="Rechteck 40"/>
          <p:cNvSpPr/>
          <p:nvPr/>
        </p:nvSpPr>
        <p:spPr bwMode="auto">
          <a:xfrm>
            <a:off x="2500298" y="5214950"/>
            <a:ext cx="6072230" cy="571504"/>
          </a:xfrm>
          <a:prstGeom prst="rect">
            <a:avLst/>
          </a:prstGeom>
          <a:solidFill>
            <a:srgbClr val="EBF7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9" name="Rechteck 28"/>
          <p:cNvSpPr/>
          <p:nvPr/>
        </p:nvSpPr>
        <p:spPr bwMode="auto">
          <a:xfrm>
            <a:off x="2500298" y="4572008"/>
            <a:ext cx="6072230" cy="571504"/>
          </a:xfrm>
          <a:prstGeom prst="rect">
            <a:avLst/>
          </a:prstGeom>
          <a:solidFill>
            <a:srgbClr val="EBF7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6" name="Rechteck 25"/>
          <p:cNvSpPr/>
          <p:nvPr/>
        </p:nvSpPr>
        <p:spPr bwMode="auto">
          <a:xfrm>
            <a:off x="2500298" y="3286124"/>
            <a:ext cx="6072245" cy="785818"/>
          </a:xfrm>
          <a:prstGeom prst="rect">
            <a:avLst/>
          </a:prstGeom>
          <a:solidFill>
            <a:srgbClr val="EBF7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39" name="Rechteck 138"/>
          <p:cNvSpPr/>
          <p:nvPr/>
        </p:nvSpPr>
        <p:spPr bwMode="auto">
          <a:xfrm>
            <a:off x="2500298" y="2500306"/>
            <a:ext cx="6072245" cy="428609"/>
          </a:xfrm>
          <a:prstGeom prst="rect">
            <a:avLst/>
          </a:prstGeom>
          <a:solidFill>
            <a:srgbClr val="EBF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34" name="Rechteck 133"/>
          <p:cNvSpPr/>
          <p:nvPr/>
        </p:nvSpPr>
        <p:spPr bwMode="auto">
          <a:xfrm>
            <a:off x="571472" y="1428709"/>
            <a:ext cx="6572296" cy="428628"/>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grpSp>
        <p:nvGrpSpPr>
          <p:cNvPr id="6" name="Gruppieren 106"/>
          <p:cNvGrpSpPr>
            <a:grpSpLocks/>
          </p:cNvGrpSpPr>
          <p:nvPr/>
        </p:nvGrpSpPr>
        <p:grpSpPr bwMode="auto">
          <a:xfrm>
            <a:off x="2500298" y="785794"/>
            <a:ext cx="4500562" cy="1085969"/>
            <a:chOff x="3929063" y="928688"/>
            <a:chExt cx="4500562" cy="1085969"/>
          </a:xfrm>
        </p:grpSpPr>
        <p:sp>
          <p:nvSpPr>
            <p:cNvPr id="11363" name="Rechteck 19"/>
            <p:cNvSpPr>
              <a:spLocks noChangeArrowheads="1"/>
            </p:cNvSpPr>
            <p:nvPr/>
          </p:nvSpPr>
          <p:spPr bwMode="auto">
            <a:xfrm>
              <a:off x="3929063" y="1214438"/>
              <a:ext cx="4500562" cy="800219"/>
            </a:xfrm>
            <a:prstGeom prst="rect">
              <a:avLst/>
            </a:prstGeom>
            <a:noFill/>
            <a:ln w="9525">
              <a:noFill/>
              <a:miter lim="800000"/>
              <a:headEnd/>
              <a:tailEnd/>
            </a:ln>
          </p:spPr>
          <p:txBody>
            <a:bodyPr>
              <a:spAutoFit/>
            </a:bodyPr>
            <a:lstStyle/>
            <a:p>
              <a:pPr algn="r"/>
              <a:r>
                <a:rPr lang="de-DE" sz="1400" b="1" dirty="0"/>
                <a:t>Fälle der eingeschränkten Mitbestimmung </a:t>
              </a:r>
            </a:p>
            <a:p>
              <a:pPr algn="r"/>
              <a:r>
                <a:rPr lang="de-DE" sz="1400" b="1" dirty="0"/>
                <a:t>in Personalangelegenheiten </a:t>
              </a:r>
            </a:p>
            <a:p>
              <a:pPr algn="r"/>
              <a:r>
                <a:rPr lang="de-DE" sz="1400" b="1" dirty="0"/>
                <a:t>der</a:t>
              </a:r>
              <a:r>
                <a:rPr lang="de-DE" sz="1400" b="1" dirty="0">
                  <a:solidFill>
                    <a:srgbClr val="C00000"/>
                  </a:solidFill>
                </a:rPr>
                <a:t> </a:t>
              </a:r>
              <a:r>
                <a:rPr lang="de-DE" b="1" dirty="0">
                  <a:solidFill>
                    <a:srgbClr val="C00000"/>
                  </a:solidFill>
                </a:rPr>
                <a:t>privatrechtlich</a:t>
              </a:r>
              <a:r>
                <a:rPr lang="de-DE" sz="1400" b="1" dirty="0">
                  <a:solidFill>
                    <a:srgbClr val="C00000"/>
                  </a:solidFill>
                </a:rPr>
                <a:t> </a:t>
              </a:r>
              <a:r>
                <a:rPr lang="de-DE" sz="1400" b="1" dirty="0"/>
                <a:t>angestellten Mitarbeitenden</a:t>
              </a:r>
              <a:endParaRPr lang="de-DE" sz="1400" b="1" dirty="0">
                <a:cs typeface="Arial" pitchFamily="34" charset="0"/>
              </a:endParaRPr>
            </a:p>
          </p:txBody>
        </p:sp>
        <p:sp>
          <p:nvSpPr>
            <p:cNvPr id="11364" name="Text Box 3"/>
            <p:cNvSpPr txBox="1">
              <a:spLocks noChangeArrowheads="1"/>
            </p:cNvSpPr>
            <p:nvPr/>
          </p:nvSpPr>
          <p:spPr bwMode="auto">
            <a:xfrm>
              <a:off x="7072313" y="928688"/>
              <a:ext cx="1357312" cy="369887"/>
            </a:xfrm>
            <a:prstGeom prst="rect">
              <a:avLst/>
            </a:prstGeom>
            <a:noFill/>
            <a:ln w="9525">
              <a:noFill/>
              <a:miter lim="800000"/>
              <a:headEnd/>
              <a:tailEnd/>
            </a:ln>
          </p:spPr>
          <p:txBody>
            <a:bodyPr>
              <a:spAutoFit/>
            </a:bodyPr>
            <a:lstStyle/>
            <a:p>
              <a:pPr algn="ctr">
                <a:spcBef>
                  <a:spcPct val="50000"/>
                </a:spcBef>
              </a:pPr>
              <a:r>
                <a:rPr lang="de-DE" b="1">
                  <a:solidFill>
                    <a:srgbClr val="C00000"/>
                  </a:solidFill>
                  <a:cs typeface="Arial" pitchFamily="34" charset="0"/>
                </a:rPr>
                <a:t>§ 42 MVG</a:t>
              </a:r>
            </a:p>
          </p:txBody>
        </p:sp>
      </p:grpSp>
      <p:grpSp>
        <p:nvGrpSpPr>
          <p:cNvPr id="7" name="Gruppieren 107"/>
          <p:cNvGrpSpPr>
            <a:grpSpLocks/>
          </p:cNvGrpSpPr>
          <p:nvPr/>
        </p:nvGrpSpPr>
        <p:grpSpPr bwMode="auto">
          <a:xfrm>
            <a:off x="3500430" y="1857364"/>
            <a:ext cx="4929187" cy="1085850"/>
            <a:chOff x="3500438" y="2000250"/>
            <a:chExt cx="4929187" cy="1085850"/>
          </a:xfrm>
        </p:grpSpPr>
        <p:sp>
          <p:nvSpPr>
            <p:cNvPr id="11361" name="Rechteck 19"/>
            <p:cNvSpPr>
              <a:spLocks noChangeArrowheads="1"/>
            </p:cNvSpPr>
            <p:nvPr/>
          </p:nvSpPr>
          <p:spPr bwMode="auto">
            <a:xfrm>
              <a:off x="3500438" y="2286000"/>
              <a:ext cx="4929187" cy="800100"/>
            </a:xfrm>
            <a:prstGeom prst="rect">
              <a:avLst/>
            </a:prstGeom>
            <a:noFill/>
            <a:ln w="9525">
              <a:noFill/>
              <a:miter lim="800000"/>
              <a:headEnd/>
              <a:tailEnd/>
            </a:ln>
          </p:spPr>
          <p:txBody>
            <a:bodyPr>
              <a:spAutoFit/>
            </a:bodyPr>
            <a:lstStyle/>
            <a:p>
              <a:pPr algn="r"/>
              <a:r>
                <a:rPr lang="de-DE" sz="1400" b="1" dirty="0"/>
                <a:t>Fälle der eingeschränkten Mitbestimmung </a:t>
              </a:r>
            </a:p>
            <a:p>
              <a:pPr algn="r"/>
              <a:r>
                <a:rPr lang="de-DE" sz="1400" b="1" dirty="0"/>
                <a:t>in Personalangelegenheiten der Mitarbeitenden </a:t>
              </a:r>
            </a:p>
            <a:p>
              <a:pPr algn="r"/>
              <a:r>
                <a:rPr lang="de-DE" sz="1400" b="1" dirty="0"/>
                <a:t>in </a:t>
              </a:r>
              <a:r>
                <a:rPr lang="de-DE" b="1" dirty="0">
                  <a:solidFill>
                    <a:srgbClr val="C00000"/>
                  </a:solidFill>
                </a:rPr>
                <a:t>öffentlich-rechtlichen</a:t>
              </a:r>
              <a:r>
                <a:rPr lang="de-DE" sz="1400" b="1" dirty="0"/>
                <a:t> Dienstverhältnissen</a:t>
              </a:r>
              <a:endParaRPr lang="de-DE" sz="1400" b="1" dirty="0">
                <a:cs typeface="Arial" pitchFamily="34" charset="0"/>
              </a:endParaRPr>
            </a:p>
          </p:txBody>
        </p:sp>
        <p:sp>
          <p:nvSpPr>
            <p:cNvPr id="11362" name="Text Box 3"/>
            <p:cNvSpPr txBox="1">
              <a:spLocks noChangeArrowheads="1"/>
            </p:cNvSpPr>
            <p:nvPr/>
          </p:nvSpPr>
          <p:spPr bwMode="auto">
            <a:xfrm>
              <a:off x="7072313" y="2000250"/>
              <a:ext cx="1357312" cy="369888"/>
            </a:xfrm>
            <a:prstGeom prst="rect">
              <a:avLst/>
            </a:prstGeom>
            <a:noFill/>
            <a:ln w="9525">
              <a:noFill/>
              <a:miter lim="800000"/>
              <a:headEnd/>
              <a:tailEnd/>
            </a:ln>
          </p:spPr>
          <p:txBody>
            <a:bodyPr>
              <a:spAutoFit/>
            </a:bodyPr>
            <a:lstStyle/>
            <a:p>
              <a:pPr algn="ctr">
                <a:spcBef>
                  <a:spcPct val="50000"/>
                </a:spcBef>
              </a:pPr>
              <a:r>
                <a:rPr lang="de-DE" b="1" dirty="0">
                  <a:solidFill>
                    <a:srgbClr val="C00000"/>
                  </a:solidFill>
                  <a:cs typeface="Arial" pitchFamily="34" charset="0"/>
                </a:rPr>
                <a:t>§ 43 MVG</a:t>
              </a:r>
            </a:p>
          </p:txBody>
        </p:sp>
      </p:grpSp>
      <p:sp>
        <p:nvSpPr>
          <p:cNvPr id="11343" name="Rectangle 1"/>
          <p:cNvSpPr>
            <a:spLocks noChangeArrowheads="1"/>
          </p:cNvSpPr>
          <p:nvPr/>
        </p:nvSpPr>
        <p:spPr bwMode="auto">
          <a:xfrm>
            <a:off x="2643174" y="3286124"/>
            <a:ext cx="5929354" cy="800219"/>
          </a:xfrm>
          <a:prstGeom prst="rect">
            <a:avLst/>
          </a:prstGeom>
          <a:noFill/>
          <a:ln w="9525">
            <a:noFill/>
            <a:miter lim="800000"/>
            <a:headEnd/>
            <a:tailEnd/>
          </a:ln>
        </p:spPr>
        <p:txBody>
          <a:bodyPr wrap="square" anchor="ctr">
            <a:spAutoFit/>
          </a:bodyPr>
          <a:lstStyle/>
          <a:p>
            <a:r>
              <a:rPr lang="de-DE" sz="1400" dirty="0">
                <a:ea typeface="Times New Roman" pitchFamily="18" charset="0"/>
                <a:cs typeface="Arial" pitchFamily="34" charset="0"/>
              </a:rPr>
              <a:t>Eine </a:t>
            </a:r>
            <a:r>
              <a:rPr lang="de-DE" sz="1600" b="1" dirty="0">
                <a:solidFill>
                  <a:srgbClr val="C00000"/>
                </a:solidFill>
                <a:ea typeface="Times New Roman" pitchFamily="18" charset="0"/>
                <a:cs typeface="Arial" pitchFamily="34" charset="0"/>
              </a:rPr>
              <a:t>Körperschaft des öffentlichen Rechts </a:t>
            </a:r>
            <a:r>
              <a:rPr lang="de-DE" sz="1400" dirty="0" smtClean="0">
                <a:ea typeface="Times New Roman" pitchFamily="18" charset="0"/>
                <a:cs typeface="Arial" pitchFamily="34" charset="0"/>
              </a:rPr>
              <a:t>unterscheidet </a:t>
            </a:r>
            <a:r>
              <a:rPr lang="de-DE" sz="1400" dirty="0">
                <a:ea typeface="Times New Roman" pitchFamily="18" charset="0"/>
                <a:cs typeface="Arial" pitchFamily="34" charset="0"/>
              </a:rPr>
              <a:t>sich von </a:t>
            </a:r>
            <a:endParaRPr lang="de-DE" sz="1400" dirty="0" smtClean="0">
              <a:ea typeface="Times New Roman" pitchFamily="18" charset="0"/>
              <a:cs typeface="Arial" pitchFamily="34" charset="0"/>
            </a:endParaRPr>
          </a:p>
          <a:p>
            <a:r>
              <a:rPr lang="de-DE" sz="1400" dirty="0" smtClean="0">
                <a:ea typeface="Times New Roman" pitchFamily="18" charset="0"/>
                <a:cs typeface="Arial" pitchFamily="34" charset="0"/>
              </a:rPr>
              <a:t>einer </a:t>
            </a:r>
            <a:r>
              <a:rPr lang="de-DE" sz="1600" b="1" dirty="0" smtClean="0">
                <a:ea typeface="Times New Roman" pitchFamily="18" charset="0"/>
                <a:cs typeface="Arial" pitchFamily="34" charset="0"/>
              </a:rPr>
              <a:t>Körperschaft </a:t>
            </a:r>
            <a:r>
              <a:rPr lang="de-DE" sz="1600" b="1" dirty="0">
                <a:ea typeface="Times New Roman" pitchFamily="18" charset="0"/>
                <a:cs typeface="Arial" pitchFamily="34" charset="0"/>
              </a:rPr>
              <a:t>des Privatrechts </a:t>
            </a:r>
            <a:r>
              <a:rPr lang="de-DE" sz="1400" dirty="0" smtClean="0">
                <a:ea typeface="Times New Roman" pitchFamily="18" charset="0"/>
                <a:cs typeface="Arial" pitchFamily="34" charset="0"/>
              </a:rPr>
              <a:t>dadurch</a:t>
            </a:r>
            <a:r>
              <a:rPr lang="de-DE" sz="1400" dirty="0">
                <a:ea typeface="Times New Roman" pitchFamily="18" charset="0"/>
                <a:cs typeface="Arial" pitchFamily="34" charset="0"/>
              </a:rPr>
              <a:t>, dass sie öffentlich-rechtlich organisiert ist </a:t>
            </a:r>
            <a:r>
              <a:rPr lang="de-DE" sz="1400" dirty="0" smtClean="0">
                <a:ea typeface="Times New Roman" pitchFamily="18" charset="0"/>
                <a:cs typeface="Arial" pitchFamily="34" charset="0"/>
              </a:rPr>
              <a:t>und öffentlich-rechtlich handeln </a:t>
            </a:r>
            <a:r>
              <a:rPr lang="de-DE" sz="1400" dirty="0">
                <a:ea typeface="Times New Roman" pitchFamily="18" charset="0"/>
                <a:cs typeface="Arial" pitchFamily="34" charset="0"/>
              </a:rPr>
              <a:t>kann. </a:t>
            </a:r>
          </a:p>
        </p:txBody>
      </p:sp>
      <p:sp>
        <p:nvSpPr>
          <p:cNvPr id="11308" name="Rechteck 176"/>
          <p:cNvSpPr>
            <a:spLocks noChangeArrowheads="1"/>
          </p:cNvSpPr>
          <p:nvPr/>
        </p:nvSpPr>
        <p:spPr bwMode="auto">
          <a:xfrm>
            <a:off x="2643174" y="4572008"/>
            <a:ext cx="5857916" cy="553998"/>
          </a:xfrm>
          <a:prstGeom prst="rect">
            <a:avLst/>
          </a:prstGeom>
          <a:noFill/>
          <a:ln w="9525">
            <a:noFill/>
            <a:miter lim="800000"/>
            <a:headEnd/>
            <a:tailEnd/>
          </a:ln>
        </p:spPr>
        <p:txBody>
          <a:bodyPr wrap="square">
            <a:spAutoFit/>
          </a:bodyPr>
          <a:lstStyle/>
          <a:p>
            <a:r>
              <a:rPr lang="de-DE" sz="1400" dirty="0">
                <a:ea typeface="Calibri" pitchFamily="34" charset="0"/>
                <a:cs typeface="Arial" pitchFamily="34" charset="0"/>
              </a:rPr>
              <a:t>Sie werden nicht wie die Rechtsformen des Privatrechts </a:t>
            </a:r>
            <a:r>
              <a:rPr lang="de-DE" sz="1400" dirty="0" smtClean="0">
                <a:ea typeface="Calibri" pitchFamily="34" charset="0"/>
                <a:cs typeface="Arial" pitchFamily="34" charset="0"/>
              </a:rPr>
              <a:t>durch </a:t>
            </a:r>
            <a:r>
              <a:rPr lang="de-DE" sz="1400" dirty="0">
                <a:ea typeface="Calibri" pitchFamily="34" charset="0"/>
                <a:cs typeface="Arial" pitchFamily="34" charset="0"/>
              </a:rPr>
              <a:t>einen </a:t>
            </a:r>
            <a:r>
              <a:rPr lang="de-DE" sz="1400" b="1" dirty="0">
                <a:ea typeface="Calibri" pitchFamily="34" charset="0"/>
                <a:cs typeface="Arial" pitchFamily="34" charset="0"/>
              </a:rPr>
              <a:t>Gesellschaftsvertrag </a:t>
            </a:r>
            <a:r>
              <a:rPr lang="de-DE" sz="1400" dirty="0">
                <a:ea typeface="Calibri" pitchFamily="34" charset="0"/>
                <a:cs typeface="Arial" pitchFamily="34" charset="0"/>
              </a:rPr>
              <a:t>gegründet, sondern </a:t>
            </a:r>
            <a:r>
              <a:rPr lang="de-DE" sz="1600" b="1" dirty="0" smtClean="0">
                <a:solidFill>
                  <a:srgbClr val="C00000"/>
                </a:solidFill>
                <a:ea typeface="Calibri" pitchFamily="34" charset="0"/>
                <a:cs typeface="Arial" pitchFamily="34" charset="0"/>
              </a:rPr>
              <a:t>kraft </a:t>
            </a:r>
            <a:r>
              <a:rPr lang="de-DE" sz="1600" b="1" dirty="0">
                <a:solidFill>
                  <a:srgbClr val="C00000"/>
                </a:solidFill>
                <a:ea typeface="Calibri" pitchFamily="34" charset="0"/>
                <a:cs typeface="Arial" pitchFamily="34" charset="0"/>
              </a:rPr>
              <a:t>Gesetzes oder Satzung</a:t>
            </a:r>
            <a:r>
              <a:rPr lang="de-DE" sz="1400" dirty="0">
                <a:ea typeface="Calibri" pitchFamily="34" charset="0"/>
                <a:cs typeface="Arial" pitchFamily="34" charset="0"/>
              </a:rPr>
              <a:t>.</a:t>
            </a:r>
          </a:p>
        </p:txBody>
      </p:sp>
      <p:pic>
        <p:nvPicPr>
          <p:cNvPr id="112" name="Picture 6"/>
          <p:cNvPicPr>
            <a:picLocks noChangeAspect="1" noChangeArrowheads="1"/>
          </p:cNvPicPr>
          <p:nvPr/>
        </p:nvPicPr>
        <p:blipFill>
          <a:blip r:embed="rId3"/>
          <a:srcRect/>
          <a:stretch>
            <a:fillRect/>
          </a:stretch>
        </p:blipFill>
        <p:spPr bwMode="auto">
          <a:xfrm>
            <a:off x="2786050" y="2143116"/>
            <a:ext cx="1214446" cy="840624"/>
          </a:xfrm>
          <a:prstGeom prst="rect">
            <a:avLst/>
          </a:prstGeom>
          <a:noFill/>
          <a:ln w="9525">
            <a:noFill/>
            <a:miter lim="800000"/>
            <a:headEnd/>
            <a:tailEnd/>
          </a:ln>
          <a:effectLst/>
        </p:spPr>
      </p:pic>
      <p:sp>
        <p:nvSpPr>
          <p:cNvPr id="120" name="Rechteck 119"/>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4" name="Rechteck 10"/>
          <p:cNvSpPr>
            <a:spLocks noChangeArrowheads="1"/>
          </p:cNvSpPr>
          <p:nvPr/>
        </p:nvSpPr>
        <p:spPr bwMode="auto">
          <a:xfrm>
            <a:off x="2643174" y="5214950"/>
            <a:ext cx="6000792" cy="523875"/>
          </a:xfrm>
          <a:prstGeom prst="rect">
            <a:avLst/>
          </a:prstGeom>
          <a:noFill/>
          <a:ln w="9525">
            <a:noFill/>
            <a:miter lim="800000"/>
            <a:headEnd/>
            <a:tailEnd/>
          </a:ln>
        </p:spPr>
        <p:txBody>
          <a:bodyPr wrap="square">
            <a:spAutoFit/>
          </a:bodyPr>
          <a:lstStyle/>
          <a:p>
            <a:r>
              <a:rPr lang="de-DE" sz="1400" dirty="0" smtClean="0">
                <a:ea typeface="Times New Roman" pitchFamily="18" charset="0"/>
                <a:cs typeface="Arial" pitchFamily="34" charset="0"/>
              </a:rPr>
              <a:t>Sie kann </a:t>
            </a:r>
            <a:r>
              <a:rPr lang="de-DE" sz="1400" dirty="0">
                <a:ea typeface="Times New Roman" pitchFamily="18" charset="0"/>
                <a:cs typeface="Arial" pitchFamily="34" charset="0"/>
              </a:rPr>
              <a:t>Beamte ernennen (</a:t>
            </a:r>
            <a:r>
              <a:rPr lang="de-DE" sz="1400" b="1" dirty="0">
                <a:ea typeface="Times New Roman" pitchFamily="18" charset="0"/>
                <a:cs typeface="Arial" pitchFamily="34" charset="0"/>
              </a:rPr>
              <a:t>Dienstherrenfähigkeit)</a:t>
            </a:r>
            <a:r>
              <a:rPr lang="de-DE" sz="1400" dirty="0">
                <a:ea typeface="Times New Roman" pitchFamily="18" charset="0"/>
                <a:cs typeface="Arial" pitchFamily="34" charset="0"/>
              </a:rPr>
              <a:t>, </a:t>
            </a:r>
            <a:r>
              <a:rPr lang="de-DE" sz="1400" dirty="0" smtClean="0">
                <a:ea typeface="Times New Roman" pitchFamily="18" charset="0"/>
                <a:cs typeface="Arial" pitchFamily="34" charset="0"/>
              </a:rPr>
              <a:t>Satzungen </a:t>
            </a:r>
          </a:p>
          <a:p>
            <a:r>
              <a:rPr lang="de-DE" sz="1400" dirty="0" smtClean="0">
                <a:ea typeface="Times New Roman" pitchFamily="18" charset="0"/>
                <a:cs typeface="Arial" pitchFamily="34" charset="0"/>
              </a:rPr>
              <a:t>erlassen </a:t>
            </a:r>
            <a:r>
              <a:rPr lang="de-DE" sz="1400" dirty="0">
                <a:ea typeface="Times New Roman" pitchFamily="18" charset="0"/>
                <a:cs typeface="Arial" pitchFamily="34" charset="0"/>
              </a:rPr>
              <a:t>(</a:t>
            </a:r>
            <a:r>
              <a:rPr lang="de-DE" sz="1400" b="1" dirty="0">
                <a:solidFill>
                  <a:srgbClr val="C00000"/>
                </a:solidFill>
                <a:ea typeface="Times New Roman" pitchFamily="18" charset="0"/>
                <a:cs typeface="Arial" pitchFamily="34" charset="0"/>
              </a:rPr>
              <a:t>Rechtsetzungsbefugnis</a:t>
            </a:r>
            <a:r>
              <a:rPr lang="de-DE" sz="1400" dirty="0">
                <a:ea typeface="Times New Roman" pitchFamily="18" charset="0"/>
                <a:cs typeface="Arial" pitchFamily="34" charset="0"/>
              </a:rPr>
              <a:t>) und </a:t>
            </a:r>
            <a:r>
              <a:rPr lang="de-DE" sz="1400" b="1" dirty="0">
                <a:ea typeface="Times New Roman" pitchFamily="18" charset="0"/>
                <a:cs typeface="Arial" pitchFamily="34" charset="0"/>
              </a:rPr>
              <a:t>Steuern und Beiträge </a:t>
            </a:r>
            <a:r>
              <a:rPr lang="de-DE" sz="1400" dirty="0">
                <a:ea typeface="Times New Roman" pitchFamily="18" charset="0"/>
                <a:cs typeface="Arial" pitchFamily="34" charset="0"/>
              </a:rPr>
              <a:t>erheben</a:t>
            </a:r>
          </a:p>
        </p:txBody>
      </p:sp>
      <p:pic>
        <p:nvPicPr>
          <p:cNvPr id="30" name="Picture 4"/>
          <p:cNvPicPr>
            <a:picLocks noChangeAspect="1" noChangeArrowheads="1"/>
          </p:cNvPicPr>
          <p:nvPr/>
        </p:nvPicPr>
        <p:blipFill>
          <a:blip r:embed="rId4"/>
          <a:srcRect/>
          <a:stretch>
            <a:fillRect/>
          </a:stretch>
        </p:blipFill>
        <p:spPr bwMode="auto">
          <a:xfrm flipH="1">
            <a:off x="642910" y="1142984"/>
            <a:ext cx="2286016" cy="964413"/>
          </a:xfrm>
          <a:prstGeom prst="rect">
            <a:avLst/>
          </a:prstGeom>
          <a:noFill/>
          <a:ln w="9525">
            <a:noFill/>
            <a:miter lim="800000"/>
            <a:headEnd/>
            <a:tailEnd/>
          </a:ln>
          <a:effectLst/>
        </p:spPr>
      </p:pic>
      <p:sp>
        <p:nvSpPr>
          <p:cNvPr id="31" name="Rechteck 12"/>
          <p:cNvSpPr>
            <a:spLocks noChangeArrowheads="1"/>
          </p:cNvSpPr>
          <p:nvPr/>
        </p:nvSpPr>
        <p:spPr bwMode="auto">
          <a:xfrm>
            <a:off x="1428728" y="5929330"/>
            <a:ext cx="7215238" cy="307777"/>
          </a:xfrm>
          <a:prstGeom prst="rect">
            <a:avLst/>
          </a:prstGeom>
          <a:noFill/>
          <a:ln w="9525">
            <a:noFill/>
            <a:miter lim="800000"/>
            <a:headEnd/>
            <a:tailEnd/>
          </a:ln>
        </p:spPr>
        <p:txBody>
          <a:bodyPr wrap="square">
            <a:spAutoFit/>
          </a:bodyPr>
          <a:lstStyle/>
          <a:p>
            <a:r>
              <a:rPr lang="de-DE" sz="1400" dirty="0">
                <a:cs typeface="Arial" pitchFamily="34" charset="0"/>
              </a:rPr>
              <a:t>Dem Staat ist eine </a:t>
            </a:r>
            <a:r>
              <a:rPr lang="de-DE" sz="1400" b="1" dirty="0">
                <a:solidFill>
                  <a:srgbClr val="C00000"/>
                </a:solidFill>
                <a:cs typeface="Arial" pitchFamily="34" charset="0"/>
              </a:rPr>
              <a:t>Rechtsaufsicht</a:t>
            </a:r>
            <a:r>
              <a:rPr lang="de-DE" sz="1400" dirty="0">
                <a:cs typeface="Arial" pitchFamily="34" charset="0"/>
              </a:rPr>
              <a:t> </a:t>
            </a:r>
            <a:r>
              <a:rPr lang="de-DE" sz="1400" b="1" dirty="0" smtClean="0">
                <a:cs typeface="Arial" pitchFamily="34" charset="0"/>
              </a:rPr>
              <a:t>bei </a:t>
            </a:r>
            <a:r>
              <a:rPr lang="de-DE" sz="1400" b="1" dirty="0">
                <a:cs typeface="Arial" pitchFamily="34" charset="0"/>
              </a:rPr>
              <a:t>Religions- und Weltanschauungsgemeinschaften </a:t>
            </a:r>
            <a:r>
              <a:rPr lang="de-DE" sz="1400" dirty="0">
                <a:cs typeface="Arial" pitchFamily="34" charset="0"/>
              </a:rPr>
              <a:t>verwehrt </a:t>
            </a:r>
          </a:p>
        </p:txBody>
      </p:sp>
      <p:grpSp>
        <p:nvGrpSpPr>
          <p:cNvPr id="39" name="Gruppieren 38"/>
          <p:cNvGrpSpPr/>
          <p:nvPr/>
        </p:nvGrpSpPr>
        <p:grpSpPr>
          <a:xfrm>
            <a:off x="857224" y="3286124"/>
            <a:ext cx="1223412" cy="635319"/>
            <a:chOff x="1071538" y="2071678"/>
            <a:chExt cx="1223412" cy="635319"/>
          </a:xfrm>
        </p:grpSpPr>
        <p:sp>
          <p:nvSpPr>
            <p:cNvPr id="32" name="Rechteck 31"/>
            <p:cNvSpPr/>
            <p:nvPr/>
          </p:nvSpPr>
          <p:spPr>
            <a:xfrm>
              <a:off x="1071538" y="2214554"/>
              <a:ext cx="1223412" cy="492443"/>
            </a:xfrm>
            <a:prstGeom prst="rect">
              <a:avLst/>
            </a:prstGeom>
          </p:spPr>
          <p:txBody>
            <a:bodyPr wrap="none">
              <a:spAutoFit/>
            </a:bodyPr>
            <a:lstStyle/>
            <a:p>
              <a:r>
                <a:rPr lang="de-DE" sz="1200" b="1" dirty="0" smtClean="0">
                  <a:solidFill>
                    <a:srgbClr val="C00000"/>
                  </a:solidFill>
                </a:rPr>
                <a:t>          oder </a:t>
              </a:r>
              <a:r>
                <a:rPr lang="de-DE" sz="1400" b="1" dirty="0" smtClean="0">
                  <a:solidFill>
                    <a:srgbClr val="C00000"/>
                  </a:solidFill>
                </a:rPr>
                <a:t>§ 43 </a:t>
              </a:r>
            </a:p>
            <a:p>
              <a:r>
                <a:rPr lang="de-DE" sz="1200" b="1" dirty="0" smtClean="0"/>
                <a:t>…was trifft zu </a:t>
              </a:r>
              <a:endParaRPr lang="de-DE" sz="1200" b="1" dirty="0"/>
            </a:p>
          </p:txBody>
        </p:sp>
        <p:sp>
          <p:nvSpPr>
            <p:cNvPr id="33" name="Rechteck 32"/>
            <p:cNvSpPr/>
            <p:nvPr/>
          </p:nvSpPr>
          <p:spPr>
            <a:xfrm>
              <a:off x="1285852" y="2071678"/>
              <a:ext cx="577402" cy="307777"/>
            </a:xfrm>
            <a:prstGeom prst="rect">
              <a:avLst/>
            </a:prstGeom>
          </p:spPr>
          <p:txBody>
            <a:bodyPr wrap="none">
              <a:spAutoFit/>
            </a:bodyPr>
            <a:lstStyle/>
            <a:p>
              <a:r>
                <a:rPr lang="de-DE" sz="1400" b="1" dirty="0" smtClean="0"/>
                <a:t> § 42 </a:t>
              </a:r>
              <a:endParaRPr lang="de-DE" sz="1400" dirty="0"/>
            </a:p>
          </p:txBody>
        </p:sp>
      </p:grpSp>
      <p:grpSp>
        <p:nvGrpSpPr>
          <p:cNvPr id="38" name="Gruppieren 37"/>
          <p:cNvGrpSpPr/>
          <p:nvPr/>
        </p:nvGrpSpPr>
        <p:grpSpPr>
          <a:xfrm>
            <a:off x="642910" y="2143116"/>
            <a:ext cx="1523055" cy="562751"/>
            <a:chOff x="500034" y="2786058"/>
            <a:chExt cx="1523055" cy="562751"/>
          </a:xfrm>
        </p:grpSpPr>
        <p:sp>
          <p:nvSpPr>
            <p:cNvPr id="34" name="Rechteck 33"/>
            <p:cNvSpPr/>
            <p:nvPr/>
          </p:nvSpPr>
          <p:spPr>
            <a:xfrm>
              <a:off x="1142976" y="2786058"/>
              <a:ext cx="880113" cy="307777"/>
            </a:xfrm>
            <a:prstGeom prst="rect">
              <a:avLst/>
            </a:prstGeom>
          </p:spPr>
          <p:txBody>
            <a:bodyPr wrap="none">
              <a:spAutoFit/>
            </a:bodyPr>
            <a:lstStyle/>
            <a:p>
              <a:r>
                <a:rPr lang="de-DE" sz="1400" b="1" dirty="0" smtClean="0">
                  <a:solidFill>
                    <a:schemeClr val="tx2">
                      <a:lumMod val="75000"/>
                    </a:schemeClr>
                  </a:solidFill>
                </a:rPr>
                <a:t>Diakonie </a:t>
              </a:r>
            </a:p>
          </p:txBody>
        </p:sp>
        <p:sp>
          <p:nvSpPr>
            <p:cNvPr id="35" name="Rechteck 34"/>
            <p:cNvSpPr/>
            <p:nvPr/>
          </p:nvSpPr>
          <p:spPr>
            <a:xfrm>
              <a:off x="1071538" y="3071810"/>
              <a:ext cx="662361" cy="276999"/>
            </a:xfrm>
            <a:prstGeom prst="rect">
              <a:avLst/>
            </a:prstGeom>
          </p:spPr>
          <p:txBody>
            <a:bodyPr wrap="none">
              <a:spAutoFit/>
            </a:bodyPr>
            <a:lstStyle/>
            <a:p>
              <a:r>
                <a:rPr lang="de-DE" sz="1200" b="1" dirty="0" err="1" smtClean="0">
                  <a:solidFill>
                    <a:srgbClr val="C00000"/>
                  </a:solidFill>
                </a:rPr>
                <a:t>gGmbH</a:t>
              </a:r>
              <a:endParaRPr lang="de-DE" sz="1200" dirty="0"/>
            </a:p>
          </p:txBody>
        </p:sp>
        <p:sp>
          <p:nvSpPr>
            <p:cNvPr id="36" name="Rechteck 35"/>
            <p:cNvSpPr/>
            <p:nvPr/>
          </p:nvSpPr>
          <p:spPr>
            <a:xfrm>
              <a:off x="500034" y="3000372"/>
              <a:ext cx="596638" cy="276999"/>
            </a:xfrm>
            <a:prstGeom prst="rect">
              <a:avLst/>
            </a:prstGeom>
          </p:spPr>
          <p:txBody>
            <a:bodyPr wrap="none">
              <a:spAutoFit/>
            </a:bodyPr>
            <a:lstStyle/>
            <a:p>
              <a:r>
                <a:rPr lang="de-DE" sz="1200" b="1" dirty="0" smtClean="0">
                  <a:solidFill>
                    <a:srgbClr val="C00000"/>
                  </a:solidFill>
                </a:rPr>
                <a:t>Verein</a:t>
              </a:r>
            </a:p>
          </p:txBody>
        </p:sp>
        <p:sp>
          <p:nvSpPr>
            <p:cNvPr id="37" name="Rechteck 36"/>
            <p:cNvSpPr/>
            <p:nvPr/>
          </p:nvSpPr>
          <p:spPr>
            <a:xfrm>
              <a:off x="928662" y="2928934"/>
              <a:ext cx="724878" cy="276999"/>
            </a:xfrm>
            <a:prstGeom prst="rect">
              <a:avLst/>
            </a:prstGeom>
          </p:spPr>
          <p:txBody>
            <a:bodyPr wrap="none">
              <a:spAutoFit/>
            </a:bodyPr>
            <a:lstStyle/>
            <a:p>
              <a:r>
                <a:rPr lang="de-DE" sz="1200" b="1" dirty="0" smtClean="0">
                  <a:solidFill>
                    <a:srgbClr val="C00000"/>
                  </a:solidFill>
                </a:rPr>
                <a:t>Stiftung </a:t>
              </a:r>
              <a:endParaRPr lang="de-DE" sz="1200" b="1" dirty="0">
                <a:solidFill>
                  <a:srgbClr val="C00000"/>
                </a:solidFill>
              </a:endParaRPr>
            </a:p>
          </p:txBody>
        </p:sp>
      </p:grpSp>
      <p:sp>
        <p:nvSpPr>
          <p:cNvPr id="40" name="Rechteck 39"/>
          <p:cNvSpPr/>
          <p:nvPr/>
        </p:nvSpPr>
        <p:spPr>
          <a:xfrm>
            <a:off x="714348" y="2643182"/>
            <a:ext cx="1529521" cy="307777"/>
          </a:xfrm>
          <a:prstGeom prst="rect">
            <a:avLst/>
          </a:prstGeom>
        </p:spPr>
        <p:txBody>
          <a:bodyPr wrap="none">
            <a:spAutoFit/>
          </a:bodyPr>
          <a:lstStyle/>
          <a:p>
            <a:r>
              <a:rPr lang="de-DE" sz="1400" b="1" dirty="0" smtClean="0">
                <a:solidFill>
                  <a:srgbClr val="C00000"/>
                </a:solidFill>
              </a:rPr>
              <a:t>…verfasste </a:t>
            </a:r>
            <a:r>
              <a:rPr lang="de-DE" sz="1400" b="1" dirty="0" smtClean="0"/>
              <a:t>Kirche </a:t>
            </a:r>
          </a:p>
        </p:txBody>
      </p:sp>
      <p:sp>
        <p:nvSpPr>
          <p:cNvPr id="42" name="AutoShape 22"/>
          <p:cNvSpPr>
            <a:spLocks noChangeArrowheads="1"/>
          </p:cNvSpPr>
          <p:nvPr/>
        </p:nvSpPr>
        <p:spPr bwMode="auto">
          <a:xfrm rot="10800000" flipH="1">
            <a:off x="2071670" y="5500702"/>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43" name="AutoShape 22"/>
          <p:cNvSpPr>
            <a:spLocks noChangeArrowheads="1"/>
          </p:cNvSpPr>
          <p:nvPr/>
        </p:nvSpPr>
        <p:spPr bwMode="auto">
          <a:xfrm rot="10800000" flipH="1">
            <a:off x="2071670" y="4857760"/>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44" name="Rechteck 8"/>
          <p:cNvSpPr>
            <a:spLocks noChangeArrowheads="1"/>
          </p:cNvSpPr>
          <p:nvPr/>
        </p:nvSpPr>
        <p:spPr bwMode="auto">
          <a:xfrm>
            <a:off x="3929058" y="4143380"/>
            <a:ext cx="4857784" cy="276999"/>
          </a:xfrm>
          <a:prstGeom prst="rect">
            <a:avLst/>
          </a:prstGeom>
          <a:noFill/>
          <a:ln w="9525">
            <a:noFill/>
            <a:miter lim="800000"/>
            <a:headEnd/>
            <a:tailEnd/>
          </a:ln>
        </p:spPr>
        <p:txBody>
          <a:bodyPr wrap="square">
            <a:spAutoFit/>
          </a:bodyPr>
          <a:lstStyle/>
          <a:p>
            <a:r>
              <a:rPr lang="de-DE" sz="1200" b="1" i="1" dirty="0">
                <a:cs typeface="Arial" pitchFamily="34" charset="0"/>
              </a:rPr>
              <a:t>In Deutschland </a:t>
            </a:r>
            <a:r>
              <a:rPr lang="de-DE" sz="1200" b="1" i="1" dirty="0" smtClean="0">
                <a:cs typeface="Arial" pitchFamily="34" charset="0"/>
              </a:rPr>
              <a:t>sind </a:t>
            </a:r>
            <a:r>
              <a:rPr lang="de-DE" sz="1200" b="1" i="1" dirty="0">
                <a:cs typeface="Arial" pitchFamily="34" charset="0"/>
              </a:rPr>
              <a:t>die Körperschaften </a:t>
            </a:r>
            <a:r>
              <a:rPr lang="de-DE" sz="1200" b="1" i="1" dirty="0" smtClean="0">
                <a:cs typeface="Arial" pitchFamily="34" charset="0"/>
              </a:rPr>
              <a:t>kraft </a:t>
            </a:r>
            <a:r>
              <a:rPr lang="de-DE" sz="1200" b="1" i="1" dirty="0">
                <a:cs typeface="Arial" pitchFamily="34" charset="0"/>
              </a:rPr>
              <a:t>Gesetzes </a:t>
            </a:r>
            <a:r>
              <a:rPr lang="de-DE" sz="1200" b="1" i="1" dirty="0" smtClean="0">
                <a:solidFill>
                  <a:srgbClr val="C00000"/>
                </a:solidFill>
                <a:cs typeface="Arial" pitchFamily="34" charset="0"/>
              </a:rPr>
              <a:t>insolvenzunfähig</a:t>
            </a:r>
            <a:endParaRPr lang="de-DE" sz="1200" b="1" i="1" dirty="0">
              <a:solidFill>
                <a:srgbClr val="C00000"/>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par>
                          <p:cTn id="16" fill="hold">
                            <p:stCondLst>
                              <p:cond delay="2000"/>
                            </p:stCondLst>
                            <p:childTnLst>
                              <p:par>
                                <p:cTn id="17" presetID="3" presetClass="entr" presetSubtype="1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blinds(horizontal)">
                                      <p:cBhvr>
                                        <p:cTn id="19" dur="500"/>
                                        <p:tgtEl>
                                          <p:spTgt spid="39"/>
                                        </p:tgtEl>
                                      </p:cBhvr>
                                    </p:animEffect>
                                  </p:childTnLst>
                                </p:cTn>
                              </p:par>
                            </p:childTnLst>
                          </p:cTn>
                        </p:par>
                        <p:par>
                          <p:cTn id="20" fill="hold">
                            <p:stCondLst>
                              <p:cond delay="2500"/>
                            </p:stCondLst>
                            <p:childTnLst>
                              <p:par>
                                <p:cTn id="21" presetID="3" presetClass="entr" presetSubtype="1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linds(horizontal)">
                                      <p:cBhvr>
                                        <p:cTn id="23" dur="500"/>
                                        <p:tgtEl>
                                          <p:spTgt spid="38"/>
                                        </p:tgtEl>
                                      </p:cBhvr>
                                    </p:animEffect>
                                  </p:childTnLst>
                                </p:cTn>
                              </p:par>
                            </p:childTnLst>
                          </p:cTn>
                        </p:par>
                        <p:par>
                          <p:cTn id="24" fill="hold">
                            <p:stCondLst>
                              <p:cond delay="3000"/>
                            </p:stCondLst>
                            <p:childTnLst>
                              <p:par>
                                <p:cTn id="25" presetID="3" presetClass="entr" presetSubtype="1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linds(horizontal)">
                                      <p:cBhvr>
                                        <p:cTn id="27" dur="500"/>
                                        <p:tgtEl>
                                          <p:spTgt spid="40"/>
                                        </p:tgtEl>
                                      </p:cBhvr>
                                    </p:animEffect>
                                  </p:childTnLst>
                                </p:cTn>
                              </p:par>
                            </p:childTnLst>
                          </p:cTn>
                        </p:par>
                        <p:par>
                          <p:cTn id="28" fill="hold">
                            <p:stCondLst>
                              <p:cond delay="3500"/>
                            </p:stCondLst>
                            <p:childTnLst>
                              <p:par>
                                <p:cTn id="29" presetID="2" presetClass="entr" presetSubtype="8"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0-#ppt_w/2"/>
                                          </p:val>
                                        </p:tav>
                                        <p:tav tm="100000">
                                          <p:val>
                                            <p:strVal val="#ppt_x"/>
                                          </p:val>
                                        </p:tav>
                                      </p:tavLst>
                                    </p:anim>
                                    <p:anim calcmode="lin" valueType="num">
                                      <p:cBhvr additive="base">
                                        <p:cTn id="32" dur="500" fill="hold"/>
                                        <p:tgtEl>
                                          <p:spTgt spid="42"/>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2" presetClass="entr" presetSubtype="8"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0-#ppt_w/2"/>
                                          </p:val>
                                        </p:tav>
                                        <p:tav tm="100000">
                                          <p:val>
                                            <p:strVal val="#ppt_x"/>
                                          </p:val>
                                        </p:tav>
                                      </p:tavLst>
                                    </p:anim>
                                    <p:anim calcmode="lin" valueType="num">
                                      <p:cBhvr additive="base">
                                        <p:cTn id="37" dur="500" fill="hold"/>
                                        <p:tgtEl>
                                          <p:spTgt spid="43"/>
                                        </p:tgtEl>
                                        <p:attrNameLst>
                                          <p:attrName>ppt_y</p:attrName>
                                        </p:attrNameLst>
                                      </p:cBhvr>
                                      <p:tavLst>
                                        <p:tav tm="0">
                                          <p:val>
                                            <p:strVal val="#ppt_y"/>
                                          </p:val>
                                        </p:tav>
                                        <p:tav tm="100000">
                                          <p:val>
                                            <p:strVal val="#ppt_y"/>
                                          </p:val>
                                        </p:tav>
                                      </p:tavLst>
                                    </p:anim>
                                  </p:childTnLst>
                                </p:cTn>
                              </p:par>
                            </p:childTnLst>
                          </p:cTn>
                        </p:par>
                        <p:par>
                          <p:cTn id="38" fill="hold">
                            <p:stCondLst>
                              <p:cond delay="4500"/>
                            </p:stCondLst>
                            <p:childTnLst>
                              <p:par>
                                <p:cTn id="39" presetID="55" presetClass="entr" presetSubtype="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1000" fill="hold"/>
                                        <p:tgtEl>
                                          <p:spTgt spid="31"/>
                                        </p:tgtEl>
                                        <p:attrNameLst>
                                          <p:attrName>ppt_w</p:attrName>
                                        </p:attrNameLst>
                                      </p:cBhvr>
                                      <p:tavLst>
                                        <p:tav tm="0">
                                          <p:val>
                                            <p:strVal val="#ppt_w*0.70"/>
                                          </p:val>
                                        </p:tav>
                                        <p:tav tm="100000">
                                          <p:val>
                                            <p:strVal val="#ppt_w"/>
                                          </p:val>
                                        </p:tav>
                                      </p:tavLst>
                                    </p:anim>
                                    <p:anim calcmode="lin" valueType="num">
                                      <p:cBhvr>
                                        <p:cTn id="42" dur="1000" fill="hold"/>
                                        <p:tgtEl>
                                          <p:spTgt spid="31"/>
                                        </p:tgtEl>
                                        <p:attrNameLst>
                                          <p:attrName>ppt_h</p:attrName>
                                        </p:attrNameLst>
                                      </p:cBhvr>
                                      <p:tavLst>
                                        <p:tav tm="0">
                                          <p:val>
                                            <p:strVal val="#ppt_h"/>
                                          </p:val>
                                        </p:tav>
                                        <p:tav tm="100000">
                                          <p:val>
                                            <p:strVal val="#ppt_h"/>
                                          </p:val>
                                        </p:tav>
                                      </p:tavLst>
                                    </p:anim>
                                    <p:animEffect transition="in" filter="fade">
                                      <p:cBhvr>
                                        <p:cTn id="4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0" grpId="0"/>
      <p:bldP spid="42" grpId="0" animBg="1"/>
      <p:bldP spid="4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0" y="0"/>
            <a:ext cx="2643174" cy="6858004"/>
          </a:xfrm>
          <a:prstGeom prst="rect">
            <a:avLst/>
          </a:prstGeom>
          <a:gradFill flip="none" rotWithShape="1">
            <a:gsLst>
              <a:gs pos="11000">
                <a:srgbClr val="F0FCFE">
                  <a:alpha val="36863"/>
                </a:srgbClr>
              </a:gs>
              <a:gs pos="55000">
                <a:srgbClr val="B7D3CC">
                  <a:alpha val="80000"/>
                </a:srgbClr>
              </a:gs>
              <a:gs pos="82000">
                <a:srgbClr val="5D9699">
                  <a:alpha val="72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4" name="Rechteck 133"/>
          <p:cNvSpPr/>
          <p:nvPr/>
        </p:nvSpPr>
        <p:spPr bwMode="auto">
          <a:xfrm>
            <a:off x="2500298" y="2071678"/>
            <a:ext cx="6072230" cy="214314"/>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0" name="Rectangle 2" descr="Pergament"/>
          <p:cNvSpPr>
            <a:spLocks noChangeArrowheads="1"/>
          </p:cNvSpPr>
          <p:nvPr/>
        </p:nvSpPr>
        <p:spPr bwMode="auto">
          <a:xfrm>
            <a:off x="2571736" y="4214818"/>
            <a:ext cx="6072230" cy="307777"/>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a:defRPr/>
            </a:pPr>
            <a:r>
              <a:rPr lang="de-DE" sz="1400" b="1" dirty="0" smtClean="0">
                <a:latin typeface="+mj-lt"/>
              </a:rPr>
              <a:t>b</a:t>
            </a:r>
            <a:r>
              <a:rPr lang="de-DE" sz="1400" b="1" dirty="0">
                <a:latin typeface="+mj-lt"/>
              </a:rPr>
              <a:t>)  ordentliche </a:t>
            </a:r>
            <a:r>
              <a:rPr lang="de-DE" sz="1400" b="1" dirty="0">
                <a:solidFill>
                  <a:srgbClr val="C00000"/>
                </a:solidFill>
                <a:latin typeface="+mj-lt"/>
              </a:rPr>
              <a:t>Kündigung</a:t>
            </a:r>
            <a:r>
              <a:rPr lang="de-DE" sz="1400" b="1" dirty="0">
                <a:latin typeface="+mj-lt"/>
              </a:rPr>
              <a:t> nach Ablauf der Probezeit</a:t>
            </a:r>
            <a:endParaRPr lang="de-DE" sz="1400" b="1" dirty="0">
              <a:solidFill>
                <a:srgbClr val="C00000"/>
              </a:solidFill>
              <a:latin typeface="+mj-lt"/>
            </a:endParaRPr>
          </a:p>
        </p:txBody>
      </p:sp>
      <p:sp>
        <p:nvSpPr>
          <p:cNvPr id="42" name="Rectangle 2" descr="Pergament"/>
          <p:cNvSpPr>
            <a:spLocks noChangeArrowheads="1"/>
          </p:cNvSpPr>
          <p:nvPr/>
        </p:nvSpPr>
        <p:spPr bwMode="auto">
          <a:xfrm>
            <a:off x="2538397" y="3214701"/>
            <a:ext cx="6072231" cy="307777"/>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a:defRPr/>
            </a:pPr>
            <a:r>
              <a:rPr lang="de-DE" sz="1400" b="1" dirty="0" smtClean="0">
                <a:latin typeface="+mj-lt"/>
              </a:rPr>
              <a:t>a</a:t>
            </a:r>
            <a:r>
              <a:rPr lang="de-DE" sz="1400" b="1" dirty="0">
                <a:latin typeface="+mj-lt"/>
              </a:rPr>
              <a:t>)  Einstellung</a:t>
            </a:r>
            <a:endParaRPr lang="de-DE" sz="1400" b="1" dirty="0">
              <a:solidFill>
                <a:srgbClr val="C00000"/>
              </a:solidFill>
              <a:latin typeface="+mj-lt"/>
              <a:cs typeface="Arial" pitchFamily="34" charset="0"/>
            </a:endParaRPr>
          </a:p>
        </p:txBody>
      </p:sp>
      <p:sp>
        <p:nvSpPr>
          <p:cNvPr id="44" name="Rectangle 2" descr="Pergament"/>
          <p:cNvSpPr>
            <a:spLocks noChangeArrowheads="1"/>
          </p:cNvSpPr>
          <p:nvPr/>
        </p:nvSpPr>
        <p:spPr bwMode="auto">
          <a:xfrm>
            <a:off x="2571736" y="5357826"/>
            <a:ext cx="6072230" cy="954107"/>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a:defRPr/>
            </a:pPr>
            <a:r>
              <a:rPr lang="de-DE" sz="1400" b="1" dirty="0" smtClean="0">
                <a:latin typeface="+mj-lt"/>
              </a:rPr>
              <a:t>c</a:t>
            </a:r>
            <a:r>
              <a:rPr lang="de-DE" sz="1400" b="1" dirty="0">
                <a:latin typeface="+mj-lt"/>
              </a:rPr>
              <a:t>)  Eingruppierung </a:t>
            </a:r>
          </a:p>
          <a:p>
            <a:pPr>
              <a:defRPr/>
            </a:pPr>
            <a:r>
              <a:rPr lang="de-DE" sz="1400" dirty="0">
                <a:latin typeface="+mj-lt"/>
              </a:rPr>
              <a:t>     </a:t>
            </a:r>
            <a:r>
              <a:rPr lang="de-DE" sz="1400" b="1" dirty="0" smtClean="0">
                <a:solidFill>
                  <a:srgbClr val="C00000"/>
                </a:solidFill>
                <a:latin typeface="+mj-lt"/>
              </a:rPr>
              <a:t>Zuordnung </a:t>
            </a:r>
            <a:r>
              <a:rPr lang="de-DE" sz="1400" b="1" dirty="0">
                <a:solidFill>
                  <a:srgbClr val="C00000"/>
                </a:solidFill>
                <a:latin typeface="+mj-lt"/>
              </a:rPr>
              <a:t>zu den Stufen einer Entgelttabelle </a:t>
            </a:r>
            <a:r>
              <a:rPr lang="de-DE" sz="1400" b="1" dirty="0">
                <a:latin typeface="+mj-lt"/>
              </a:rPr>
              <a:t>sowie </a:t>
            </a:r>
            <a:r>
              <a:rPr lang="de-DE" sz="1400" b="1" dirty="0" smtClean="0">
                <a:latin typeface="+mj-lt"/>
              </a:rPr>
              <a:t>Verlängerung oder</a:t>
            </a:r>
          </a:p>
          <a:p>
            <a:pPr>
              <a:defRPr/>
            </a:pPr>
            <a:r>
              <a:rPr lang="de-DE" sz="1400" b="1" dirty="0" smtClean="0">
                <a:latin typeface="+mj-lt"/>
              </a:rPr>
              <a:t>     </a:t>
            </a:r>
            <a:r>
              <a:rPr lang="de-DE" sz="1400" b="1" dirty="0">
                <a:latin typeface="+mj-lt"/>
              </a:rPr>
              <a:t>Verkürzung von </a:t>
            </a:r>
            <a:r>
              <a:rPr lang="de-DE" sz="1400" b="1" dirty="0">
                <a:solidFill>
                  <a:srgbClr val="C00000"/>
                </a:solidFill>
                <a:latin typeface="+mj-lt"/>
              </a:rPr>
              <a:t>Stufenlaufzeiten</a:t>
            </a:r>
            <a:r>
              <a:rPr lang="de-DE" sz="1400" b="1" dirty="0">
                <a:latin typeface="+mj-lt"/>
              </a:rPr>
              <a:t>, </a:t>
            </a:r>
            <a:r>
              <a:rPr lang="de-DE" sz="1200" b="1" i="1" dirty="0" smtClean="0">
                <a:latin typeface="+mj-lt"/>
              </a:rPr>
              <a:t>soweit </a:t>
            </a:r>
            <a:r>
              <a:rPr lang="de-DE" sz="1200" b="1" i="1" dirty="0">
                <a:latin typeface="+mj-lt"/>
              </a:rPr>
              <a:t>dies in der für das </a:t>
            </a:r>
            <a:r>
              <a:rPr lang="de-DE" sz="1200" b="1" i="1" dirty="0" smtClean="0">
                <a:latin typeface="+mj-lt"/>
              </a:rPr>
              <a:t>Arbeitsverhältnis</a:t>
            </a:r>
          </a:p>
          <a:p>
            <a:pPr>
              <a:defRPr/>
            </a:pPr>
            <a:r>
              <a:rPr lang="de-DE" sz="1200" b="1" i="1" dirty="0" smtClean="0">
                <a:latin typeface="+mj-lt"/>
              </a:rPr>
              <a:t>      </a:t>
            </a:r>
            <a:r>
              <a:rPr lang="de-DE" sz="1200" b="1" i="1" dirty="0">
                <a:latin typeface="+mj-lt"/>
              </a:rPr>
              <a:t>geltenden </a:t>
            </a:r>
            <a:r>
              <a:rPr lang="de-DE" sz="1200" b="1" i="1" dirty="0" smtClean="0">
                <a:solidFill>
                  <a:srgbClr val="C00000"/>
                </a:solidFill>
                <a:latin typeface="+mj-lt"/>
              </a:rPr>
              <a:t>Arbeitsrechtsregelung</a:t>
            </a:r>
            <a:r>
              <a:rPr lang="de-DE" sz="1200" b="1" i="1" dirty="0" smtClean="0">
                <a:latin typeface="+mj-lt"/>
              </a:rPr>
              <a:t> </a:t>
            </a:r>
            <a:r>
              <a:rPr lang="de-DE" sz="1200" b="1" i="1" dirty="0">
                <a:latin typeface="+mj-lt"/>
              </a:rPr>
              <a:t>vorgesehen ist.</a:t>
            </a:r>
            <a:endParaRPr lang="de-DE" sz="1200" b="1" i="1" dirty="0">
              <a:solidFill>
                <a:srgbClr val="C00000"/>
              </a:solidFill>
              <a:latin typeface="+mj-lt"/>
            </a:endParaRPr>
          </a:p>
        </p:txBody>
      </p:sp>
      <p:sp>
        <p:nvSpPr>
          <p:cNvPr id="13321" name="Rechteck 52"/>
          <p:cNvSpPr>
            <a:spLocks noChangeArrowheads="1"/>
          </p:cNvSpPr>
          <p:nvPr/>
        </p:nvSpPr>
        <p:spPr bwMode="auto">
          <a:xfrm>
            <a:off x="2500298" y="2643182"/>
            <a:ext cx="6000750" cy="523875"/>
          </a:xfrm>
          <a:prstGeom prst="rect">
            <a:avLst/>
          </a:prstGeom>
          <a:noFill/>
          <a:ln w="9525">
            <a:noFill/>
            <a:miter lim="800000"/>
            <a:headEnd/>
            <a:tailEnd/>
          </a:ln>
        </p:spPr>
        <p:txBody>
          <a:bodyPr>
            <a:spAutoFit/>
          </a:bodyPr>
          <a:lstStyle/>
          <a:p>
            <a:r>
              <a:rPr lang="de-DE" sz="1400" b="1" i="1" dirty="0"/>
              <a:t>Die MAV hat in den folgenden </a:t>
            </a:r>
          </a:p>
          <a:p>
            <a:r>
              <a:rPr lang="de-DE" sz="1400" b="1" i="1" dirty="0"/>
              <a:t>Personalangelegenheiten ein </a:t>
            </a:r>
            <a:r>
              <a:rPr lang="de-DE" sz="1400" b="1" i="1" dirty="0">
                <a:solidFill>
                  <a:srgbClr val="C00000"/>
                </a:solidFill>
              </a:rPr>
              <a:t>eingeschränktes</a:t>
            </a:r>
            <a:r>
              <a:rPr lang="de-DE" sz="1400" b="1" i="1" dirty="0"/>
              <a:t> Mitbestimmungsrecht</a:t>
            </a:r>
          </a:p>
        </p:txBody>
      </p:sp>
      <p:sp>
        <p:nvSpPr>
          <p:cNvPr id="13326" name="Rechteck 19"/>
          <p:cNvSpPr>
            <a:spLocks noChangeArrowheads="1"/>
          </p:cNvSpPr>
          <p:nvPr/>
        </p:nvSpPr>
        <p:spPr bwMode="auto">
          <a:xfrm>
            <a:off x="2500298" y="1785926"/>
            <a:ext cx="6072230" cy="553998"/>
          </a:xfrm>
          <a:prstGeom prst="rect">
            <a:avLst/>
          </a:prstGeom>
          <a:noFill/>
          <a:ln w="9525">
            <a:noFill/>
            <a:miter lim="800000"/>
            <a:headEnd/>
            <a:tailEnd/>
          </a:ln>
        </p:spPr>
        <p:txBody>
          <a:bodyPr wrap="square">
            <a:spAutoFit/>
          </a:bodyPr>
          <a:lstStyle/>
          <a:p>
            <a:r>
              <a:rPr lang="de-DE" sz="1400" b="1" dirty="0" smtClean="0"/>
              <a:t>           Fälle </a:t>
            </a:r>
            <a:r>
              <a:rPr lang="de-DE" sz="1400" b="1" dirty="0"/>
              <a:t>der eingeschränkten Mitbestimmung </a:t>
            </a:r>
          </a:p>
          <a:p>
            <a:r>
              <a:rPr lang="de-DE" sz="1400" b="1" dirty="0"/>
              <a:t>in </a:t>
            </a:r>
            <a:r>
              <a:rPr lang="de-DE" sz="1400" b="1" dirty="0">
                <a:solidFill>
                  <a:srgbClr val="C00000"/>
                </a:solidFill>
              </a:rPr>
              <a:t>Personalangelegenheiten</a:t>
            </a:r>
            <a:r>
              <a:rPr lang="de-DE" sz="1400" b="1" dirty="0"/>
              <a:t> </a:t>
            </a:r>
            <a:r>
              <a:rPr lang="de-DE" sz="1400" b="1" dirty="0" smtClean="0"/>
              <a:t>der</a:t>
            </a:r>
            <a:r>
              <a:rPr lang="de-DE" sz="1600" b="1" dirty="0" smtClean="0">
                <a:solidFill>
                  <a:srgbClr val="C00000"/>
                </a:solidFill>
              </a:rPr>
              <a:t> </a:t>
            </a:r>
            <a:r>
              <a:rPr lang="de-DE" sz="1600" b="1" dirty="0">
                <a:solidFill>
                  <a:srgbClr val="C00000"/>
                </a:solidFill>
              </a:rPr>
              <a:t>privatrechtlich </a:t>
            </a:r>
            <a:r>
              <a:rPr lang="de-DE" sz="1400" b="1" dirty="0"/>
              <a:t>angestellten Mitarbeitenden</a:t>
            </a:r>
            <a:endParaRPr lang="de-DE" sz="1400" b="1" dirty="0">
              <a:cs typeface="Arial" pitchFamily="34" charset="0"/>
            </a:endParaRPr>
          </a:p>
        </p:txBody>
      </p:sp>
      <p:sp>
        <p:nvSpPr>
          <p:cNvPr id="7188" name="Text Box 3"/>
          <p:cNvSpPr txBox="1">
            <a:spLocks noChangeArrowheads="1"/>
          </p:cNvSpPr>
          <p:nvPr/>
        </p:nvSpPr>
        <p:spPr bwMode="auto">
          <a:xfrm>
            <a:off x="1214414" y="2000240"/>
            <a:ext cx="1357312" cy="338554"/>
          </a:xfrm>
          <a:prstGeom prst="rect">
            <a:avLst/>
          </a:prstGeom>
          <a:noFill/>
          <a:ln w="9525">
            <a:noFill/>
            <a:miter lim="800000"/>
            <a:headEnd/>
            <a:tailEnd/>
          </a:ln>
        </p:spPr>
        <p:txBody>
          <a:bodyPr>
            <a:spAutoFit/>
          </a:bodyPr>
          <a:lstStyle/>
          <a:p>
            <a:pPr algn="ctr">
              <a:spcBef>
                <a:spcPct val="50000"/>
              </a:spcBef>
            </a:pPr>
            <a:r>
              <a:rPr lang="de-DE" sz="1600" b="1" dirty="0">
                <a:solidFill>
                  <a:srgbClr val="C00000"/>
                </a:solidFill>
                <a:cs typeface="Arial" pitchFamily="34" charset="0"/>
              </a:rPr>
              <a:t>§ 42 MVG</a:t>
            </a:r>
          </a:p>
        </p:txBody>
      </p:sp>
      <p:grpSp>
        <p:nvGrpSpPr>
          <p:cNvPr id="2" name="Gruppieren 102"/>
          <p:cNvGrpSpPr/>
          <p:nvPr/>
        </p:nvGrpSpPr>
        <p:grpSpPr>
          <a:xfrm>
            <a:off x="642910" y="571480"/>
            <a:ext cx="6143668" cy="1071570"/>
            <a:chOff x="642910" y="571480"/>
            <a:chExt cx="6143668" cy="1071570"/>
          </a:xfrm>
        </p:grpSpPr>
        <p:sp>
          <p:nvSpPr>
            <p:cNvPr id="104" name="Rechteck 103"/>
            <p:cNvSpPr/>
            <p:nvPr/>
          </p:nvSpPr>
          <p:spPr bwMode="auto">
            <a:xfrm>
              <a:off x="642910" y="1000108"/>
              <a:ext cx="6143668"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105" name="Picture 4"/>
            <p:cNvPicPr>
              <a:picLocks noChangeAspect="1" noChangeArrowheads="1"/>
            </p:cNvPicPr>
            <p:nvPr/>
          </p:nvPicPr>
          <p:blipFill>
            <a:blip r:embed="rId2"/>
            <a:srcRect/>
            <a:stretch>
              <a:fillRect/>
            </a:stretch>
          </p:blipFill>
          <p:spPr bwMode="auto">
            <a:xfrm flipH="1">
              <a:off x="714348" y="571480"/>
              <a:ext cx="2917052" cy="1071570"/>
            </a:xfrm>
            <a:prstGeom prst="rect">
              <a:avLst/>
            </a:prstGeom>
            <a:noFill/>
            <a:ln w="9525">
              <a:noFill/>
              <a:miter lim="800000"/>
              <a:headEnd/>
              <a:tailEnd/>
            </a:ln>
            <a:effectLst/>
          </p:spPr>
        </p:pic>
        <p:sp>
          <p:nvSpPr>
            <p:cNvPr id="106" name="Rechteck 105"/>
            <p:cNvSpPr/>
            <p:nvPr/>
          </p:nvSpPr>
          <p:spPr>
            <a:xfrm>
              <a:off x="3714744" y="1000108"/>
              <a:ext cx="1857356" cy="276999"/>
            </a:xfrm>
            <a:prstGeom prst="rect">
              <a:avLst/>
            </a:prstGeom>
          </p:spPr>
          <p:txBody>
            <a:bodyPr wrap="square">
              <a:spAutoFit/>
            </a:bodyPr>
            <a:lstStyle/>
            <a:p>
              <a:pPr algn="r"/>
              <a:r>
                <a:rPr lang="de-DE" sz="1200" b="1" dirty="0" smtClean="0"/>
                <a:t>MVG EKD  VIII. Abschnitt</a:t>
              </a:r>
              <a:endParaRPr lang="de-DE" sz="1200" b="1" dirty="0"/>
            </a:p>
          </p:txBody>
        </p:sp>
        <p:sp>
          <p:nvSpPr>
            <p:cNvPr id="107" name="Rechteck 106"/>
            <p:cNvSpPr/>
            <p:nvPr/>
          </p:nvSpPr>
          <p:spPr>
            <a:xfrm>
              <a:off x="2928926" y="1285860"/>
              <a:ext cx="3571868" cy="276999"/>
            </a:xfrm>
            <a:prstGeom prst="rect">
              <a:avLst/>
            </a:prstGeom>
          </p:spPr>
          <p:txBody>
            <a:bodyPr wrap="square">
              <a:spAutoFit/>
            </a:bodyPr>
            <a:lstStyle/>
            <a:p>
              <a:pPr algn="r"/>
              <a:r>
                <a:rPr lang="de-DE" sz="1200" b="1" dirty="0" smtClean="0"/>
                <a:t>Aufgaben und Befugnisse der Mitarbeitervertretung</a:t>
              </a:r>
              <a:endParaRPr lang="de-DE" sz="1200" b="1" dirty="0"/>
            </a:p>
          </p:txBody>
        </p:sp>
      </p:grpSp>
      <p:sp>
        <p:nvSpPr>
          <p:cNvPr id="108" name="Rechteck 107"/>
          <p:cNvSpPr/>
          <p:nvPr/>
        </p:nvSpPr>
        <p:spPr>
          <a:xfrm>
            <a:off x="142844"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9" name="Rectangle 2" descr="Pergament"/>
          <p:cNvSpPr>
            <a:spLocks noChangeArrowheads="1"/>
          </p:cNvSpPr>
          <p:nvPr/>
        </p:nvSpPr>
        <p:spPr bwMode="auto">
          <a:xfrm>
            <a:off x="2571768" y="4572008"/>
            <a:ext cx="5170253" cy="276999"/>
          </a:xfrm>
          <a:prstGeom prst="rect">
            <a:avLst/>
          </a:prstGeom>
          <a:noFill/>
          <a:ln w="9525">
            <a:noFill/>
            <a:miter lim="800000"/>
            <a:headEnd/>
            <a:tailEnd/>
          </a:ln>
          <a:effectLst/>
        </p:spPr>
        <p:txBody>
          <a:bodyPr wrap="square" anchor="ctr">
            <a:spAutoFit/>
          </a:bodyPr>
          <a:lstStyle/>
          <a:p>
            <a:r>
              <a:rPr lang="de-DE" sz="1200" b="1" i="1" dirty="0" smtClean="0"/>
              <a:t>die MAV darf ihre Zustimmung nur verweigern wenn die </a:t>
            </a:r>
            <a:r>
              <a:rPr lang="de-DE" sz="1200" b="1" i="1" dirty="0" smtClean="0">
                <a:solidFill>
                  <a:srgbClr val="C00000"/>
                </a:solidFill>
              </a:rPr>
              <a:t>Kündigung </a:t>
            </a:r>
            <a:endParaRPr lang="de-DE" sz="1200" b="1" i="1" dirty="0">
              <a:solidFill>
                <a:srgbClr val="C00000"/>
              </a:solidFill>
            </a:endParaRPr>
          </a:p>
        </p:txBody>
      </p:sp>
      <p:sp>
        <p:nvSpPr>
          <p:cNvPr id="20" name="Rectangle 2" descr="Pergament"/>
          <p:cNvSpPr>
            <a:spLocks noChangeArrowheads="1"/>
          </p:cNvSpPr>
          <p:nvPr/>
        </p:nvSpPr>
        <p:spPr bwMode="auto">
          <a:xfrm>
            <a:off x="2571736" y="4714884"/>
            <a:ext cx="6358014" cy="461665"/>
          </a:xfrm>
          <a:prstGeom prst="rect">
            <a:avLst/>
          </a:prstGeom>
          <a:noFill/>
          <a:ln w="9525">
            <a:noFill/>
            <a:miter lim="800000"/>
            <a:headEnd/>
            <a:tailEnd/>
          </a:ln>
          <a:effectLst/>
        </p:spPr>
        <p:txBody>
          <a:bodyPr wrap="square" anchor="ctr">
            <a:spAutoFit/>
          </a:bodyPr>
          <a:lstStyle/>
          <a:p>
            <a:r>
              <a:rPr lang="de-DE" sz="1200" i="1" dirty="0" smtClean="0"/>
              <a:t>gegen eine Rechtsvorschrift, </a:t>
            </a:r>
            <a:r>
              <a:rPr lang="de-DE" sz="1200" b="1" i="1" dirty="0" smtClean="0">
                <a:solidFill>
                  <a:srgbClr val="C00000"/>
                </a:solidFill>
              </a:rPr>
              <a:t>eine</a:t>
            </a:r>
            <a:r>
              <a:rPr lang="de-DE" sz="1200" b="1" i="1" dirty="0" smtClean="0"/>
              <a:t> </a:t>
            </a:r>
            <a:r>
              <a:rPr lang="de-DE" sz="1200" b="1" i="1" dirty="0" smtClean="0">
                <a:solidFill>
                  <a:srgbClr val="C00000"/>
                </a:solidFill>
              </a:rPr>
              <a:t>arbeitsrechtliche Regelung</a:t>
            </a:r>
            <a:r>
              <a:rPr lang="de-DE" sz="1200" i="1" dirty="0" smtClean="0"/>
              <a:t>, </a:t>
            </a:r>
            <a:r>
              <a:rPr lang="de-DE" sz="1200" b="1" i="1" dirty="0" smtClean="0"/>
              <a:t>eine andere bindende Bestimmung </a:t>
            </a:r>
            <a:r>
              <a:rPr lang="de-DE" sz="1200" i="1" dirty="0" smtClean="0"/>
              <a:t>oder eine rechtskräftige gerichtliche Entscheidung verstößt.</a:t>
            </a:r>
            <a:endParaRPr lang="de-DE" sz="1200" i="1" dirty="0"/>
          </a:p>
        </p:txBody>
      </p:sp>
      <p:sp>
        <p:nvSpPr>
          <p:cNvPr id="22" name="AutoShape 22"/>
          <p:cNvSpPr>
            <a:spLocks noChangeArrowheads="1"/>
          </p:cNvSpPr>
          <p:nvPr/>
        </p:nvSpPr>
        <p:spPr bwMode="auto">
          <a:xfrm rot="10800000" flipH="1">
            <a:off x="2143108" y="3643314"/>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grpSp>
        <p:nvGrpSpPr>
          <p:cNvPr id="35" name="Gruppieren 34"/>
          <p:cNvGrpSpPr/>
          <p:nvPr/>
        </p:nvGrpSpPr>
        <p:grpSpPr>
          <a:xfrm>
            <a:off x="2500298" y="3571876"/>
            <a:ext cx="6215106" cy="419875"/>
            <a:chOff x="2500298" y="3571876"/>
            <a:chExt cx="6215106" cy="419875"/>
          </a:xfrm>
        </p:grpSpPr>
        <p:sp>
          <p:nvSpPr>
            <p:cNvPr id="21" name="Rechteck 20"/>
            <p:cNvSpPr/>
            <p:nvPr/>
          </p:nvSpPr>
          <p:spPr>
            <a:xfrm>
              <a:off x="2500298" y="3571876"/>
              <a:ext cx="6072230" cy="276999"/>
            </a:xfrm>
            <a:prstGeom prst="rect">
              <a:avLst/>
            </a:prstGeom>
          </p:spPr>
          <p:txBody>
            <a:bodyPr wrap="square">
              <a:spAutoFit/>
            </a:bodyPr>
            <a:lstStyle/>
            <a:p>
              <a:r>
                <a:rPr lang="de-DE" sz="1200" b="1" i="1" dirty="0" smtClean="0"/>
                <a:t>Ungeachtet einer Verweigerung der Zustimmung kann ein </a:t>
              </a:r>
              <a:r>
                <a:rPr lang="de-DE" sz="1200" b="1" i="1" dirty="0" smtClean="0">
                  <a:solidFill>
                    <a:srgbClr val="C00000"/>
                  </a:solidFill>
                </a:rPr>
                <a:t>Arbeitsvertrag </a:t>
              </a:r>
              <a:r>
                <a:rPr lang="de-DE" sz="1200" b="1" i="1" dirty="0" smtClean="0"/>
                <a:t>wirksam werden; </a:t>
              </a:r>
            </a:p>
          </p:txBody>
        </p:sp>
        <p:sp>
          <p:nvSpPr>
            <p:cNvPr id="23" name="Rechteck 22"/>
            <p:cNvSpPr/>
            <p:nvPr/>
          </p:nvSpPr>
          <p:spPr>
            <a:xfrm>
              <a:off x="2500298" y="3714752"/>
              <a:ext cx="6215106" cy="276999"/>
            </a:xfrm>
            <a:prstGeom prst="rect">
              <a:avLst/>
            </a:prstGeom>
          </p:spPr>
          <p:txBody>
            <a:bodyPr wrap="square">
              <a:spAutoFit/>
            </a:bodyPr>
            <a:lstStyle/>
            <a:p>
              <a:r>
                <a:rPr lang="de-DE" sz="1200" b="1" i="1" dirty="0" smtClean="0">
                  <a:solidFill>
                    <a:srgbClr val="C00000"/>
                  </a:solidFill>
                </a:rPr>
                <a:t>die MAV kann jedoch verlangen</a:t>
              </a:r>
              <a:r>
                <a:rPr lang="de-DE" sz="1200" b="1" i="1" dirty="0" smtClean="0"/>
                <a:t>, dass der/die Mitarbeitende solange </a:t>
              </a:r>
              <a:r>
                <a:rPr lang="de-DE" sz="1200" b="1" i="1" dirty="0" smtClean="0">
                  <a:solidFill>
                    <a:srgbClr val="C00000"/>
                  </a:solidFill>
                </a:rPr>
                <a:t>nicht </a:t>
              </a:r>
              <a:r>
                <a:rPr lang="de-DE" sz="1200" b="1" i="1" dirty="0" smtClean="0"/>
                <a:t>beschäftigt wird…</a:t>
              </a:r>
              <a:endParaRPr lang="de-DE" sz="1200" b="1" i="1" dirty="0"/>
            </a:p>
          </p:txBody>
        </p:sp>
      </p:grpSp>
      <p:sp>
        <p:nvSpPr>
          <p:cNvPr id="24" name="Rechteck 23"/>
          <p:cNvSpPr/>
          <p:nvPr/>
        </p:nvSpPr>
        <p:spPr>
          <a:xfrm>
            <a:off x="1285852" y="3643314"/>
            <a:ext cx="827471" cy="276999"/>
          </a:xfrm>
          <a:prstGeom prst="rect">
            <a:avLst/>
          </a:prstGeom>
        </p:spPr>
        <p:txBody>
          <a:bodyPr wrap="none">
            <a:spAutoFit/>
          </a:bodyPr>
          <a:lstStyle/>
          <a:p>
            <a:r>
              <a:rPr lang="de-DE" sz="1200" b="1" dirty="0" smtClean="0">
                <a:solidFill>
                  <a:srgbClr val="C00000"/>
                </a:solidFill>
              </a:rPr>
              <a:t>aus § 38,1</a:t>
            </a:r>
            <a:endParaRPr lang="de-DE" sz="1200" b="1" dirty="0">
              <a:solidFill>
                <a:srgbClr val="C00000"/>
              </a:solidFill>
            </a:endParaRPr>
          </a:p>
        </p:txBody>
      </p:sp>
      <p:sp>
        <p:nvSpPr>
          <p:cNvPr id="25" name="Rechteck 24"/>
          <p:cNvSpPr/>
          <p:nvPr/>
        </p:nvSpPr>
        <p:spPr>
          <a:xfrm>
            <a:off x="928662" y="3500438"/>
            <a:ext cx="711733" cy="276999"/>
          </a:xfrm>
          <a:prstGeom prst="rect">
            <a:avLst/>
          </a:prstGeom>
        </p:spPr>
        <p:txBody>
          <a:bodyPr wrap="none">
            <a:spAutoFit/>
          </a:bodyPr>
          <a:lstStyle/>
          <a:p>
            <a:r>
              <a:rPr lang="de-DE" sz="1200" b="1" dirty="0" smtClean="0"/>
              <a:t>Vorgabe</a:t>
            </a:r>
            <a:endParaRPr lang="de-DE" sz="1200" b="1" dirty="0"/>
          </a:p>
        </p:txBody>
      </p:sp>
      <p:sp>
        <p:nvSpPr>
          <p:cNvPr id="26" name="AutoShape 22"/>
          <p:cNvSpPr>
            <a:spLocks noChangeArrowheads="1"/>
          </p:cNvSpPr>
          <p:nvPr/>
        </p:nvSpPr>
        <p:spPr bwMode="auto">
          <a:xfrm rot="10800000" flipH="1">
            <a:off x="2143108" y="464344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8" name="Rechteck 27"/>
          <p:cNvSpPr/>
          <p:nvPr/>
        </p:nvSpPr>
        <p:spPr>
          <a:xfrm>
            <a:off x="1285852" y="4643446"/>
            <a:ext cx="827471" cy="276999"/>
          </a:xfrm>
          <a:prstGeom prst="rect">
            <a:avLst/>
          </a:prstGeom>
        </p:spPr>
        <p:txBody>
          <a:bodyPr wrap="none">
            <a:spAutoFit/>
          </a:bodyPr>
          <a:lstStyle/>
          <a:p>
            <a:r>
              <a:rPr lang="de-DE" sz="1200" b="1" dirty="0" smtClean="0">
                <a:solidFill>
                  <a:srgbClr val="C00000"/>
                </a:solidFill>
              </a:rPr>
              <a:t>aus § 41,2</a:t>
            </a:r>
            <a:endParaRPr lang="de-DE" sz="1200" b="1" dirty="0">
              <a:solidFill>
                <a:srgbClr val="C00000"/>
              </a:solidFill>
            </a:endParaRPr>
          </a:p>
        </p:txBody>
      </p:sp>
      <p:sp>
        <p:nvSpPr>
          <p:cNvPr id="29" name="AutoShape 22"/>
          <p:cNvSpPr>
            <a:spLocks noChangeArrowheads="1"/>
          </p:cNvSpPr>
          <p:nvPr/>
        </p:nvSpPr>
        <p:spPr bwMode="auto">
          <a:xfrm rot="10800000" flipH="1">
            <a:off x="2252646" y="5643578"/>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1" name="Rechteck 30"/>
          <p:cNvSpPr/>
          <p:nvPr/>
        </p:nvSpPr>
        <p:spPr>
          <a:xfrm>
            <a:off x="1214414" y="5643578"/>
            <a:ext cx="629596" cy="276999"/>
          </a:xfrm>
          <a:prstGeom prst="rect">
            <a:avLst/>
          </a:prstGeom>
        </p:spPr>
        <p:txBody>
          <a:bodyPr wrap="none">
            <a:spAutoFit/>
          </a:bodyPr>
          <a:lstStyle/>
          <a:p>
            <a:r>
              <a:rPr lang="de-DE" sz="1200" b="1" dirty="0" smtClean="0">
                <a:solidFill>
                  <a:srgbClr val="C00000"/>
                </a:solidFill>
              </a:rPr>
              <a:t>BAT-KF</a:t>
            </a:r>
            <a:endParaRPr lang="de-DE" sz="1200" b="1" dirty="0">
              <a:solidFill>
                <a:srgbClr val="C00000"/>
              </a:solidFill>
            </a:endParaRPr>
          </a:p>
        </p:txBody>
      </p:sp>
      <p:sp>
        <p:nvSpPr>
          <p:cNvPr id="32" name="AutoShape 22"/>
          <p:cNvSpPr>
            <a:spLocks noChangeArrowheads="1"/>
          </p:cNvSpPr>
          <p:nvPr/>
        </p:nvSpPr>
        <p:spPr bwMode="auto">
          <a:xfrm rot="10800000" flipH="1">
            <a:off x="1895456" y="5643578"/>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4" name="Rechteck 33"/>
          <p:cNvSpPr/>
          <p:nvPr/>
        </p:nvSpPr>
        <p:spPr>
          <a:xfrm>
            <a:off x="928662" y="4500570"/>
            <a:ext cx="711733" cy="276999"/>
          </a:xfrm>
          <a:prstGeom prst="rect">
            <a:avLst/>
          </a:prstGeom>
        </p:spPr>
        <p:txBody>
          <a:bodyPr wrap="none">
            <a:spAutoFit/>
          </a:bodyPr>
          <a:lstStyle/>
          <a:p>
            <a:r>
              <a:rPr lang="de-DE" sz="1200" b="1" dirty="0" smtClean="0"/>
              <a:t>Vorgabe</a:t>
            </a:r>
            <a:endParaRPr lang="de-DE" sz="1200" b="1" dirty="0"/>
          </a:p>
        </p:txBody>
      </p:sp>
      <p:sp>
        <p:nvSpPr>
          <p:cNvPr id="30" name="Rechteck 29"/>
          <p:cNvSpPr/>
          <p:nvPr/>
        </p:nvSpPr>
        <p:spPr>
          <a:xfrm>
            <a:off x="642910" y="5500702"/>
            <a:ext cx="1007905" cy="276999"/>
          </a:xfrm>
          <a:prstGeom prst="rect">
            <a:avLst/>
          </a:prstGeom>
        </p:spPr>
        <p:txBody>
          <a:bodyPr wrap="none">
            <a:spAutoFit/>
          </a:bodyPr>
          <a:lstStyle/>
          <a:p>
            <a:r>
              <a:rPr lang="de-DE" sz="1200" b="1" dirty="0" smtClean="0"/>
              <a:t>Regelung im </a:t>
            </a:r>
            <a:endParaRPr lang="de-DE" sz="12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3326"/>
                                        </p:tgtEl>
                                        <p:attrNameLst>
                                          <p:attrName>style.visibility</p:attrName>
                                        </p:attrNameLst>
                                      </p:cBhvr>
                                      <p:to>
                                        <p:strVal val="visible"/>
                                      </p:to>
                                    </p:set>
                                    <p:anim calcmode="lin" valueType="num">
                                      <p:cBhvr>
                                        <p:cTn id="7" dur="1000" fill="hold"/>
                                        <p:tgtEl>
                                          <p:spTgt spid="13326"/>
                                        </p:tgtEl>
                                        <p:attrNameLst>
                                          <p:attrName>ppt_w</p:attrName>
                                        </p:attrNameLst>
                                      </p:cBhvr>
                                      <p:tavLst>
                                        <p:tav tm="0">
                                          <p:val>
                                            <p:strVal val="#ppt_w*0.70"/>
                                          </p:val>
                                        </p:tav>
                                        <p:tav tm="100000">
                                          <p:val>
                                            <p:strVal val="#ppt_w"/>
                                          </p:val>
                                        </p:tav>
                                      </p:tavLst>
                                    </p:anim>
                                    <p:anim calcmode="lin" valueType="num">
                                      <p:cBhvr>
                                        <p:cTn id="8" dur="1000" fill="hold"/>
                                        <p:tgtEl>
                                          <p:spTgt spid="13326"/>
                                        </p:tgtEl>
                                        <p:attrNameLst>
                                          <p:attrName>ppt_h</p:attrName>
                                        </p:attrNameLst>
                                      </p:cBhvr>
                                      <p:tavLst>
                                        <p:tav tm="0">
                                          <p:val>
                                            <p:strVal val="#ppt_h"/>
                                          </p:val>
                                        </p:tav>
                                        <p:tav tm="100000">
                                          <p:val>
                                            <p:strVal val="#ppt_h"/>
                                          </p:val>
                                        </p:tav>
                                      </p:tavLst>
                                    </p:anim>
                                    <p:animEffect transition="in" filter="fade">
                                      <p:cBhvr>
                                        <p:cTn id="9" dur="1000"/>
                                        <p:tgtEl>
                                          <p:spTgt spid="13326"/>
                                        </p:tgtEl>
                                      </p:cBhvr>
                                    </p:animEffect>
                                  </p:childTnLst>
                                </p:cTn>
                              </p:par>
                            </p:childTnLst>
                          </p:cTn>
                        </p:par>
                        <p:par>
                          <p:cTn id="10" fill="hold" nodeType="afterGroup">
                            <p:stCondLst>
                              <p:cond delay="1000"/>
                            </p:stCondLst>
                            <p:childTnLst>
                              <p:par>
                                <p:cTn id="11" presetID="3" presetClass="entr" presetSubtype="10" fill="hold" grpId="0" nodeType="afterEffect">
                                  <p:stCondLst>
                                    <p:cond delay="0"/>
                                  </p:stCondLst>
                                  <p:childTnLst>
                                    <p:set>
                                      <p:cBhvr>
                                        <p:cTn id="12" dur="1" fill="hold">
                                          <p:stCondLst>
                                            <p:cond delay="0"/>
                                          </p:stCondLst>
                                        </p:cTn>
                                        <p:tgtEl>
                                          <p:spTgt spid="13321"/>
                                        </p:tgtEl>
                                        <p:attrNameLst>
                                          <p:attrName>style.visibility</p:attrName>
                                        </p:attrNameLst>
                                      </p:cBhvr>
                                      <p:to>
                                        <p:strVal val="visible"/>
                                      </p:to>
                                    </p:set>
                                    <p:animEffect transition="in" filter="blinds(horizontal)">
                                      <p:cBhvr>
                                        <p:cTn id="13" dur="500"/>
                                        <p:tgtEl>
                                          <p:spTgt spid="13321"/>
                                        </p:tgtEl>
                                      </p:cBhvr>
                                    </p:animEffect>
                                  </p:childTnLst>
                                </p:cTn>
                              </p:par>
                            </p:childTnLst>
                          </p:cTn>
                        </p:par>
                        <p:par>
                          <p:cTn id="14" fill="hold" nodeType="afterGroup">
                            <p:stCondLst>
                              <p:cond delay="1500"/>
                            </p:stCondLst>
                            <p:childTnLst>
                              <p:par>
                                <p:cTn id="15" presetID="3" presetClass="entr" presetSubtype="10"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linds(horizontal)">
                                      <p:cBhvr>
                                        <p:cTn id="17" dur="500"/>
                                        <p:tgtEl>
                                          <p:spTgt spid="42"/>
                                        </p:tgtEl>
                                      </p:cBhvr>
                                    </p:animEffect>
                                  </p:childTnLst>
                                </p:cTn>
                              </p:par>
                            </p:childTnLst>
                          </p:cTn>
                        </p:par>
                        <p:par>
                          <p:cTn id="18" fill="hold" nodeType="afterGroup">
                            <p:stCondLst>
                              <p:cond delay="2000"/>
                            </p:stCondLst>
                            <p:childTnLst>
                              <p:par>
                                <p:cTn id="19" presetID="55" presetClass="entr" presetSubtype="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1000" fill="hold"/>
                                        <p:tgtEl>
                                          <p:spTgt spid="35"/>
                                        </p:tgtEl>
                                        <p:attrNameLst>
                                          <p:attrName>ppt_w</p:attrName>
                                        </p:attrNameLst>
                                      </p:cBhvr>
                                      <p:tavLst>
                                        <p:tav tm="0">
                                          <p:val>
                                            <p:strVal val="#ppt_w*0.70"/>
                                          </p:val>
                                        </p:tav>
                                        <p:tav tm="100000">
                                          <p:val>
                                            <p:strVal val="#ppt_w"/>
                                          </p:val>
                                        </p:tav>
                                      </p:tavLst>
                                    </p:anim>
                                    <p:anim calcmode="lin" valueType="num">
                                      <p:cBhvr>
                                        <p:cTn id="22" dur="1000" fill="hold"/>
                                        <p:tgtEl>
                                          <p:spTgt spid="35"/>
                                        </p:tgtEl>
                                        <p:attrNameLst>
                                          <p:attrName>ppt_h</p:attrName>
                                        </p:attrNameLst>
                                      </p:cBhvr>
                                      <p:tavLst>
                                        <p:tav tm="0">
                                          <p:val>
                                            <p:strVal val="#ppt_h"/>
                                          </p:val>
                                        </p:tav>
                                        <p:tav tm="100000">
                                          <p:val>
                                            <p:strVal val="#ppt_h"/>
                                          </p:val>
                                        </p:tav>
                                      </p:tavLst>
                                    </p:anim>
                                    <p:animEffect transition="in" filter="fade">
                                      <p:cBhvr>
                                        <p:cTn id="23" dur="1000"/>
                                        <p:tgtEl>
                                          <p:spTgt spid="35"/>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3" presetClass="entr" presetSubtype="10"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linds(horizontal)">
                                      <p:cBhvr>
                                        <p:cTn id="32" dur="500"/>
                                        <p:tgtEl>
                                          <p:spTgt spid="40"/>
                                        </p:tgtEl>
                                      </p:cBhvr>
                                    </p:animEffect>
                                  </p:childTnLst>
                                </p:cTn>
                              </p:par>
                            </p:childTnLst>
                          </p:cTn>
                        </p:par>
                        <p:par>
                          <p:cTn id="33" fill="hold">
                            <p:stCondLst>
                              <p:cond delay="4000"/>
                            </p:stCondLst>
                            <p:childTnLst>
                              <p:par>
                                <p:cTn id="34" presetID="3" presetClass="entr" presetSubtype="1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linds(horizontal)">
                                      <p:cBhvr>
                                        <p:cTn id="36" dur="500"/>
                                        <p:tgtEl>
                                          <p:spTgt spid="19"/>
                                        </p:tgtEl>
                                      </p:cBhvr>
                                    </p:animEffect>
                                  </p:childTnLst>
                                </p:cTn>
                              </p:par>
                            </p:childTnLst>
                          </p:cTn>
                        </p:par>
                        <p:par>
                          <p:cTn id="37" fill="hold">
                            <p:stCondLst>
                              <p:cond delay="4500"/>
                            </p:stCondLst>
                            <p:childTnLst>
                              <p:par>
                                <p:cTn id="38" presetID="3" presetClass="entr" presetSubtype="1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linds(horizontal)">
                                      <p:cBhvr>
                                        <p:cTn id="40" dur="500"/>
                                        <p:tgtEl>
                                          <p:spTgt spid="20"/>
                                        </p:tgtEl>
                                      </p:cBhvr>
                                    </p:animEffect>
                                  </p:childTnLst>
                                </p:cTn>
                              </p:par>
                            </p:childTnLst>
                          </p:cTn>
                        </p:par>
                        <p:par>
                          <p:cTn id="41" fill="hold">
                            <p:stCondLst>
                              <p:cond delay="5000"/>
                            </p:stCondLst>
                            <p:childTnLst>
                              <p:par>
                                <p:cTn id="42" presetID="2" presetClass="entr" presetSubtype="8"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0-#ppt_w/2"/>
                                          </p:val>
                                        </p:tav>
                                        <p:tav tm="100000">
                                          <p:val>
                                            <p:strVal val="#ppt_x"/>
                                          </p:val>
                                        </p:tav>
                                      </p:tavLst>
                                    </p:anim>
                                    <p:anim calcmode="lin" valueType="num">
                                      <p:cBhvr additive="base">
                                        <p:cTn id="45" dur="500" fill="hold"/>
                                        <p:tgtEl>
                                          <p:spTgt spid="26"/>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3" presetClass="entr" presetSubtype="1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linds(horizontal)">
                                      <p:cBhvr>
                                        <p:cTn id="49" dur="500"/>
                                        <p:tgtEl>
                                          <p:spTgt spid="24"/>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linds(horizontal)">
                                      <p:cBhvr>
                                        <p:cTn id="52" dur="500"/>
                                        <p:tgtEl>
                                          <p:spTgt spid="25"/>
                                        </p:tgtEl>
                                      </p:cBhvr>
                                    </p:animEffect>
                                  </p:childTnLst>
                                </p:cTn>
                              </p:par>
                            </p:childTnLst>
                          </p:cTn>
                        </p:par>
                        <p:par>
                          <p:cTn id="53" fill="hold">
                            <p:stCondLst>
                              <p:cond delay="6000"/>
                            </p:stCondLst>
                            <p:childTnLst>
                              <p:par>
                                <p:cTn id="54" presetID="3" presetClass="entr" presetSubtype="10"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linds(horizontal)">
                                      <p:cBhvr>
                                        <p:cTn id="56" dur="500"/>
                                        <p:tgtEl>
                                          <p:spTgt spid="28"/>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blinds(horizontal)">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blinds(horizontal)">
                                      <p:cBhvr>
                                        <p:cTn id="64" dur="500"/>
                                        <p:tgtEl>
                                          <p:spTgt spid="44"/>
                                        </p:tgtEl>
                                      </p:cBhvr>
                                    </p:animEffect>
                                  </p:childTnLst>
                                </p:cTn>
                              </p:par>
                            </p:childTnLst>
                          </p:cTn>
                        </p:par>
                        <p:par>
                          <p:cTn id="65" fill="hold">
                            <p:stCondLst>
                              <p:cond delay="500"/>
                            </p:stCondLst>
                            <p:childTnLst>
                              <p:par>
                                <p:cTn id="66" presetID="2" presetClass="entr" presetSubtype="8"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fill="hold"/>
                                        <p:tgtEl>
                                          <p:spTgt spid="29"/>
                                        </p:tgtEl>
                                        <p:attrNameLst>
                                          <p:attrName>ppt_x</p:attrName>
                                        </p:attrNameLst>
                                      </p:cBhvr>
                                      <p:tavLst>
                                        <p:tav tm="0">
                                          <p:val>
                                            <p:strVal val="0-#ppt_w/2"/>
                                          </p:val>
                                        </p:tav>
                                        <p:tav tm="100000">
                                          <p:val>
                                            <p:strVal val="#ppt_x"/>
                                          </p:val>
                                        </p:tav>
                                      </p:tavLst>
                                    </p:anim>
                                    <p:anim calcmode="lin" valueType="num">
                                      <p:cBhvr additive="base">
                                        <p:cTn id="69" dur="500" fill="hold"/>
                                        <p:tgtEl>
                                          <p:spTgt spid="29"/>
                                        </p:tgtEl>
                                        <p:attrNameLst>
                                          <p:attrName>ppt_y</p:attrName>
                                        </p:attrNameLst>
                                      </p:cBhvr>
                                      <p:tavLst>
                                        <p:tav tm="0">
                                          <p:val>
                                            <p:strVal val="#ppt_y"/>
                                          </p:val>
                                        </p:tav>
                                        <p:tav tm="100000">
                                          <p:val>
                                            <p:strVal val="#ppt_y"/>
                                          </p:val>
                                        </p:tav>
                                      </p:tavLst>
                                    </p:anim>
                                  </p:childTnLst>
                                </p:cTn>
                              </p:par>
                            </p:childTnLst>
                          </p:cTn>
                        </p:par>
                        <p:par>
                          <p:cTn id="70" fill="hold">
                            <p:stCondLst>
                              <p:cond delay="1000"/>
                            </p:stCondLst>
                            <p:childTnLst>
                              <p:par>
                                <p:cTn id="71" presetID="2" presetClass="entr" presetSubtype="8"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0-#ppt_w/2"/>
                                          </p:val>
                                        </p:tav>
                                        <p:tav tm="100000">
                                          <p:val>
                                            <p:strVal val="#ppt_x"/>
                                          </p:val>
                                        </p:tav>
                                      </p:tavLst>
                                    </p:anim>
                                    <p:anim calcmode="lin" valueType="num">
                                      <p:cBhvr additive="base">
                                        <p:cTn id="74" dur="500" fill="hold"/>
                                        <p:tgtEl>
                                          <p:spTgt spid="32"/>
                                        </p:tgtEl>
                                        <p:attrNameLst>
                                          <p:attrName>ppt_y</p:attrName>
                                        </p:attrNameLst>
                                      </p:cBhvr>
                                      <p:tavLst>
                                        <p:tav tm="0">
                                          <p:val>
                                            <p:strVal val="#ppt_y"/>
                                          </p:val>
                                        </p:tav>
                                        <p:tav tm="100000">
                                          <p:val>
                                            <p:strVal val="#ppt_y"/>
                                          </p:val>
                                        </p:tav>
                                      </p:tavLst>
                                    </p:anim>
                                  </p:childTnLst>
                                </p:cTn>
                              </p:par>
                              <p:par>
                                <p:cTn id="75" presetID="3" presetClass="entr" presetSubtype="10"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blinds(horizontal)">
                                      <p:cBhvr>
                                        <p:cTn id="77" dur="500"/>
                                        <p:tgtEl>
                                          <p:spTgt spid="31"/>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blinds(horizontal)">
                                      <p:cBhvr>
                                        <p:cTn id="8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44" grpId="0" animBg="1"/>
      <p:bldP spid="13321" grpId="0"/>
      <p:bldP spid="13326" grpId="0"/>
      <p:bldP spid="19" grpId="0"/>
      <p:bldP spid="20" grpId="0"/>
      <p:bldP spid="22" grpId="0" animBg="1"/>
      <p:bldP spid="24" grpId="0"/>
      <p:bldP spid="25" grpId="0"/>
      <p:bldP spid="26" grpId="0" animBg="1"/>
      <p:bldP spid="28" grpId="0"/>
      <p:bldP spid="29" grpId="0" animBg="1"/>
      <p:bldP spid="31" grpId="0"/>
      <p:bldP spid="32" grpId="0" animBg="1"/>
      <p:bldP spid="34" grpId="0"/>
      <p:bldP spid="3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hteck 34"/>
          <p:cNvSpPr/>
          <p:nvPr/>
        </p:nvSpPr>
        <p:spPr>
          <a:xfrm>
            <a:off x="0" y="0"/>
            <a:ext cx="2643174" cy="6858004"/>
          </a:xfrm>
          <a:prstGeom prst="rect">
            <a:avLst/>
          </a:prstGeom>
          <a:gradFill flip="none" rotWithShape="1">
            <a:gsLst>
              <a:gs pos="11000">
                <a:srgbClr val="F0FCFE">
                  <a:alpha val="36863"/>
                </a:srgbClr>
              </a:gs>
              <a:gs pos="55000">
                <a:srgbClr val="B7D3CC">
                  <a:alpha val="80000"/>
                </a:srgbClr>
              </a:gs>
              <a:gs pos="82000">
                <a:srgbClr val="5D9699">
                  <a:alpha val="72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2" name="Rectangle 2" descr="Pergament"/>
          <p:cNvSpPr>
            <a:spLocks noChangeArrowheads="1"/>
          </p:cNvSpPr>
          <p:nvPr/>
        </p:nvSpPr>
        <p:spPr bwMode="auto">
          <a:xfrm>
            <a:off x="2500298" y="4929198"/>
            <a:ext cx="6000792" cy="307975"/>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a:defRPr/>
            </a:pPr>
            <a:r>
              <a:rPr lang="de-DE" sz="1400" b="1" dirty="0"/>
              <a:t> f)  Umsetzung </a:t>
            </a:r>
            <a:r>
              <a:rPr lang="de-DE" sz="1400" b="1" dirty="0">
                <a:solidFill>
                  <a:srgbClr val="C00000"/>
                </a:solidFill>
              </a:rPr>
              <a:t>innerhalb </a:t>
            </a:r>
            <a:r>
              <a:rPr lang="de-DE" sz="1400" b="1" dirty="0"/>
              <a:t>einer Dienststelle unter </a:t>
            </a:r>
            <a:r>
              <a:rPr lang="de-DE" sz="1400" b="1" dirty="0">
                <a:solidFill>
                  <a:srgbClr val="C00000"/>
                </a:solidFill>
              </a:rPr>
              <a:t>gleichzeitigem</a:t>
            </a:r>
            <a:r>
              <a:rPr lang="de-DE" sz="1400" b="1" dirty="0"/>
              <a:t> Ortswechsel</a:t>
            </a:r>
            <a:endParaRPr lang="de-DE" sz="1400" b="1" dirty="0">
              <a:solidFill>
                <a:srgbClr val="C00000"/>
              </a:solidFill>
              <a:cs typeface="Arial" pitchFamily="34" charset="0"/>
            </a:endParaRPr>
          </a:p>
        </p:txBody>
      </p:sp>
      <p:sp>
        <p:nvSpPr>
          <p:cNvPr id="44" name="Rectangle 2" descr="Pergament"/>
          <p:cNvSpPr>
            <a:spLocks noChangeArrowheads="1"/>
          </p:cNvSpPr>
          <p:nvPr/>
        </p:nvSpPr>
        <p:spPr bwMode="auto">
          <a:xfrm>
            <a:off x="2500298" y="5357826"/>
            <a:ext cx="6000792" cy="523875"/>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a:defRPr/>
            </a:pPr>
            <a:r>
              <a:rPr lang="de-DE" sz="1400" b="1" dirty="0"/>
              <a:t> g)  Versetzung oder Abordnung zu einer </a:t>
            </a:r>
            <a:r>
              <a:rPr lang="de-DE" sz="1400" b="1" dirty="0">
                <a:solidFill>
                  <a:srgbClr val="C00000"/>
                </a:solidFill>
              </a:rPr>
              <a:t>anderen</a:t>
            </a:r>
            <a:r>
              <a:rPr lang="de-DE" sz="1400" b="1" dirty="0"/>
              <a:t> Dienststelle von </a:t>
            </a:r>
            <a:r>
              <a:rPr lang="de-DE" sz="1400" b="1" dirty="0">
                <a:solidFill>
                  <a:srgbClr val="C00000"/>
                </a:solidFill>
              </a:rPr>
              <a:t>mehr als </a:t>
            </a:r>
          </a:p>
          <a:p>
            <a:pPr>
              <a:defRPr/>
            </a:pPr>
            <a:r>
              <a:rPr lang="de-DE" sz="1400" b="1" dirty="0">
                <a:solidFill>
                  <a:srgbClr val="C00000"/>
                </a:solidFill>
              </a:rPr>
              <a:t>      drei Monaten Dauer</a:t>
            </a:r>
          </a:p>
        </p:txBody>
      </p:sp>
      <p:sp>
        <p:nvSpPr>
          <p:cNvPr id="53" name="Rectangle 2" descr="Pergament"/>
          <p:cNvSpPr>
            <a:spLocks noChangeArrowheads="1"/>
          </p:cNvSpPr>
          <p:nvPr/>
        </p:nvSpPr>
        <p:spPr bwMode="auto">
          <a:xfrm>
            <a:off x="2500298" y="3857628"/>
            <a:ext cx="6000778" cy="738187"/>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a:defRPr/>
            </a:pPr>
            <a:r>
              <a:rPr lang="de-DE" sz="1400" b="1" dirty="0"/>
              <a:t> e)  </a:t>
            </a:r>
            <a:r>
              <a:rPr lang="de-DE" sz="1400" b="1" dirty="0">
                <a:solidFill>
                  <a:srgbClr val="C00000"/>
                </a:solidFill>
              </a:rPr>
              <a:t>dauernde Übertragung </a:t>
            </a:r>
            <a:r>
              <a:rPr lang="de-DE" sz="1400" b="1" dirty="0"/>
              <a:t>einer Tätigkeit, </a:t>
            </a:r>
          </a:p>
          <a:p>
            <a:pPr>
              <a:defRPr/>
            </a:pPr>
            <a:r>
              <a:rPr lang="de-DE" sz="1400" b="1" dirty="0"/>
              <a:t>      die einen Anspruch auf </a:t>
            </a:r>
            <a:r>
              <a:rPr lang="de-DE" sz="1400" b="1" dirty="0">
                <a:solidFill>
                  <a:srgbClr val="C00000"/>
                </a:solidFill>
              </a:rPr>
              <a:t>Zahlung einer Zulage </a:t>
            </a:r>
            <a:r>
              <a:rPr lang="de-DE" sz="1400" b="1" dirty="0"/>
              <a:t>auslöst, </a:t>
            </a:r>
            <a:r>
              <a:rPr lang="de-DE" sz="1400" b="1" dirty="0" smtClean="0"/>
              <a:t>sowie </a:t>
            </a:r>
            <a:r>
              <a:rPr lang="de-DE" sz="1400" b="1" dirty="0">
                <a:solidFill>
                  <a:srgbClr val="C00000"/>
                </a:solidFill>
              </a:rPr>
              <a:t>Widerruf </a:t>
            </a:r>
            <a:endParaRPr lang="de-DE" sz="1400" b="1" dirty="0" smtClean="0">
              <a:solidFill>
                <a:srgbClr val="C00000"/>
              </a:solidFill>
            </a:endParaRPr>
          </a:p>
          <a:p>
            <a:pPr>
              <a:defRPr/>
            </a:pPr>
            <a:r>
              <a:rPr lang="de-DE" sz="1400" b="1" dirty="0" smtClean="0"/>
              <a:t>      einer </a:t>
            </a:r>
            <a:r>
              <a:rPr lang="de-DE" sz="1400" b="1" dirty="0"/>
              <a:t>solchen Übertragung</a:t>
            </a:r>
            <a:endParaRPr lang="de-DE" sz="1400" b="1" dirty="0">
              <a:solidFill>
                <a:srgbClr val="C00000"/>
              </a:solidFill>
            </a:endParaRPr>
          </a:p>
        </p:txBody>
      </p:sp>
      <p:sp>
        <p:nvSpPr>
          <p:cNvPr id="54" name="Rectangle 2" descr="Pergament"/>
          <p:cNvSpPr>
            <a:spLocks noChangeArrowheads="1"/>
          </p:cNvSpPr>
          <p:nvPr/>
        </p:nvSpPr>
        <p:spPr bwMode="auto">
          <a:xfrm>
            <a:off x="2500298" y="3214686"/>
            <a:ext cx="6000778" cy="523875"/>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a:defRPr/>
            </a:pPr>
            <a:r>
              <a:rPr lang="de-DE" sz="1400" b="1" dirty="0"/>
              <a:t> d)  Übertragung einer höher oder niedriger bewerteten Tätigkeit </a:t>
            </a:r>
            <a:r>
              <a:rPr lang="de-DE" sz="1400" b="1" dirty="0" smtClean="0"/>
              <a:t>von </a:t>
            </a:r>
            <a:r>
              <a:rPr lang="de-DE" sz="1400" b="1" dirty="0">
                <a:solidFill>
                  <a:srgbClr val="C00000"/>
                </a:solidFill>
              </a:rPr>
              <a:t>mehr </a:t>
            </a:r>
            <a:endParaRPr lang="de-DE" sz="1400" b="1" dirty="0" smtClean="0">
              <a:solidFill>
                <a:srgbClr val="C00000"/>
              </a:solidFill>
            </a:endParaRPr>
          </a:p>
          <a:p>
            <a:pPr>
              <a:defRPr/>
            </a:pPr>
            <a:r>
              <a:rPr lang="de-DE" sz="1400" b="1" dirty="0" smtClean="0">
                <a:solidFill>
                  <a:srgbClr val="C00000"/>
                </a:solidFill>
              </a:rPr>
              <a:t>       als </a:t>
            </a:r>
            <a:r>
              <a:rPr lang="de-DE" sz="1400" b="1" dirty="0">
                <a:solidFill>
                  <a:srgbClr val="C00000"/>
                </a:solidFill>
              </a:rPr>
              <a:t>drei Monaten </a:t>
            </a:r>
            <a:r>
              <a:rPr lang="de-DE" sz="1400" b="1" dirty="0"/>
              <a:t>Dauer</a:t>
            </a:r>
            <a:endParaRPr lang="de-DE" sz="1400" b="1" dirty="0">
              <a:solidFill>
                <a:srgbClr val="C00000"/>
              </a:solidFill>
            </a:endParaRPr>
          </a:p>
        </p:txBody>
      </p:sp>
      <p:sp>
        <p:nvSpPr>
          <p:cNvPr id="8203" name="Rechteck 54"/>
          <p:cNvSpPr>
            <a:spLocks noChangeArrowheads="1"/>
          </p:cNvSpPr>
          <p:nvPr/>
        </p:nvSpPr>
        <p:spPr bwMode="auto">
          <a:xfrm>
            <a:off x="2643174" y="2643182"/>
            <a:ext cx="6000750" cy="523220"/>
          </a:xfrm>
          <a:prstGeom prst="rect">
            <a:avLst/>
          </a:prstGeom>
          <a:noFill/>
          <a:ln w="9525">
            <a:noFill/>
            <a:miter lim="800000"/>
            <a:headEnd/>
            <a:tailEnd/>
          </a:ln>
        </p:spPr>
        <p:txBody>
          <a:bodyPr>
            <a:spAutoFit/>
          </a:bodyPr>
          <a:lstStyle/>
          <a:p>
            <a:r>
              <a:rPr lang="de-DE" sz="1400" b="1" i="1" dirty="0"/>
              <a:t>Die MAV hat in den folgenden </a:t>
            </a:r>
          </a:p>
          <a:p>
            <a:r>
              <a:rPr lang="de-DE" sz="1400" b="1" i="1" dirty="0"/>
              <a:t>Personalangelegenheiten ein </a:t>
            </a:r>
            <a:r>
              <a:rPr lang="de-DE" sz="1400" b="1" i="1" dirty="0">
                <a:solidFill>
                  <a:srgbClr val="C00000"/>
                </a:solidFill>
              </a:rPr>
              <a:t>eingeschränktes </a:t>
            </a:r>
            <a:r>
              <a:rPr lang="de-DE" sz="1400" b="1" i="1" dirty="0"/>
              <a:t>Mitbestimmungsrecht</a:t>
            </a:r>
          </a:p>
        </p:txBody>
      </p:sp>
      <p:grpSp>
        <p:nvGrpSpPr>
          <p:cNvPr id="56" name="Gruppieren 55"/>
          <p:cNvGrpSpPr/>
          <p:nvPr/>
        </p:nvGrpSpPr>
        <p:grpSpPr>
          <a:xfrm>
            <a:off x="642910" y="571480"/>
            <a:ext cx="6143668" cy="1071570"/>
            <a:chOff x="642910" y="571480"/>
            <a:chExt cx="6143668" cy="1071570"/>
          </a:xfrm>
        </p:grpSpPr>
        <p:sp>
          <p:nvSpPr>
            <p:cNvPr id="57" name="Rechteck 56"/>
            <p:cNvSpPr/>
            <p:nvPr/>
          </p:nvSpPr>
          <p:spPr bwMode="auto">
            <a:xfrm>
              <a:off x="642910" y="1000108"/>
              <a:ext cx="6143668"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58" name="Picture 4"/>
            <p:cNvPicPr>
              <a:picLocks noChangeAspect="1" noChangeArrowheads="1"/>
            </p:cNvPicPr>
            <p:nvPr/>
          </p:nvPicPr>
          <p:blipFill>
            <a:blip r:embed="rId2"/>
            <a:srcRect/>
            <a:stretch>
              <a:fillRect/>
            </a:stretch>
          </p:blipFill>
          <p:spPr bwMode="auto">
            <a:xfrm flipH="1">
              <a:off x="714348" y="571480"/>
              <a:ext cx="2917052" cy="1071570"/>
            </a:xfrm>
            <a:prstGeom prst="rect">
              <a:avLst/>
            </a:prstGeom>
            <a:noFill/>
            <a:ln w="9525">
              <a:noFill/>
              <a:miter lim="800000"/>
              <a:headEnd/>
              <a:tailEnd/>
            </a:ln>
            <a:effectLst/>
          </p:spPr>
        </p:pic>
        <p:sp>
          <p:nvSpPr>
            <p:cNvPr id="59" name="Rechteck 58"/>
            <p:cNvSpPr/>
            <p:nvPr/>
          </p:nvSpPr>
          <p:spPr>
            <a:xfrm>
              <a:off x="3714744" y="1000108"/>
              <a:ext cx="1857356" cy="276999"/>
            </a:xfrm>
            <a:prstGeom prst="rect">
              <a:avLst/>
            </a:prstGeom>
          </p:spPr>
          <p:txBody>
            <a:bodyPr wrap="square">
              <a:spAutoFit/>
            </a:bodyPr>
            <a:lstStyle/>
            <a:p>
              <a:pPr algn="r"/>
              <a:r>
                <a:rPr lang="de-DE" sz="1200" b="1" dirty="0" smtClean="0"/>
                <a:t>MVG EKD  VIII. Abschnitt</a:t>
              </a:r>
              <a:endParaRPr lang="de-DE" sz="1200" b="1" dirty="0"/>
            </a:p>
          </p:txBody>
        </p:sp>
        <p:sp>
          <p:nvSpPr>
            <p:cNvPr id="60" name="Rechteck 59"/>
            <p:cNvSpPr/>
            <p:nvPr/>
          </p:nvSpPr>
          <p:spPr>
            <a:xfrm>
              <a:off x="2928926" y="1285860"/>
              <a:ext cx="3571868" cy="276999"/>
            </a:xfrm>
            <a:prstGeom prst="rect">
              <a:avLst/>
            </a:prstGeom>
          </p:spPr>
          <p:txBody>
            <a:bodyPr wrap="square">
              <a:spAutoFit/>
            </a:bodyPr>
            <a:lstStyle/>
            <a:p>
              <a:pPr algn="r"/>
              <a:r>
                <a:rPr lang="de-DE" sz="1200" b="1" dirty="0" smtClean="0"/>
                <a:t>Aufgaben und Befugnisse der Mitarbeitervertretung</a:t>
              </a:r>
              <a:endParaRPr lang="de-DE" sz="1200" b="1" dirty="0"/>
            </a:p>
          </p:txBody>
        </p:sp>
      </p:grpSp>
      <p:sp>
        <p:nvSpPr>
          <p:cNvPr id="61" name="Rechteck 60"/>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9" name="Rechteck 18"/>
          <p:cNvSpPr/>
          <p:nvPr/>
        </p:nvSpPr>
        <p:spPr bwMode="auto">
          <a:xfrm>
            <a:off x="2500298" y="2071678"/>
            <a:ext cx="6072230" cy="214314"/>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0" name="Rechteck 19"/>
          <p:cNvSpPr>
            <a:spLocks noChangeArrowheads="1"/>
          </p:cNvSpPr>
          <p:nvPr/>
        </p:nvSpPr>
        <p:spPr bwMode="auto">
          <a:xfrm>
            <a:off x="2500298" y="1785926"/>
            <a:ext cx="6072230" cy="553998"/>
          </a:xfrm>
          <a:prstGeom prst="rect">
            <a:avLst/>
          </a:prstGeom>
          <a:noFill/>
          <a:ln w="9525">
            <a:noFill/>
            <a:miter lim="800000"/>
            <a:headEnd/>
            <a:tailEnd/>
          </a:ln>
        </p:spPr>
        <p:txBody>
          <a:bodyPr wrap="square">
            <a:spAutoFit/>
          </a:bodyPr>
          <a:lstStyle/>
          <a:p>
            <a:r>
              <a:rPr lang="de-DE" sz="1400" b="1" dirty="0" smtClean="0"/>
              <a:t>           Fälle </a:t>
            </a:r>
            <a:r>
              <a:rPr lang="de-DE" sz="1400" b="1" dirty="0"/>
              <a:t>der eingeschränkten Mitbestimmung </a:t>
            </a:r>
          </a:p>
          <a:p>
            <a:r>
              <a:rPr lang="de-DE" sz="1400" b="1" dirty="0"/>
              <a:t>in </a:t>
            </a:r>
            <a:r>
              <a:rPr lang="de-DE" sz="1400" b="1" dirty="0">
                <a:solidFill>
                  <a:srgbClr val="C00000"/>
                </a:solidFill>
              </a:rPr>
              <a:t>Personalangelegenheiten</a:t>
            </a:r>
            <a:r>
              <a:rPr lang="de-DE" sz="1400" b="1" dirty="0"/>
              <a:t> </a:t>
            </a:r>
            <a:r>
              <a:rPr lang="de-DE" sz="1400" b="1" dirty="0" smtClean="0"/>
              <a:t>der</a:t>
            </a:r>
            <a:r>
              <a:rPr lang="de-DE" sz="1600" b="1" dirty="0" smtClean="0">
                <a:solidFill>
                  <a:srgbClr val="C00000"/>
                </a:solidFill>
              </a:rPr>
              <a:t> </a:t>
            </a:r>
            <a:r>
              <a:rPr lang="de-DE" sz="1600" b="1" dirty="0">
                <a:solidFill>
                  <a:srgbClr val="C00000"/>
                </a:solidFill>
              </a:rPr>
              <a:t>privatrechtlich </a:t>
            </a:r>
            <a:r>
              <a:rPr lang="de-DE" sz="1400" b="1" dirty="0"/>
              <a:t>angestellten Mitarbeitenden</a:t>
            </a:r>
            <a:endParaRPr lang="de-DE" sz="1400" b="1" dirty="0">
              <a:cs typeface="Arial" pitchFamily="34" charset="0"/>
            </a:endParaRPr>
          </a:p>
        </p:txBody>
      </p:sp>
      <p:sp>
        <p:nvSpPr>
          <p:cNvPr id="21" name="Text Box 3"/>
          <p:cNvSpPr txBox="1">
            <a:spLocks noChangeArrowheads="1"/>
          </p:cNvSpPr>
          <p:nvPr/>
        </p:nvSpPr>
        <p:spPr bwMode="auto">
          <a:xfrm>
            <a:off x="1214414" y="2000240"/>
            <a:ext cx="1357312" cy="338554"/>
          </a:xfrm>
          <a:prstGeom prst="rect">
            <a:avLst/>
          </a:prstGeom>
          <a:noFill/>
          <a:ln w="9525">
            <a:noFill/>
            <a:miter lim="800000"/>
            <a:headEnd/>
            <a:tailEnd/>
          </a:ln>
        </p:spPr>
        <p:txBody>
          <a:bodyPr>
            <a:spAutoFit/>
          </a:bodyPr>
          <a:lstStyle/>
          <a:p>
            <a:pPr algn="ctr">
              <a:spcBef>
                <a:spcPct val="50000"/>
              </a:spcBef>
            </a:pPr>
            <a:r>
              <a:rPr lang="de-DE" sz="1600" b="1" dirty="0">
                <a:solidFill>
                  <a:srgbClr val="C00000"/>
                </a:solidFill>
                <a:cs typeface="Arial" pitchFamily="34" charset="0"/>
              </a:rPr>
              <a:t>§ 42 MVG</a:t>
            </a:r>
          </a:p>
        </p:txBody>
      </p:sp>
      <p:sp>
        <p:nvSpPr>
          <p:cNvPr id="22" name="Rechteck 21"/>
          <p:cNvSpPr/>
          <p:nvPr/>
        </p:nvSpPr>
        <p:spPr>
          <a:xfrm>
            <a:off x="2643174" y="5929330"/>
            <a:ext cx="6000792" cy="492443"/>
          </a:xfrm>
          <a:prstGeom prst="rect">
            <a:avLst/>
          </a:prstGeom>
        </p:spPr>
        <p:txBody>
          <a:bodyPr wrap="square">
            <a:spAutoFit/>
          </a:bodyPr>
          <a:lstStyle/>
          <a:p>
            <a:r>
              <a:rPr lang="de-DE" sz="1400" b="1" dirty="0" smtClean="0"/>
              <a:t>wobei </a:t>
            </a:r>
            <a:r>
              <a:rPr lang="de-DE" sz="1400" dirty="0" smtClean="0"/>
              <a:t>in diesen Fällen </a:t>
            </a:r>
            <a:r>
              <a:rPr lang="de-DE" sz="1400" b="1" dirty="0" smtClean="0"/>
              <a:t>die MAV der aufnehmenden Dienststelle</a:t>
            </a:r>
            <a:r>
              <a:rPr lang="de-DE" sz="1400" b="1" dirty="0" smtClean="0">
                <a:solidFill>
                  <a:srgbClr val="C00000"/>
                </a:solidFill>
              </a:rPr>
              <a:t> mitbestimmt</a:t>
            </a:r>
            <a:r>
              <a:rPr lang="de-DE" sz="1400" b="1" dirty="0" smtClean="0"/>
              <a:t> </a:t>
            </a:r>
          </a:p>
          <a:p>
            <a:r>
              <a:rPr lang="de-DE" sz="1200" i="1" dirty="0" smtClean="0"/>
              <a:t>(unbeschadet des </a:t>
            </a:r>
            <a:r>
              <a:rPr lang="de-DE" sz="1200" i="1" dirty="0" err="1" smtClean="0"/>
              <a:t>Mitberatungsrechts</a:t>
            </a:r>
            <a:r>
              <a:rPr lang="de-DE" sz="1200" i="1" dirty="0" smtClean="0"/>
              <a:t> nach § 46 Buchstabe d)</a:t>
            </a:r>
            <a:endParaRPr lang="de-DE" sz="1400" b="1" dirty="0">
              <a:solidFill>
                <a:srgbClr val="C00000"/>
              </a:solidFill>
            </a:endParaRPr>
          </a:p>
        </p:txBody>
      </p:sp>
      <p:sp>
        <p:nvSpPr>
          <p:cNvPr id="23" name="AutoShape 22"/>
          <p:cNvSpPr>
            <a:spLocks noChangeArrowheads="1"/>
          </p:cNvSpPr>
          <p:nvPr/>
        </p:nvSpPr>
        <p:spPr bwMode="auto">
          <a:xfrm rot="10800000" flipH="1">
            <a:off x="2143108" y="4929198"/>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4" name="AutoShape 22"/>
          <p:cNvSpPr>
            <a:spLocks noChangeArrowheads="1"/>
          </p:cNvSpPr>
          <p:nvPr/>
        </p:nvSpPr>
        <p:spPr bwMode="auto">
          <a:xfrm rot="10800000" flipH="1">
            <a:off x="2143108" y="4143380"/>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5" name="AutoShape 22"/>
          <p:cNvSpPr>
            <a:spLocks noChangeArrowheads="1"/>
          </p:cNvSpPr>
          <p:nvPr/>
        </p:nvSpPr>
        <p:spPr bwMode="auto">
          <a:xfrm rot="10800000" flipH="1">
            <a:off x="2143108" y="5429264"/>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6" name="AutoShape 22"/>
          <p:cNvSpPr>
            <a:spLocks noChangeArrowheads="1"/>
          </p:cNvSpPr>
          <p:nvPr/>
        </p:nvSpPr>
        <p:spPr bwMode="auto">
          <a:xfrm rot="10800000" flipH="1">
            <a:off x="2143108" y="3357562"/>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7" name="Rechteck 26"/>
          <p:cNvSpPr/>
          <p:nvPr/>
        </p:nvSpPr>
        <p:spPr>
          <a:xfrm>
            <a:off x="1428728" y="3357562"/>
            <a:ext cx="629596" cy="276999"/>
          </a:xfrm>
          <a:prstGeom prst="rect">
            <a:avLst/>
          </a:prstGeom>
        </p:spPr>
        <p:txBody>
          <a:bodyPr wrap="none">
            <a:spAutoFit/>
          </a:bodyPr>
          <a:lstStyle/>
          <a:p>
            <a:r>
              <a:rPr lang="de-DE" sz="1200" b="1" dirty="0" smtClean="0">
                <a:solidFill>
                  <a:srgbClr val="C00000"/>
                </a:solidFill>
              </a:rPr>
              <a:t>BAT-KF</a:t>
            </a:r>
            <a:endParaRPr lang="de-DE" sz="1200" b="1" dirty="0">
              <a:solidFill>
                <a:srgbClr val="C00000"/>
              </a:solidFill>
            </a:endParaRPr>
          </a:p>
        </p:txBody>
      </p:sp>
      <p:sp>
        <p:nvSpPr>
          <p:cNvPr id="28" name="Rechteck 27"/>
          <p:cNvSpPr/>
          <p:nvPr/>
        </p:nvSpPr>
        <p:spPr>
          <a:xfrm>
            <a:off x="1428728" y="4143380"/>
            <a:ext cx="629596" cy="276999"/>
          </a:xfrm>
          <a:prstGeom prst="rect">
            <a:avLst/>
          </a:prstGeom>
        </p:spPr>
        <p:txBody>
          <a:bodyPr wrap="none">
            <a:spAutoFit/>
          </a:bodyPr>
          <a:lstStyle/>
          <a:p>
            <a:r>
              <a:rPr lang="de-DE" sz="1200" b="1" dirty="0" smtClean="0">
                <a:solidFill>
                  <a:srgbClr val="C00000"/>
                </a:solidFill>
              </a:rPr>
              <a:t>BAT-KF</a:t>
            </a:r>
            <a:endParaRPr lang="de-DE" sz="1200" b="1" dirty="0">
              <a:solidFill>
                <a:srgbClr val="C00000"/>
              </a:solidFill>
            </a:endParaRPr>
          </a:p>
        </p:txBody>
      </p:sp>
      <p:sp>
        <p:nvSpPr>
          <p:cNvPr id="29" name="Rechteck 28"/>
          <p:cNvSpPr/>
          <p:nvPr/>
        </p:nvSpPr>
        <p:spPr>
          <a:xfrm>
            <a:off x="571472" y="3357562"/>
            <a:ext cx="1007905" cy="276999"/>
          </a:xfrm>
          <a:prstGeom prst="rect">
            <a:avLst/>
          </a:prstGeom>
        </p:spPr>
        <p:txBody>
          <a:bodyPr wrap="none">
            <a:spAutoFit/>
          </a:bodyPr>
          <a:lstStyle/>
          <a:p>
            <a:r>
              <a:rPr lang="de-DE" sz="1200" b="1" dirty="0" smtClean="0"/>
              <a:t>Regelung im </a:t>
            </a:r>
            <a:endParaRPr lang="de-DE" sz="1200" b="1" dirty="0"/>
          </a:p>
        </p:txBody>
      </p:sp>
      <p:sp>
        <p:nvSpPr>
          <p:cNvPr id="31" name="Rechteck 30"/>
          <p:cNvSpPr/>
          <p:nvPr/>
        </p:nvSpPr>
        <p:spPr>
          <a:xfrm>
            <a:off x="571472" y="4143380"/>
            <a:ext cx="1007905" cy="276999"/>
          </a:xfrm>
          <a:prstGeom prst="rect">
            <a:avLst/>
          </a:prstGeom>
        </p:spPr>
        <p:txBody>
          <a:bodyPr wrap="none">
            <a:spAutoFit/>
          </a:bodyPr>
          <a:lstStyle/>
          <a:p>
            <a:r>
              <a:rPr lang="de-DE" sz="1200" b="1" dirty="0" smtClean="0"/>
              <a:t>Regelung im </a:t>
            </a:r>
            <a:endParaRPr lang="de-DE" sz="1200" b="1" dirty="0"/>
          </a:p>
        </p:txBody>
      </p:sp>
      <p:sp>
        <p:nvSpPr>
          <p:cNvPr id="32" name="Rechteck 31"/>
          <p:cNvSpPr/>
          <p:nvPr/>
        </p:nvSpPr>
        <p:spPr>
          <a:xfrm>
            <a:off x="857224" y="5000636"/>
            <a:ext cx="901016" cy="276999"/>
          </a:xfrm>
          <a:prstGeom prst="rect">
            <a:avLst/>
          </a:prstGeom>
        </p:spPr>
        <p:txBody>
          <a:bodyPr wrap="none">
            <a:spAutoFit/>
          </a:bodyPr>
          <a:lstStyle/>
          <a:p>
            <a:r>
              <a:rPr lang="de-DE" sz="1200" b="1" dirty="0" smtClean="0">
                <a:solidFill>
                  <a:srgbClr val="C00000"/>
                </a:solidFill>
              </a:rPr>
              <a:t>Umsetzung</a:t>
            </a:r>
            <a:endParaRPr lang="de-DE" sz="1200" dirty="0">
              <a:solidFill>
                <a:srgbClr val="C00000"/>
              </a:solidFill>
            </a:endParaRPr>
          </a:p>
        </p:txBody>
      </p:sp>
      <p:sp>
        <p:nvSpPr>
          <p:cNvPr id="33" name="Rechteck 32"/>
          <p:cNvSpPr/>
          <p:nvPr/>
        </p:nvSpPr>
        <p:spPr>
          <a:xfrm>
            <a:off x="1071538" y="5143512"/>
            <a:ext cx="888064" cy="276999"/>
          </a:xfrm>
          <a:prstGeom prst="rect">
            <a:avLst/>
          </a:prstGeom>
        </p:spPr>
        <p:txBody>
          <a:bodyPr wrap="none">
            <a:spAutoFit/>
          </a:bodyPr>
          <a:lstStyle/>
          <a:p>
            <a:r>
              <a:rPr lang="de-DE" sz="1200" b="1" dirty="0" smtClean="0">
                <a:solidFill>
                  <a:srgbClr val="C00000"/>
                </a:solidFill>
              </a:rPr>
              <a:t>Versetzung</a:t>
            </a:r>
            <a:endParaRPr lang="de-DE" sz="1200" dirty="0">
              <a:solidFill>
                <a:srgbClr val="C00000"/>
              </a:solidFill>
            </a:endParaRPr>
          </a:p>
        </p:txBody>
      </p:sp>
      <p:sp>
        <p:nvSpPr>
          <p:cNvPr id="34" name="Rechteck 33"/>
          <p:cNvSpPr/>
          <p:nvPr/>
        </p:nvSpPr>
        <p:spPr>
          <a:xfrm>
            <a:off x="857224" y="5286388"/>
            <a:ext cx="939424" cy="276999"/>
          </a:xfrm>
          <a:prstGeom prst="rect">
            <a:avLst/>
          </a:prstGeom>
        </p:spPr>
        <p:txBody>
          <a:bodyPr wrap="none">
            <a:spAutoFit/>
          </a:bodyPr>
          <a:lstStyle/>
          <a:p>
            <a:r>
              <a:rPr lang="de-DE" sz="1200" b="1" dirty="0" smtClean="0">
                <a:solidFill>
                  <a:srgbClr val="C00000"/>
                </a:solidFill>
              </a:rPr>
              <a:t>Abordnung </a:t>
            </a:r>
            <a:endParaRPr lang="de-DE" sz="1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linds(horizontal)">
                                      <p:cBhvr>
                                        <p:cTn id="7" dur="500"/>
                                        <p:tgtEl>
                                          <p:spTgt spid="5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linds(horizontal)">
                                      <p:cBhvr>
                                        <p:cTn id="11" dur="500"/>
                                        <p:tgtEl>
                                          <p:spTgt spid="53"/>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linds(horizontal)">
                                      <p:cBhvr>
                                        <p:cTn id="15" dur="500"/>
                                        <p:tgtEl>
                                          <p:spTgt spid="42"/>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linds(horizontal)">
                                      <p:cBhvr>
                                        <p:cTn id="19" dur="500"/>
                                        <p:tgtEl>
                                          <p:spTgt spid="44"/>
                                        </p:tgtEl>
                                      </p:cBhvr>
                                    </p:animEffect>
                                  </p:childTnLst>
                                </p:cTn>
                              </p:par>
                            </p:childTnLst>
                          </p:cTn>
                        </p:par>
                        <p:par>
                          <p:cTn id="20" fill="hold">
                            <p:stCondLst>
                              <p:cond delay="2000"/>
                            </p:stCondLst>
                            <p:childTnLst>
                              <p:par>
                                <p:cTn id="21" presetID="55"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1000" fill="hold"/>
                                        <p:tgtEl>
                                          <p:spTgt spid="20"/>
                                        </p:tgtEl>
                                        <p:attrNameLst>
                                          <p:attrName>ppt_w</p:attrName>
                                        </p:attrNameLst>
                                      </p:cBhvr>
                                      <p:tavLst>
                                        <p:tav tm="0">
                                          <p:val>
                                            <p:strVal val="#ppt_w*0.70"/>
                                          </p:val>
                                        </p:tav>
                                        <p:tav tm="100000">
                                          <p:val>
                                            <p:strVal val="#ppt_w"/>
                                          </p:val>
                                        </p:tav>
                                      </p:tavLst>
                                    </p:anim>
                                    <p:anim calcmode="lin" valueType="num">
                                      <p:cBhvr>
                                        <p:cTn id="24" dur="1000" fill="hold"/>
                                        <p:tgtEl>
                                          <p:spTgt spid="20"/>
                                        </p:tgtEl>
                                        <p:attrNameLst>
                                          <p:attrName>ppt_h</p:attrName>
                                        </p:attrNameLst>
                                      </p:cBhvr>
                                      <p:tavLst>
                                        <p:tav tm="0">
                                          <p:val>
                                            <p:strVal val="#ppt_h"/>
                                          </p:val>
                                        </p:tav>
                                        <p:tav tm="100000">
                                          <p:val>
                                            <p:strVal val="#ppt_h"/>
                                          </p:val>
                                        </p:tav>
                                      </p:tavLst>
                                    </p:anim>
                                    <p:animEffect transition="in" filter="fade">
                                      <p:cBhvr>
                                        <p:cTn id="25" dur="1000"/>
                                        <p:tgtEl>
                                          <p:spTgt spid="20"/>
                                        </p:tgtEl>
                                      </p:cBhvr>
                                    </p:animEffect>
                                  </p:childTnLst>
                                </p:cTn>
                              </p:par>
                            </p:childTnLst>
                          </p:cTn>
                        </p:par>
                        <p:par>
                          <p:cTn id="26" fill="hold">
                            <p:stCondLst>
                              <p:cond delay="3000"/>
                            </p:stCondLst>
                            <p:childTnLst>
                              <p:par>
                                <p:cTn id="27" presetID="2" presetClass="entr" presetSubtype="8"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0-#ppt_w/2"/>
                                          </p:val>
                                        </p:tav>
                                        <p:tav tm="100000">
                                          <p:val>
                                            <p:strVal val="#ppt_x"/>
                                          </p:val>
                                        </p:tav>
                                      </p:tavLst>
                                    </p:anim>
                                    <p:anim calcmode="lin" valueType="num">
                                      <p:cBhvr additive="base">
                                        <p:cTn id="30" dur="500" fill="hold"/>
                                        <p:tgtEl>
                                          <p:spTgt spid="23"/>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 presetClass="entr" presetSubtype="8"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0-#ppt_w/2"/>
                                          </p:val>
                                        </p:tav>
                                        <p:tav tm="100000">
                                          <p:val>
                                            <p:strVal val="#ppt_x"/>
                                          </p:val>
                                        </p:tav>
                                      </p:tavLst>
                                    </p:anim>
                                    <p:anim calcmode="lin" valueType="num">
                                      <p:cBhvr additive="base">
                                        <p:cTn id="35" dur="500" fill="hold"/>
                                        <p:tgtEl>
                                          <p:spTgt spid="24"/>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0-#ppt_w/2"/>
                                          </p:val>
                                        </p:tav>
                                        <p:tav tm="100000">
                                          <p:val>
                                            <p:strVal val="#ppt_x"/>
                                          </p:val>
                                        </p:tav>
                                      </p:tavLst>
                                    </p:anim>
                                    <p:anim calcmode="lin" valueType="num">
                                      <p:cBhvr additive="base">
                                        <p:cTn id="40" dur="500" fill="hold"/>
                                        <p:tgtEl>
                                          <p:spTgt spid="25"/>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2" presetClass="entr" presetSubtype="8"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0-#ppt_w/2"/>
                                          </p:val>
                                        </p:tav>
                                        <p:tav tm="100000">
                                          <p:val>
                                            <p:strVal val="#ppt_x"/>
                                          </p:val>
                                        </p:tav>
                                      </p:tavLst>
                                    </p:anim>
                                    <p:anim calcmode="lin" valueType="num">
                                      <p:cBhvr additive="base">
                                        <p:cTn id="45"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53" grpId="0" animBg="1"/>
      <p:bldP spid="54" grpId="0" animBg="1"/>
      <p:bldP spid="20" grpId="0"/>
      <p:bldP spid="23" grpId="0" animBg="1"/>
      <p:bldP spid="24"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p:cNvSpPr/>
          <p:nvPr/>
        </p:nvSpPr>
        <p:spPr bwMode="auto">
          <a:xfrm>
            <a:off x="0" y="0"/>
            <a:ext cx="2071670"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grpSp>
        <p:nvGrpSpPr>
          <p:cNvPr id="2" name="Gruppieren 14"/>
          <p:cNvGrpSpPr>
            <a:grpSpLocks/>
          </p:cNvGrpSpPr>
          <p:nvPr/>
        </p:nvGrpSpPr>
        <p:grpSpPr bwMode="auto">
          <a:xfrm>
            <a:off x="1500166" y="2714620"/>
            <a:ext cx="7297823" cy="3500462"/>
            <a:chOff x="1643043" y="2428868"/>
            <a:chExt cx="6887627" cy="3071813"/>
          </a:xfrm>
        </p:grpSpPr>
        <p:sp>
          <p:nvSpPr>
            <p:cNvPr id="14349" name="Rechteck 21"/>
            <p:cNvSpPr>
              <a:spLocks noChangeArrowheads="1"/>
            </p:cNvSpPr>
            <p:nvPr/>
          </p:nvSpPr>
          <p:spPr bwMode="auto">
            <a:xfrm>
              <a:off x="1643043" y="2428868"/>
              <a:ext cx="6786562" cy="3071813"/>
            </a:xfrm>
            <a:prstGeom prst="rect">
              <a:avLst/>
            </a:prstGeom>
            <a:solidFill>
              <a:srgbClr val="DDF2FF">
                <a:alpha val="69803"/>
              </a:srgb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p>
              <a:endParaRPr lang="de-DE"/>
            </a:p>
          </p:txBody>
        </p:sp>
        <p:sp>
          <p:nvSpPr>
            <p:cNvPr id="14351" name="Rechteck 6"/>
            <p:cNvSpPr>
              <a:spLocks noChangeArrowheads="1"/>
            </p:cNvSpPr>
            <p:nvPr/>
          </p:nvSpPr>
          <p:spPr bwMode="auto">
            <a:xfrm>
              <a:off x="4744483" y="3181149"/>
              <a:ext cx="3714750" cy="72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de-DE" sz="1200" b="1" dirty="0"/>
                <a:t>Als Attraktionen im Zielland bot sich den Emigranten </a:t>
              </a:r>
              <a:endParaRPr lang="de-DE" sz="1200" b="1" dirty="0" smtClean="0"/>
            </a:p>
            <a:p>
              <a:r>
                <a:rPr lang="de-DE" sz="1200" b="1" dirty="0" smtClean="0">
                  <a:solidFill>
                    <a:srgbClr val="C00000"/>
                  </a:solidFill>
                </a:rPr>
                <a:t>freier</a:t>
              </a:r>
              <a:r>
                <a:rPr lang="de-DE" sz="1200" b="1" dirty="0" smtClean="0"/>
                <a:t> </a:t>
              </a:r>
              <a:r>
                <a:rPr lang="de-DE" sz="1200" b="1" dirty="0">
                  <a:solidFill>
                    <a:srgbClr val="C00000"/>
                  </a:solidFill>
                </a:rPr>
                <a:t>Boden</a:t>
              </a:r>
              <a:r>
                <a:rPr lang="de-DE" sz="1200" b="1" dirty="0"/>
                <a:t>, </a:t>
              </a:r>
              <a:r>
                <a:rPr lang="de-DE" sz="1200" b="1" dirty="0">
                  <a:solidFill>
                    <a:srgbClr val="C00000"/>
                  </a:solidFill>
                </a:rPr>
                <a:t>freie Menschen</a:t>
              </a:r>
              <a:r>
                <a:rPr lang="de-DE" sz="1200" b="1" dirty="0"/>
                <a:t>, nationale </a:t>
              </a:r>
              <a:r>
                <a:rPr lang="de-DE" sz="1200" b="1" dirty="0">
                  <a:solidFill>
                    <a:srgbClr val="C00000"/>
                  </a:solidFill>
                </a:rPr>
                <a:t>Sicherheit</a:t>
              </a:r>
              <a:r>
                <a:rPr lang="de-DE" sz="1200" b="1" dirty="0"/>
                <a:t> und wirtschaftliche </a:t>
              </a:r>
              <a:r>
                <a:rPr lang="de-DE" sz="1200" b="1" dirty="0">
                  <a:solidFill>
                    <a:srgbClr val="C00000"/>
                  </a:solidFill>
                </a:rPr>
                <a:t>Unabhängigkeit</a:t>
              </a:r>
              <a:r>
                <a:rPr lang="de-DE" sz="1200" b="1" dirty="0"/>
                <a:t> verbunden mit einer bereits stattgefundenen </a:t>
              </a:r>
              <a:r>
                <a:rPr lang="de-DE" sz="1200" b="1" dirty="0">
                  <a:solidFill>
                    <a:srgbClr val="C00000"/>
                  </a:solidFill>
                </a:rPr>
                <a:t>Industrialisierung</a:t>
              </a:r>
              <a:r>
                <a:rPr lang="de-DE" sz="1200" b="1" dirty="0"/>
                <a:t>. </a:t>
              </a:r>
            </a:p>
          </p:txBody>
        </p:sp>
        <p:sp>
          <p:nvSpPr>
            <p:cNvPr id="14352" name="Rechteck 8"/>
            <p:cNvSpPr>
              <a:spLocks noChangeArrowheads="1"/>
            </p:cNvSpPr>
            <p:nvPr/>
          </p:nvSpPr>
          <p:spPr bwMode="auto">
            <a:xfrm>
              <a:off x="4744483" y="2554248"/>
              <a:ext cx="378618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de-DE" sz="1200" b="1" dirty="0">
                  <a:solidFill>
                    <a:srgbClr val="C00000"/>
                  </a:solidFill>
                </a:rPr>
                <a:t>Missernten</a:t>
              </a:r>
              <a:r>
                <a:rPr lang="de-DE" sz="1200" b="1" dirty="0"/>
                <a:t> und der </a:t>
              </a:r>
              <a:r>
                <a:rPr lang="de-DE" sz="1200" b="1" dirty="0">
                  <a:solidFill>
                    <a:srgbClr val="C00000"/>
                  </a:solidFill>
                </a:rPr>
                <a:t>Umbruch von der Agrar- </a:t>
              </a:r>
              <a:r>
                <a:rPr lang="de-DE" sz="1200" b="1" dirty="0" smtClean="0">
                  <a:solidFill>
                    <a:srgbClr val="C00000"/>
                  </a:solidFill>
                </a:rPr>
                <a:t>zur </a:t>
              </a:r>
              <a:r>
                <a:rPr lang="de-DE" sz="1200" b="1" dirty="0">
                  <a:solidFill>
                    <a:srgbClr val="C00000"/>
                  </a:solidFill>
                </a:rPr>
                <a:t>Industriegesellschaft</a:t>
              </a:r>
              <a:r>
                <a:rPr lang="de-DE" sz="1200" b="1" dirty="0"/>
                <a:t> erschweren </a:t>
              </a:r>
              <a:r>
                <a:rPr lang="de-DE" sz="1200" b="1" dirty="0" smtClean="0"/>
                <a:t>die </a:t>
              </a:r>
              <a:r>
                <a:rPr lang="de-DE" sz="1200" b="1" dirty="0"/>
                <a:t>Lebensbedingungen für viele und </a:t>
              </a:r>
              <a:r>
                <a:rPr lang="de-DE" sz="1200" b="1" dirty="0" smtClean="0"/>
                <a:t>erleichtern </a:t>
              </a:r>
              <a:r>
                <a:rPr lang="de-DE" sz="1200" b="1" dirty="0"/>
                <a:t>die Entscheidung, auszuwandern.  </a:t>
              </a:r>
            </a:p>
          </p:txBody>
        </p:sp>
      </p:grpSp>
      <p:sp>
        <p:nvSpPr>
          <p:cNvPr id="14339" name="Rechteck 4"/>
          <p:cNvSpPr>
            <a:spLocks noChangeArrowheads="1"/>
          </p:cNvSpPr>
          <p:nvPr/>
        </p:nvSpPr>
        <p:spPr bwMode="auto">
          <a:xfrm>
            <a:off x="1571604" y="2000240"/>
            <a:ext cx="7072362" cy="677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400" b="1" dirty="0"/>
              <a:t>Der Staat ignoriert die Not der Arbeiter und das Elend der Handwerksgesellen.</a:t>
            </a:r>
            <a:r>
              <a:rPr lang="de-DE" sz="1200" b="1" dirty="0"/>
              <a:t> </a:t>
            </a:r>
          </a:p>
          <a:p>
            <a:r>
              <a:rPr lang="de-DE" sz="1200" b="1" dirty="0"/>
              <a:t>Die preußischen Beamten lehnen staatliche Eingriffe ab. Stattdessen empfehlen sie, </a:t>
            </a:r>
            <a:r>
              <a:rPr lang="de-DE" sz="1200" b="1" dirty="0" smtClean="0"/>
              <a:t>die </a:t>
            </a:r>
            <a:r>
              <a:rPr lang="de-DE" sz="1200" b="1" dirty="0"/>
              <a:t>Auswanderung </a:t>
            </a:r>
            <a:endParaRPr lang="de-DE" sz="1200" b="1" dirty="0" smtClean="0"/>
          </a:p>
          <a:p>
            <a:r>
              <a:rPr lang="de-DE" sz="1200" b="1" dirty="0" smtClean="0"/>
              <a:t>zu </a:t>
            </a:r>
            <a:r>
              <a:rPr lang="de-DE" sz="1200" b="1" dirty="0"/>
              <a:t>fördern, um damit die Massenarbeitslosigkeit zu senken. </a:t>
            </a:r>
          </a:p>
        </p:txBody>
      </p:sp>
      <p:pic>
        <p:nvPicPr>
          <p:cNvPr id="4" name="Picture 2" descr="C:\Users\Gisbert\Desktop\Auswanderer.jpg"/>
          <p:cNvPicPr>
            <a:picLocks noChangeAspect="1" noChangeArrowheads="1"/>
          </p:cNvPicPr>
          <p:nvPr/>
        </p:nvPicPr>
        <p:blipFill>
          <a:blip r:embed="rId2"/>
          <a:srcRect/>
          <a:stretch>
            <a:fillRect/>
          </a:stretch>
        </p:blipFill>
        <p:spPr bwMode="auto">
          <a:xfrm>
            <a:off x="642910" y="2928934"/>
            <a:ext cx="3976687" cy="296703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4341" name="Rectangle 1"/>
          <p:cNvSpPr>
            <a:spLocks noChangeArrowheads="1"/>
          </p:cNvSpPr>
          <p:nvPr/>
        </p:nvSpPr>
        <p:spPr bwMode="auto">
          <a:xfrm>
            <a:off x="2643174" y="5929330"/>
            <a:ext cx="2214562"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eaLnBrk="0" hangingPunct="0"/>
            <a:r>
              <a:rPr lang="de-DE" sz="900" b="1" dirty="0">
                <a:solidFill>
                  <a:srgbClr val="2C3D75"/>
                </a:solidFill>
                <a:latin typeface="Verdana" pitchFamily="34" charset="0"/>
                <a:cs typeface="Times New Roman" pitchFamily="18" charset="0"/>
              </a:rPr>
              <a:t>Auswanderung nach </a:t>
            </a:r>
            <a:r>
              <a:rPr lang="de-DE" sz="900" b="1" dirty="0" smtClean="0">
                <a:solidFill>
                  <a:srgbClr val="2C3D75"/>
                </a:solidFill>
                <a:cs typeface="Times New Roman" pitchFamily="18" charset="0"/>
              </a:rPr>
              <a:t>Ü</a:t>
            </a:r>
            <a:r>
              <a:rPr lang="de-DE" sz="900" b="1" dirty="0" smtClean="0">
                <a:solidFill>
                  <a:srgbClr val="2C3D75"/>
                </a:solidFill>
                <a:latin typeface="Verdana" pitchFamily="34" charset="0"/>
                <a:cs typeface="Times New Roman" pitchFamily="18" charset="0"/>
              </a:rPr>
              <a:t>bersee</a:t>
            </a:r>
            <a:endParaRPr lang="de-DE" b="1" dirty="0"/>
          </a:p>
        </p:txBody>
      </p:sp>
      <p:sp>
        <p:nvSpPr>
          <p:cNvPr id="14343" name="Rechteck 4"/>
          <p:cNvSpPr>
            <a:spLocks noChangeArrowheads="1"/>
          </p:cNvSpPr>
          <p:nvPr/>
        </p:nvSpPr>
        <p:spPr bwMode="auto">
          <a:xfrm>
            <a:off x="1571604" y="1285860"/>
            <a:ext cx="6858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de-DE" sz="1200" b="1" dirty="0"/>
              <a:t>für die </a:t>
            </a:r>
            <a:r>
              <a:rPr lang="de-DE" sz="1200" b="1" dirty="0" smtClean="0"/>
              <a:t>Zeit der </a:t>
            </a:r>
            <a:r>
              <a:rPr lang="de-DE" sz="1600" b="1" dirty="0" smtClean="0">
                <a:solidFill>
                  <a:srgbClr val="C00000"/>
                </a:solidFill>
              </a:rPr>
              <a:t>Frühindustrialisierung</a:t>
            </a:r>
            <a:endParaRPr lang="de-DE" sz="1200" b="1" dirty="0"/>
          </a:p>
          <a:p>
            <a:r>
              <a:rPr lang="de-DE" sz="1200" b="1" dirty="0"/>
              <a:t>haben Wirtschaftshistoriker </a:t>
            </a:r>
            <a:r>
              <a:rPr lang="de-DE" sz="1100" b="1" dirty="0"/>
              <a:t>um </a:t>
            </a:r>
            <a:r>
              <a:rPr lang="de-DE" sz="1400" b="1" dirty="0">
                <a:solidFill>
                  <a:srgbClr val="C00000"/>
                </a:solidFill>
              </a:rPr>
              <a:t>1820</a:t>
            </a:r>
            <a:r>
              <a:rPr lang="de-DE" sz="1600" b="1" dirty="0"/>
              <a:t> </a:t>
            </a:r>
            <a:r>
              <a:rPr lang="de-DE" sz="1200" b="1" dirty="0" smtClean="0"/>
              <a:t>einen </a:t>
            </a:r>
            <a:r>
              <a:rPr lang="de-DE" sz="1200" b="1" dirty="0">
                <a:solidFill>
                  <a:srgbClr val="C00000"/>
                </a:solidFill>
              </a:rPr>
              <a:t>Mangel von 800.000 Arbeitsplätzen</a:t>
            </a:r>
            <a:r>
              <a:rPr lang="de-DE" sz="1200" b="1" dirty="0"/>
              <a:t> errechnet</a:t>
            </a:r>
          </a:p>
        </p:txBody>
      </p:sp>
      <p:sp>
        <p:nvSpPr>
          <p:cNvPr id="15" name="Rechteck 14"/>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 name="Rechteck 15"/>
          <p:cNvSpPr/>
          <p:nvPr/>
        </p:nvSpPr>
        <p:spPr bwMode="auto">
          <a:xfrm>
            <a:off x="1643042" y="714356"/>
            <a:ext cx="7072362" cy="35718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17" name="Rechteck 1"/>
          <p:cNvSpPr>
            <a:spLocks noChangeArrowheads="1"/>
          </p:cNvSpPr>
          <p:nvPr/>
        </p:nvSpPr>
        <p:spPr bwMode="auto">
          <a:xfrm>
            <a:off x="3857620" y="714356"/>
            <a:ext cx="3714776" cy="307777"/>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defRPr/>
            </a:pPr>
            <a:r>
              <a:rPr lang="de-DE" sz="1400" b="1" dirty="0">
                <a:latin typeface="Times New Roman" pitchFamily="18" charset="0"/>
                <a:cs typeface="Times New Roman" pitchFamily="18" charset="0"/>
              </a:rPr>
              <a:t>…als es noch keine Arbeitnehmerrechte gab </a:t>
            </a:r>
          </a:p>
        </p:txBody>
      </p:sp>
      <p:pic>
        <p:nvPicPr>
          <p:cNvPr id="18" name="Picture 11" descr="E:\MAV Seminare\Aprather Seminare 2014\MAV Seminar_Kirche und Diakonie\th.jpg"/>
          <p:cNvPicPr>
            <a:picLocks noChangeAspect="1" noChangeArrowheads="1"/>
          </p:cNvPicPr>
          <p:nvPr/>
        </p:nvPicPr>
        <p:blipFill>
          <a:blip r:embed="rId3"/>
          <a:srcRect/>
          <a:stretch>
            <a:fillRect/>
          </a:stretch>
        </p:blipFill>
        <p:spPr bwMode="auto">
          <a:xfrm>
            <a:off x="7643834" y="428604"/>
            <a:ext cx="688521" cy="857249"/>
          </a:xfrm>
          <a:prstGeom prst="rect">
            <a:avLst/>
          </a:prstGeom>
          <a:noFill/>
          <a:effectLst>
            <a:outerShdw blurRad="50800" dist="38100" dir="2700000" algn="tl" rotWithShape="0">
              <a:prstClr val="black">
                <a:alpha val="40000"/>
              </a:prstClr>
            </a:outerShdw>
          </a:effectLst>
        </p:spPr>
      </p:pic>
      <p:sp>
        <p:nvSpPr>
          <p:cNvPr id="19" name="Rechteck 9"/>
          <p:cNvSpPr>
            <a:spLocks noChangeArrowheads="1"/>
          </p:cNvSpPr>
          <p:nvPr/>
        </p:nvSpPr>
        <p:spPr bwMode="auto">
          <a:xfrm>
            <a:off x="4786314" y="4786322"/>
            <a:ext cx="3786214" cy="646331"/>
          </a:xfrm>
          <a:prstGeom prst="rect">
            <a:avLst/>
          </a:prstGeom>
          <a:noFill/>
          <a:ln w="9525">
            <a:noFill/>
            <a:miter lim="800000"/>
            <a:headEnd/>
            <a:tailEnd/>
          </a:ln>
        </p:spPr>
        <p:txBody>
          <a:bodyPr wrap="square">
            <a:spAutoFit/>
          </a:bodyPr>
          <a:lstStyle/>
          <a:p>
            <a:r>
              <a:rPr lang="de-DE" sz="1200" b="1" dirty="0"/>
              <a:t>Besonders hoch sind die Zahlen </a:t>
            </a:r>
            <a:r>
              <a:rPr lang="de-DE" sz="1200" b="1" dirty="0" smtClean="0"/>
              <a:t>nach </a:t>
            </a:r>
            <a:r>
              <a:rPr lang="de-DE" sz="1200" b="1" dirty="0"/>
              <a:t>der </a:t>
            </a:r>
            <a:r>
              <a:rPr lang="de-DE" sz="1200" b="1" dirty="0" smtClean="0"/>
              <a:t>gescheiterten Revolution </a:t>
            </a:r>
            <a:r>
              <a:rPr lang="de-DE" sz="1200" b="1" dirty="0"/>
              <a:t>von 1848. </a:t>
            </a:r>
            <a:r>
              <a:rPr lang="de-DE" sz="1200" b="1" dirty="0" smtClean="0"/>
              <a:t>Allein </a:t>
            </a:r>
            <a:r>
              <a:rPr lang="de-DE" sz="1200" b="1" dirty="0">
                <a:solidFill>
                  <a:srgbClr val="C00000"/>
                </a:solidFill>
              </a:rPr>
              <a:t>1853 </a:t>
            </a:r>
            <a:r>
              <a:rPr lang="de-DE" sz="1200" b="1" dirty="0" smtClean="0">
                <a:solidFill>
                  <a:srgbClr val="C00000"/>
                </a:solidFill>
              </a:rPr>
              <a:t>emigrieren 200.000 </a:t>
            </a:r>
            <a:r>
              <a:rPr lang="de-DE" sz="1200" b="1" dirty="0" smtClean="0"/>
              <a:t>Menschen. </a:t>
            </a:r>
            <a:endParaRPr lang="de-DE" sz="1200" b="1" dirty="0"/>
          </a:p>
        </p:txBody>
      </p:sp>
      <p:sp>
        <p:nvSpPr>
          <p:cNvPr id="20" name="Rechteck 7"/>
          <p:cNvSpPr>
            <a:spLocks noChangeArrowheads="1"/>
          </p:cNvSpPr>
          <p:nvPr/>
        </p:nvSpPr>
        <p:spPr bwMode="auto">
          <a:xfrm>
            <a:off x="5572125" y="5286388"/>
            <a:ext cx="3071841" cy="738188"/>
          </a:xfrm>
          <a:prstGeom prst="rect">
            <a:avLst/>
          </a:prstGeom>
          <a:noFill/>
          <a:ln w="9525">
            <a:noFill/>
            <a:miter lim="800000"/>
            <a:headEnd/>
            <a:tailEnd/>
          </a:ln>
        </p:spPr>
        <p:txBody>
          <a:bodyPr wrap="square">
            <a:spAutoFit/>
          </a:bodyPr>
          <a:lstStyle/>
          <a:p>
            <a:r>
              <a:rPr lang="de-DE" sz="1400" b="1" dirty="0"/>
              <a:t>Zwischen 1850 und 1891 sind knapp </a:t>
            </a:r>
          </a:p>
          <a:p>
            <a:r>
              <a:rPr lang="de-DE" sz="1400" b="1" dirty="0">
                <a:solidFill>
                  <a:srgbClr val="C00000"/>
                </a:solidFill>
              </a:rPr>
              <a:t>4 Millionen </a:t>
            </a:r>
            <a:r>
              <a:rPr lang="de-DE" sz="1400" b="1" dirty="0"/>
              <a:t>Deutsche </a:t>
            </a:r>
            <a:r>
              <a:rPr lang="de-DE" sz="1200" dirty="0"/>
              <a:t>(genau 3.834.620) </a:t>
            </a:r>
          </a:p>
          <a:p>
            <a:r>
              <a:rPr lang="de-DE" sz="1400" b="1" dirty="0"/>
              <a:t>nach Nordamerika ausgewandert. . </a:t>
            </a:r>
          </a:p>
        </p:txBody>
      </p:sp>
    </p:spTree>
    <p:extLst>
      <p:ext uri="{BB962C8B-B14F-4D97-AF65-F5344CB8AC3E}">
        <p14:creationId xmlns="" xmlns:p14="http://schemas.microsoft.com/office/powerpoint/2010/main" val="2768912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nodeType="afterGroup">
                            <p:stCondLst>
                              <p:cond delay="500"/>
                            </p:stCondLst>
                            <p:childTnLst>
                              <p:par>
                                <p:cTn id="9" presetID="5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hteck 31"/>
          <p:cNvSpPr/>
          <p:nvPr/>
        </p:nvSpPr>
        <p:spPr>
          <a:xfrm>
            <a:off x="0" y="0"/>
            <a:ext cx="2643174" cy="6858004"/>
          </a:xfrm>
          <a:prstGeom prst="rect">
            <a:avLst/>
          </a:prstGeom>
          <a:gradFill flip="none" rotWithShape="1">
            <a:gsLst>
              <a:gs pos="11000">
                <a:srgbClr val="F0FCFE">
                  <a:alpha val="36863"/>
                </a:srgbClr>
              </a:gs>
              <a:gs pos="55000">
                <a:srgbClr val="B7D3CC">
                  <a:alpha val="80000"/>
                </a:srgbClr>
              </a:gs>
              <a:gs pos="82000">
                <a:srgbClr val="5D9699">
                  <a:alpha val="72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1" name="Rectangle 2" descr="Pergament"/>
          <p:cNvSpPr>
            <a:spLocks noChangeArrowheads="1"/>
          </p:cNvSpPr>
          <p:nvPr/>
        </p:nvSpPr>
        <p:spPr bwMode="auto">
          <a:xfrm>
            <a:off x="2786050" y="3286124"/>
            <a:ext cx="5857916" cy="338137"/>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a:defRPr/>
            </a:pPr>
            <a:r>
              <a:rPr lang="de-DE" sz="1400" b="1" dirty="0" smtClean="0"/>
              <a:t>h</a:t>
            </a:r>
            <a:r>
              <a:rPr lang="de-DE" sz="1400" b="1" dirty="0"/>
              <a:t>)  Weiterbeschäftigung über die </a:t>
            </a:r>
            <a:r>
              <a:rPr lang="de-DE" sz="1600" b="1" dirty="0">
                <a:solidFill>
                  <a:srgbClr val="C00000"/>
                </a:solidFill>
              </a:rPr>
              <a:t>Altersgrenze</a:t>
            </a:r>
            <a:r>
              <a:rPr lang="de-DE" sz="1400" b="1" dirty="0"/>
              <a:t> hinaus</a:t>
            </a:r>
            <a:endParaRPr lang="de-DE" sz="1400" b="1" dirty="0">
              <a:solidFill>
                <a:srgbClr val="C00000"/>
              </a:solidFill>
            </a:endParaRPr>
          </a:p>
        </p:txBody>
      </p:sp>
      <p:sp>
        <p:nvSpPr>
          <p:cNvPr id="47" name="Rectangle 2" descr="Pergament"/>
          <p:cNvSpPr>
            <a:spLocks noChangeArrowheads="1"/>
          </p:cNvSpPr>
          <p:nvPr/>
        </p:nvSpPr>
        <p:spPr bwMode="auto">
          <a:xfrm>
            <a:off x="2786050" y="3786190"/>
            <a:ext cx="5857915" cy="307777"/>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a:defRPr/>
            </a:pPr>
            <a:r>
              <a:rPr lang="de-DE" sz="1400" b="1" dirty="0" smtClean="0"/>
              <a:t>i</a:t>
            </a:r>
            <a:r>
              <a:rPr lang="de-DE" sz="1400" b="1" dirty="0"/>
              <a:t>)  Anordnungen, </a:t>
            </a:r>
            <a:r>
              <a:rPr lang="de-DE" sz="1400" b="1" dirty="0" smtClean="0"/>
              <a:t>welche </a:t>
            </a:r>
            <a:r>
              <a:rPr lang="de-DE" sz="1400" b="1" dirty="0"/>
              <a:t>die Freiheit in der Wahl der Wohnung beschränken</a:t>
            </a:r>
            <a:endParaRPr lang="de-DE" sz="1400" b="1" dirty="0">
              <a:solidFill>
                <a:srgbClr val="C00000"/>
              </a:solidFill>
            </a:endParaRPr>
          </a:p>
        </p:txBody>
      </p:sp>
      <p:sp>
        <p:nvSpPr>
          <p:cNvPr id="50" name="Rectangle 2" descr="Pergament"/>
          <p:cNvSpPr>
            <a:spLocks noChangeArrowheads="1"/>
          </p:cNvSpPr>
          <p:nvPr/>
        </p:nvSpPr>
        <p:spPr bwMode="auto">
          <a:xfrm>
            <a:off x="2786051" y="4286256"/>
            <a:ext cx="5857916" cy="338138"/>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a:defRPr/>
            </a:pPr>
            <a:r>
              <a:rPr lang="de-DE" sz="1400" b="1" dirty="0" smtClean="0"/>
              <a:t>j</a:t>
            </a:r>
            <a:r>
              <a:rPr lang="de-DE" sz="1400" b="1" dirty="0"/>
              <a:t>)  Versagung und Widerruf der Genehmigung einer </a:t>
            </a:r>
            <a:r>
              <a:rPr lang="de-DE" sz="1600" b="1" dirty="0">
                <a:solidFill>
                  <a:srgbClr val="C00000"/>
                </a:solidFill>
              </a:rPr>
              <a:t>Nebentätigkeit</a:t>
            </a:r>
          </a:p>
        </p:txBody>
      </p:sp>
      <p:sp>
        <p:nvSpPr>
          <p:cNvPr id="52" name="Rectangle 2" descr="Pergament"/>
          <p:cNvSpPr>
            <a:spLocks noChangeArrowheads="1"/>
          </p:cNvSpPr>
          <p:nvPr/>
        </p:nvSpPr>
        <p:spPr bwMode="auto">
          <a:xfrm>
            <a:off x="2786050" y="4714884"/>
            <a:ext cx="5857916" cy="553998"/>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a:defRPr/>
            </a:pPr>
            <a:r>
              <a:rPr lang="de-DE" sz="1400" b="1" dirty="0" smtClean="0"/>
              <a:t>k)  Ablehnung </a:t>
            </a:r>
          </a:p>
          <a:p>
            <a:pPr>
              <a:defRPr/>
            </a:pPr>
            <a:r>
              <a:rPr lang="de-DE" sz="1400" b="1" dirty="0" smtClean="0"/>
              <a:t>      eines </a:t>
            </a:r>
            <a:r>
              <a:rPr lang="de-DE" sz="1400" b="1" dirty="0"/>
              <a:t>Antrages </a:t>
            </a:r>
            <a:r>
              <a:rPr lang="de-DE" sz="1400" b="1" dirty="0" smtClean="0"/>
              <a:t>auf </a:t>
            </a:r>
            <a:r>
              <a:rPr lang="de-DE" sz="1600" b="1" dirty="0">
                <a:solidFill>
                  <a:srgbClr val="C00000"/>
                </a:solidFill>
              </a:rPr>
              <a:t>Ermäßigung</a:t>
            </a:r>
            <a:r>
              <a:rPr lang="de-DE" sz="1400" b="1" dirty="0">
                <a:solidFill>
                  <a:srgbClr val="C00000"/>
                </a:solidFill>
              </a:rPr>
              <a:t> der Arbeitszeit </a:t>
            </a:r>
            <a:r>
              <a:rPr lang="de-DE" sz="1400" b="1" dirty="0" smtClean="0"/>
              <a:t>oder </a:t>
            </a:r>
            <a:r>
              <a:rPr lang="de-DE" sz="1400" b="1" dirty="0" smtClean="0">
                <a:solidFill>
                  <a:srgbClr val="C00000"/>
                </a:solidFill>
              </a:rPr>
              <a:t>Beurlaubung</a:t>
            </a:r>
            <a:endParaRPr lang="de-DE" sz="1400" b="1" dirty="0">
              <a:solidFill>
                <a:srgbClr val="C00000"/>
              </a:solidFill>
            </a:endParaRPr>
          </a:p>
        </p:txBody>
      </p:sp>
      <p:grpSp>
        <p:nvGrpSpPr>
          <p:cNvPr id="60" name="Gruppieren 59"/>
          <p:cNvGrpSpPr/>
          <p:nvPr/>
        </p:nvGrpSpPr>
        <p:grpSpPr>
          <a:xfrm>
            <a:off x="642910" y="571480"/>
            <a:ext cx="6143668" cy="1071570"/>
            <a:chOff x="642910" y="571480"/>
            <a:chExt cx="6143668" cy="1071570"/>
          </a:xfrm>
        </p:grpSpPr>
        <p:sp>
          <p:nvSpPr>
            <p:cNvPr id="61" name="Rechteck 60"/>
            <p:cNvSpPr/>
            <p:nvPr/>
          </p:nvSpPr>
          <p:spPr bwMode="auto">
            <a:xfrm>
              <a:off x="642910" y="1000108"/>
              <a:ext cx="6143668"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62" name="Picture 4"/>
            <p:cNvPicPr>
              <a:picLocks noChangeAspect="1" noChangeArrowheads="1"/>
            </p:cNvPicPr>
            <p:nvPr/>
          </p:nvPicPr>
          <p:blipFill>
            <a:blip r:embed="rId2"/>
            <a:srcRect/>
            <a:stretch>
              <a:fillRect/>
            </a:stretch>
          </p:blipFill>
          <p:spPr bwMode="auto">
            <a:xfrm flipH="1">
              <a:off x="714348" y="571480"/>
              <a:ext cx="2917052" cy="1071570"/>
            </a:xfrm>
            <a:prstGeom prst="rect">
              <a:avLst/>
            </a:prstGeom>
            <a:noFill/>
            <a:ln w="9525">
              <a:noFill/>
              <a:miter lim="800000"/>
              <a:headEnd/>
              <a:tailEnd/>
            </a:ln>
            <a:effectLst/>
          </p:spPr>
        </p:pic>
        <p:sp>
          <p:nvSpPr>
            <p:cNvPr id="64" name="Rechteck 63"/>
            <p:cNvSpPr/>
            <p:nvPr/>
          </p:nvSpPr>
          <p:spPr>
            <a:xfrm>
              <a:off x="3714744" y="1000108"/>
              <a:ext cx="1857356" cy="276999"/>
            </a:xfrm>
            <a:prstGeom prst="rect">
              <a:avLst/>
            </a:prstGeom>
          </p:spPr>
          <p:txBody>
            <a:bodyPr wrap="square">
              <a:spAutoFit/>
            </a:bodyPr>
            <a:lstStyle/>
            <a:p>
              <a:pPr algn="r"/>
              <a:r>
                <a:rPr lang="de-DE" sz="1200" b="1" dirty="0" smtClean="0"/>
                <a:t>MVG EKD  VIII. Abschnitt</a:t>
              </a:r>
              <a:endParaRPr lang="de-DE" sz="1200" b="1" dirty="0"/>
            </a:p>
          </p:txBody>
        </p:sp>
        <p:sp>
          <p:nvSpPr>
            <p:cNvPr id="65" name="Rechteck 64"/>
            <p:cNvSpPr/>
            <p:nvPr/>
          </p:nvSpPr>
          <p:spPr>
            <a:xfrm>
              <a:off x="2928926" y="1285860"/>
              <a:ext cx="3571868" cy="276999"/>
            </a:xfrm>
            <a:prstGeom prst="rect">
              <a:avLst/>
            </a:prstGeom>
          </p:spPr>
          <p:txBody>
            <a:bodyPr wrap="square">
              <a:spAutoFit/>
            </a:bodyPr>
            <a:lstStyle/>
            <a:p>
              <a:pPr algn="r"/>
              <a:r>
                <a:rPr lang="de-DE" sz="1200" b="1" dirty="0" smtClean="0"/>
                <a:t>Aufgaben und Befugnisse der Mitarbeitervertretung</a:t>
              </a:r>
              <a:endParaRPr lang="de-DE" sz="1200" b="1" dirty="0"/>
            </a:p>
          </p:txBody>
        </p:sp>
      </p:grpSp>
      <p:sp>
        <p:nvSpPr>
          <p:cNvPr id="66" name="Rechteck 65"/>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8" name="Rechteck 54"/>
          <p:cNvSpPr>
            <a:spLocks noChangeArrowheads="1"/>
          </p:cNvSpPr>
          <p:nvPr/>
        </p:nvSpPr>
        <p:spPr bwMode="auto">
          <a:xfrm>
            <a:off x="2786050" y="2714620"/>
            <a:ext cx="6000750" cy="523220"/>
          </a:xfrm>
          <a:prstGeom prst="rect">
            <a:avLst/>
          </a:prstGeom>
          <a:noFill/>
          <a:ln w="9525">
            <a:noFill/>
            <a:miter lim="800000"/>
            <a:headEnd/>
            <a:tailEnd/>
          </a:ln>
        </p:spPr>
        <p:txBody>
          <a:bodyPr>
            <a:spAutoFit/>
          </a:bodyPr>
          <a:lstStyle/>
          <a:p>
            <a:r>
              <a:rPr lang="de-DE" sz="1400" b="1" i="1" dirty="0"/>
              <a:t>Die MAV hat in den folgenden </a:t>
            </a:r>
          </a:p>
          <a:p>
            <a:r>
              <a:rPr lang="de-DE" sz="1400" b="1" i="1" dirty="0"/>
              <a:t>Personalangelegenheiten ein </a:t>
            </a:r>
            <a:r>
              <a:rPr lang="de-DE" sz="1400" b="1" i="1" dirty="0">
                <a:solidFill>
                  <a:srgbClr val="C00000"/>
                </a:solidFill>
              </a:rPr>
              <a:t>eingeschränktes </a:t>
            </a:r>
            <a:r>
              <a:rPr lang="de-DE" sz="1400" b="1" i="1" dirty="0"/>
              <a:t>Mitbestimmungsrecht</a:t>
            </a:r>
          </a:p>
        </p:txBody>
      </p:sp>
      <p:sp>
        <p:nvSpPr>
          <p:cNvPr id="19" name="Rechteck 18"/>
          <p:cNvSpPr/>
          <p:nvPr/>
        </p:nvSpPr>
        <p:spPr bwMode="auto">
          <a:xfrm>
            <a:off x="2500298" y="2071678"/>
            <a:ext cx="6072230" cy="214314"/>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0" name="Rechteck 19"/>
          <p:cNvSpPr>
            <a:spLocks noChangeArrowheads="1"/>
          </p:cNvSpPr>
          <p:nvPr/>
        </p:nvSpPr>
        <p:spPr bwMode="auto">
          <a:xfrm>
            <a:off x="2500298" y="1785926"/>
            <a:ext cx="6072230" cy="553998"/>
          </a:xfrm>
          <a:prstGeom prst="rect">
            <a:avLst/>
          </a:prstGeom>
          <a:noFill/>
          <a:ln w="9525">
            <a:noFill/>
            <a:miter lim="800000"/>
            <a:headEnd/>
            <a:tailEnd/>
          </a:ln>
        </p:spPr>
        <p:txBody>
          <a:bodyPr wrap="square">
            <a:spAutoFit/>
          </a:bodyPr>
          <a:lstStyle/>
          <a:p>
            <a:r>
              <a:rPr lang="de-DE" sz="1400" b="1" dirty="0" smtClean="0"/>
              <a:t>           Fälle </a:t>
            </a:r>
            <a:r>
              <a:rPr lang="de-DE" sz="1400" b="1" dirty="0"/>
              <a:t>der eingeschränkten Mitbestimmung </a:t>
            </a:r>
          </a:p>
          <a:p>
            <a:r>
              <a:rPr lang="de-DE" sz="1400" b="1" dirty="0"/>
              <a:t>in </a:t>
            </a:r>
            <a:r>
              <a:rPr lang="de-DE" sz="1400" b="1" dirty="0">
                <a:solidFill>
                  <a:srgbClr val="C00000"/>
                </a:solidFill>
              </a:rPr>
              <a:t>Personalangelegenheiten</a:t>
            </a:r>
            <a:r>
              <a:rPr lang="de-DE" sz="1400" b="1" dirty="0"/>
              <a:t> </a:t>
            </a:r>
            <a:r>
              <a:rPr lang="de-DE" sz="1400" b="1" dirty="0" smtClean="0"/>
              <a:t>der</a:t>
            </a:r>
            <a:r>
              <a:rPr lang="de-DE" sz="1600" b="1" dirty="0" smtClean="0">
                <a:solidFill>
                  <a:srgbClr val="C00000"/>
                </a:solidFill>
              </a:rPr>
              <a:t> </a:t>
            </a:r>
            <a:r>
              <a:rPr lang="de-DE" sz="1600" b="1" dirty="0">
                <a:solidFill>
                  <a:srgbClr val="C00000"/>
                </a:solidFill>
              </a:rPr>
              <a:t>privatrechtlich </a:t>
            </a:r>
            <a:r>
              <a:rPr lang="de-DE" sz="1400" b="1" dirty="0"/>
              <a:t>angestellten Mitarbeitenden</a:t>
            </a:r>
            <a:endParaRPr lang="de-DE" sz="1400" b="1" dirty="0">
              <a:cs typeface="Arial" pitchFamily="34" charset="0"/>
            </a:endParaRPr>
          </a:p>
        </p:txBody>
      </p:sp>
      <p:sp>
        <p:nvSpPr>
          <p:cNvPr id="21" name="Text Box 3"/>
          <p:cNvSpPr txBox="1">
            <a:spLocks noChangeArrowheads="1"/>
          </p:cNvSpPr>
          <p:nvPr/>
        </p:nvSpPr>
        <p:spPr bwMode="auto">
          <a:xfrm>
            <a:off x="1214414" y="2000240"/>
            <a:ext cx="1357312" cy="338554"/>
          </a:xfrm>
          <a:prstGeom prst="rect">
            <a:avLst/>
          </a:prstGeom>
          <a:noFill/>
          <a:ln w="9525">
            <a:noFill/>
            <a:miter lim="800000"/>
            <a:headEnd/>
            <a:tailEnd/>
          </a:ln>
        </p:spPr>
        <p:txBody>
          <a:bodyPr>
            <a:spAutoFit/>
          </a:bodyPr>
          <a:lstStyle/>
          <a:p>
            <a:pPr algn="ctr">
              <a:spcBef>
                <a:spcPct val="50000"/>
              </a:spcBef>
            </a:pPr>
            <a:r>
              <a:rPr lang="de-DE" sz="1600" b="1" dirty="0">
                <a:solidFill>
                  <a:srgbClr val="C00000"/>
                </a:solidFill>
                <a:cs typeface="Arial" pitchFamily="34" charset="0"/>
              </a:rPr>
              <a:t>§ 42 MVG</a:t>
            </a:r>
          </a:p>
        </p:txBody>
      </p:sp>
      <p:sp>
        <p:nvSpPr>
          <p:cNvPr id="22" name="Rechteck 21"/>
          <p:cNvSpPr/>
          <p:nvPr/>
        </p:nvSpPr>
        <p:spPr>
          <a:xfrm>
            <a:off x="500034" y="3643314"/>
            <a:ext cx="1887376" cy="461665"/>
          </a:xfrm>
          <a:prstGeom prst="rect">
            <a:avLst/>
          </a:prstGeom>
        </p:spPr>
        <p:txBody>
          <a:bodyPr wrap="none">
            <a:spAutoFit/>
          </a:bodyPr>
          <a:lstStyle/>
          <a:p>
            <a:r>
              <a:rPr lang="de-DE" sz="1200" b="1" dirty="0" smtClean="0">
                <a:solidFill>
                  <a:srgbClr val="C00000"/>
                </a:solidFill>
              </a:rPr>
              <a:t>      …</a:t>
            </a:r>
            <a:r>
              <a:rPr lang="de-DE" sz="1200" b="1" dirty="0" err="1" smtClean="0">
                <a:solidFill>
                  <a:srgbClr val="C00000"/>
                </a:solidFill>
              </a:rPr>
              <a:t>muß</a:t>
            </a:r>
            <a:r>
              <a:rPr lang="de-DE" sz="1200" b="1" dirty="0" smtClean="0">
                <a:solidFill>
                  <a:srgbClr val="C00000"/>
                </a:solidFill>
              </a:rPr>
              <a:t> der Küster </a:t>
            </a:r>
          </a:p>
          <a:p>
            <a:r>
              <a:rPr lang="de-DE" sz="1200" b="1" dirty="0" smtClean="0">
                <a:solidFill>
                  <a:srgbClr val="C00000"/>
                </a:solidFill>
              </a:rPr>
              <a:t>im Kirchenkeller wohnen </a:t>
            </a:r>
          </a:p>
        </p:txBody>
      </p:sp>
      <p:sp>
        <p:nvSpPr>
          <p:cNvPr id="23" name="AutoShape 22"/>
          <p:cNvSpPr>
            <a:spLocks noChangeArrowheads="1"/>
          </p:cNvSpPr>
          <p:nvPr/>
        </p:nvSpPr>
        <p:spPr bwMode="auto">
          <a:xfrm rot="10800000" flipH="1">
            <a:off x="2357422" y="4357694"/>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4" name="AutoShape 22"/>
          <p:cNvSpPr>
            <a:spLocks noChangeArrowheads="1"/>
          </p:cNvSpPr>
          <p:nvPr/>
        </p:nvSpPr>
        <p:spPr bwMode="auto">
          <a:xfrm rot="10800000" flipH="1">
            <a:off x="2357422" y="3857628"/>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5" name="AutoShape 22"/>
          <p:cNvSpPr>
            <a:spLocks noChangeArrowheads="1"/>
          </p:cNvSpPr>
          <p:nvPr/>
        </p:nvSpPr>
        <p:spPr bwMode="auto">
          <a:xfrm rot="10800000" flipH="1">
            <a:off x="2357422" y="4929198"/>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6" name="AutoShape 22"/>
          <p:cNvSpPr>
            <a:spLocks noChangeArrowheads="1"/>
          </p:cNvSpPr>
          <p:nvPr/>
        </p:nvSpPr>
        <p:spPr bwMode="auto">
          <a:xfrm rot="10800000" flipH="1">
            <a:off x="2357422" y="3357562"/>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7" name="Rechteck 26"/>
          <p:cNvSpPr/>
          <p:nvPr/>
        </p:nvSpPr>
        <p:spPr>
          <a:xfrm>
            <a:off x="714348" y="4714884"/>
            <a:ext cx="1548052" cy="461665"/>
          </a:xfrm>
          <a:prstGeom prst="rect">
            <a:avLst/>
          </a:prstGeom>
        </p:spPr>
        <p:txBody>
          <a:bodyPr wrap="none">
            <a:spAutoFit/>
          </a:bodyPr>
          <a:lstStyle/>
          <a:p>
            <a:r>
              <a:rPr lang="de-DE" sz="1200" b="1" dirty="0" smtClean="0">
                <a:solidFill>
                  <a:srgbClr val="C00000"/>
                </a:solidFill>
              </a:rPr>
              <a:t>Teilzeit- und </a:t>
            </a:r>
          </a:p>
          <a:p>
            <a:r>
              <a:rPr lang="de-DE" sz="1200" b="1" dirty="0" smtClean="0">
                <a:solidFill>
                  <a:srgbClr val="C00000"/>
                </a:solidFill>
              </a:rPr>
              <a:t>       Befristungsgesetz</a:t>
            </a:r>
            <a:endParaRPr lang="de-DE" sz="1200" b="1" dirty="0">
              <a:solidFill>
                <a:srgbClr val="C00000"/>
              </a:solidFill>
            </a:endParaRPr>
          </a:p>
        </p:txBody>
      </p:sp>
      <p:sp>
        <p:nvSpPr>
          <p:cNvPr id="28" name="Rechteck 27"/>
          <p:cNvSpPr/>
          <p:nvPr/>
        </p:nvSpPr>
        <p:spPr>
          <a:xfrm>
            <a:off x="857224" y="4357694"/>
            <a:ext cx="1400063" cy="276999"/>
          </a:xfrm>
          <a:prstGeom prst="rect">
            <a:avLst/>
          </a:prstGeom>
        </p:spPr>
        <p:txBody>
          <a:bodyPr wrap="none">
            <a:spAutoFit/>
          </a:bodyPr>
          <a:lstStyle/>
          <a:p>
            <a:r>
              <a:rPr lang="de-DE" sz="1200" b="1" dirty="0" smtClean="0">
                <a:solidFill>
                  <a:srgbClr val="C00000"/>
                </a:solidFill>
              </a:rPr>
              <a:t>Konkurrenzklausel</a:t>
            </a:r>
            <a:endParaRPr lang="de-DE" sz="1200" b="1" dirty="0">
              <a:solidFill>
                <a:srgbClr val="C00000"/>
              </a:solidFill>
            </a:endParaRPr>
          </a:p>
        </p:txBody>
      </p:sp>
      <p:sp>
        <p:nvSpPr>
          <p:cNvPr id="29" name="Rechteck 28"/>
          <p:cNvSpPr/>
          <p:nvPr/>
        </p:nvSpPr>
        <p:spPr>
          <a:xfrm>
            <a:off x="1000100" y="3286124"/>
            <a:ext cx="1255921" cy="276999"/>
          </a:xfrm>
          <a:prstGeom prst="rect">
            <a:avLst/>
          </a:prstGeom>
        </p:spPr>
        <p:txBody>
          <a:bodyPr wrap="none">
            <a:spAutoFit/>
          </a:bodyPr>
          <a:lstStyle/>
          <a:p>
            <a:r>
              <a:rPr lang="de-DE" sz="1200" b="1" dirty="0" smtClean="0">
                <a:solidFill>
                  <a:srgbClr val="C00000"/>
                </a:solidFill>
              </a:rPr>
              <a:t>Personalplanung</a:t>
            </a:r>
            <a:endParaRPr lang="de-DE" sz="1200" b="1" dirty="0">
              <a:solidFill>
                <a:srgbClr val="C00000"/>
              </a:solidFill>
            </a:endParaRPr>
          </a:p>
        </p:txBody>
      </p:sp>
      <p:grpSp>
        <p:nvGrpSpPr>
          <p:cNvPr id="38" name="Gruppieren 37"/>
          <p:cNvGrpSpPr/>
          <p:nvPr/>
        </p:nvGrpSpPr>
        <p:grpSpPr>
          <a:xfrm>
            <a:off x="2357422" y="5715016"/>
            <a:ext cx="6286544" cy="591934"/>
            <a:chOff x="2357422" y="5715016"/>
            <a:chExt cx="6286544" cy="591934"/>
          </a:xfrm>
        </p:grpSpPr>
        <p:sp>
          <p:nvSpPr>
            <p:cNvPr id="36" name="Rechteck 35"/>
            <p:cNvSpPr/>
            <p:nvPr/>
          </p:nvSpPr>
          <p:spPr>
            <a:xfrm>
              <a:off x="2357422" y="5715016"/>
              <a:ext cx="6286544" cy="428628"/>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p:cNvSpPr/>
            <p:nvPr/>
          </p:nvSpPr>
          <p:spPr bwMode="auto">
            <a:xfrm>
              <a:off x="2786050" y="5929330"/>
              <a:ext cx="5429288" cy="142876"/>
            </a:xfrm>
            <a:prstGeom prst="rect">
              <a:avLst/>
            </a:prstGeom>
            <a:solidFill>
              <a:srgbClr val="FFFF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sp>
          <p:nvSpPr>
            <p:cNvPr id="33" name="Rectangle 2" descr="Pergament"/>
            <p:cNvSpPr>
              <a:spLocks noChangeArrowheads="1"/>
            </p:cNvSpPr>
            <p:nvPr/>
          </p:nvSpPr>
          <p:spPr bwMode="auto">
            <a:xfrm>
              <a:off x="3071802" y="5786454"/>
              <a:ext cx="5429288" cy="276999"/>
            </a:xfrm>
            <a:prstGeom prst="rect">
              <a:avLst/>
            </a:prstGeom>
            <a:noFill/>
            <a:ln w="9525">
              <a:noFill/>
              <a:miter lim="800000"/>
              <a:headEnd/>
              <a:tailEnd/>
            </a:ln>
            <a:effectLst/>
          </p:spPr>
          <p:txBody>
            <a:bodyPr wrap="square" anchor="ctr">
              <a:spAutoFit/>
            </a:bodyPr>
            <a:lstStyle/>
            <a:p>
              <a:pPr>
                <a:defRPr/>
              </a:pPr>
              <a:r>
                <a:rPr lang="de-DE" sz="1200" b="1" dirty="0" smtClean="0">
                  <a:solidFill>
                    <a:srgbClr val="C00000"/>
                  </a:solidFill>
                  <a:latin typeface="Arial" pitchFamily="34" charset="0"/>
                  <a:cs typeface="Arial" pitchFamily="34" charset="0"/>
                </a:rPr>
                <a:t>Umsetzung</a:t>
              </a:r>
              <a:r>
                <a:rPr lang="de-DE" sz="1200" b="1" dirty="0" smtClean="0">
                  <a:latin typeface="Arial" pitchFamily="34" charset="0"/>
                  <a:cs typeface="Arial" pitchFamily="34" charset="0"/>
                </a:rPr>
                <a:t>, Versetzung </a:t>
              </a:r>
              <a:r>
                <a:rPr lang="de-DE" sz="1200" b="1" dirty="0">
                  <a:solidFill>
                    <a:srgbClr val="C00000"/>
                  </a:solidFill>
                  <a:latin typeface="Arial" pitchFamily="34" charset="0"/>
                  <a:cs typeface="Arial" pitchFamily="34" charset="0"/>
                </a:rPr>
                <a:t>oder </a:t>
              </a:r>
              <a:r>
                <a:rPr lang="de-DE" sz="1200" b="1" dirty="0" smtClean="0">
                  <a:solidFill>
                    <a:srgbClr val="C00000"/>
                  </a:solidFill>
                  <a:latin typeface="Arial" pitchFamily="34" charset="0"/>
                  <a:cs typeface="Arial" pitchFamily="34" charset="0"/>
                </a:rPr>
                <a:t>Abordnung </a:t>
              </a:r>
              <a:r>
                <a:rPr lang="de-DE" sz="1200" b="1" dirty="0" smtClean="0">
                  <a:latin typeface="Arial" pitchFamily="34" charset="0"/>
                  <a:cs typeface="Arial" pitchFamily="34" charset="0"/>
                </a:rPr>
                <a:t>– </a:t>
              </a:r>
              <a:r>
                <a:rPr lang="de-DE" sz="1200" b="1" dirty="0" smtClean="0">
                  <a:solidFill>
                    <a:schemeClr val="tx1">
                      <a:lumMod val="50000"/>
                      <a:lumOff val="50000"/>
                    </a:schemeClr>
                  </a:solidFill>
                  <a:latin typeface="Arial" pitchFamily="34" charset="0"/>
                  <a:cs typeface="Arial" pitchFamily="34" charset="0"/>
                </a:rPr>
                <a:t>was sind die Unterschiede</a:t>
              </a:r>
              <a:endParaRPr lang="de-DE" sz="1200" b="1" dirty="0">
                <a:solidFill>
                  <a:schemeClr val="tx1">
                    <a:lumMod val="50000"/>
                    <a:lumOff val="50000"/>
                  </a:schemeClr>
                </a:solidFill>
                <a:latin typeface="Arial" pitchFamily="34" charset="0"/>
                <a:cs typeface="Arial" pitchFamily="34" charset="0"/>
              </a:endParaRPr>
            </a:p>
          </p:txBody>
        </p:sp>
        <p:sp>
          <p:nvSpPr>
            <p:cNvPr id="34" name="Rechteck 33"/>
            <p:cNvSpPr/>
            <p:nvPr/>
          </p:nvSpPr>
          <p:spPr>
            <a:xfrm>
              <a:off x="3929058" y="6029951"/>
              <a:ext cx="3614900" cy="276999"/>
            </a:xfrm>
            <a:prstGeom prst="rect">
              <a:avLst/>
            </a:prstGeom>
            <a:solidFill>
              <a:schemeClr val="bg1"/>
            </a:solidFill>
          </p:spPr>
          <p:txBody>
            <a:bodyPr wrap="none">
              <a:spAutoFit/>
            </a:bodyPr>
            <a:lstStyle/>
            <a:p>
              <a:pPr>
                <a:defRPr/>
              </a:pPr>
              <a:r>
                <a:rPr lang="de-DE" sz="1200" b="1" dirty="0" smtClean="0">
                  <a:solidFill>
                    <a:srgbClr val="C00000"/>
                  </a:solidFill>
                  <a:latin typeface="Arial" pitchFamily="34" charset="0"/>
                  <a:cs typeface="Arial" pitchFamily="34" charset="0"/>
                </a:rPr>
                <a:t>Nebentätigkeit – </a:t>
              </a:r>
              <a:r>
                <a:rPr lang="de-DE" sz="1200" b="1" dirty="0" smtClean="0">
                  <a:solidFill>
                    <a:schemeClr val="tx1">
                      <a:lumMod val="50000"/>
                      <a:lumOff val="50000"/>
                    </a:schemeClr>
                  </a:solidFill>
                  <a:latin typeface="Arial" pitchFamily="34" charset="0"/>
                  <a:cs typeface="Arial" pitchFamily="34" charset="0"/>
                </a:rPr>
                <a:t>was hat die MAV damit zu tun </a:t>
              </a:r>
              <a:endParaRPr lang="de-DE" sz="1200" b="1" dirty="0">
                <a:solidFill>
                  <a:schemeClr val="tx1">
                    <a:lumMod val="50000"/>
                    <a:lumOff val="50000"/>
                  </a:schemeClr>
                </a:solidFill>
                <a:latin typeface="Arial" pitchFamily="34" charset="0"/>
                <a:cs typeface="Arial" pitchFamily="34" charset="0"/>
              </a:endParaRPr>
            </a:p>
          </p:txBody>
        </p:sp>
      </p:grpSp>
      <p:grpSp>
        <p:nvGrpSpPr>
          <p:cNvPr id="37" name="Gruppieren 36"/>
          <p:cNvGrpSpPr/>
          <p:nvPr/>
        </p:nvGrpSpPr>
        <p:grpSpPr>
          <a:xfrm>
            <a:off x="428596" y="5429264"/>
            <a:ext cx="2379560" cy="857256"/>
            <a:chOff x="428596" y="5429264"/>
            <a:chExt cx="2379560" cy="857256"/>
          </a:xfrm>
        </p:grpSpPr>
        <p:pic>
          <p:nvPicPr>
            <p:cNvPr id="31" name="Picture 5" descr="C:\Users\Gisbert\Desktop\Bild1.jpg"/>
            <p:cNvPicPr>
              <a:picLocks noChangeAspect="1" noChangeArrowheads="1"/>
            </p:cNvPicPr>
            <p:nvPr/>
          </p:nvPicPr>
          <p:blipFill>
            <a:blip r:embed="rId3" cstate="print"/>
            <a:srcRect/>
            <a:stretch>
              <a:fillRect/>
            </a:stretch>
          </p:blipFill>
          <p:spPr bwMode="auto">
            <a:xfrm>
              <a:off x="2285984" y="5429264"/>
              <a:ext cx="522172" cy="857256"/>
            </a:xfrm>
            <a:prstGeom prst="rect">
              <a:avLst/>
            </a:prstGeom>
            <a:noFill/>
          </p:spPr>
        </p:pic>
        <p:sp>
          <p:nvSpPr>
            <p:cNvPr id="30" name="Rechteck 1"/>
            <p:cNvSpPr>
              <a:spLocks noChangeArrowheads="1"/>
            </p:cNvSpPr>
            <p:nvPr/>
          </p:nvSpPr>
          <p:spPr bwMode="auto">
            <a:xfrm>
              <a:off x="428596" y="5857892"/>
              <a:ext cx="188280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a:r>
                <a:rPr lang="de-DE" sz="1200" b="1" dirty="0" smtClean="0">
                  <a:solidFill>
                    <a:srgbClr val="C00000"/>
                  </a:solidFill>
                  <a:latin typeface="Arial Black" pitchFamily="34" charset="0"/>
                </a:rPr>
                <a:t>…noch Fragen</a:t>
              </a:r>
              <a:endParaRPr lang="de-DE" sz="1200" b="1" dirty="0">
                <a:solidFill>
                  <a:srgbClr val="C00000"/>
                </a:solidFill>
                <a:latin typeface="Arial Black"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linds(horizontal)">
                                      <p:cBhvr>
                                        <p:cTn id="7" dur="500"/>
                                        <p:tgtEl>
                                          <p:spTgt spid="51"/>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linds(horizontal)">
                                      <p:cBhvr>
                                        <p:cTn id="11" dur="500"/>
                                        <p:tgtEl>
                                          <p:spTgt spid="47"/>
                                        </p:tgtEl>
                                      </p:cBhvr>
                                    </p:animEffect>
                                  </p:childTnLst>
                                </p:cTn>
                              </p:par>
                            </p:childTnLst>
                          </p:cTn>
                        </p:par>
                        <p:par>
                          <p:cTn id="12" fill="hold" nodeType="with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blinds(horizontal)">
                                      <p:cBhvr>
                                        <p:cTn id="15" dur="500"/>
                                        <p:tgtEl>
                                          <p:spTgt spid="50"/>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blinds(horizontal)">
                                      <p:cBhvr>
                                        <p:cTn id="19" dur="500"/>
                                        <p:tgtEl>
                                          <p:spTgt spid="52"/>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8"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0-#ppt_w/2"/>
                                          </p:val>
                                        </p:tav>
                                        <p:tav tm="100000">
                                          <p:val>
                                            <p:strVal val="#ppt_x"/>
                                          </p:val>
                                        </p:tav>
                                      </p:tavLst>
                                    </p:anim>
                                    <p:anim calcmode="lin" valueType="num">
                                      <p:cBhvr additive="base">
                                        <p:cTn id="34" dur="500" fill="hold"/>
                                        <p:tgtEl>
                                          <p:spTgt spid="25"/>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8"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0-#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3" presetClass="entr" presetSubtype="1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linds(horizontal)">
                                      <p:cBhvr>
                                        <p:cTn id="43" dur="500"/>
                                        <p:tgtEl>
                                          <p:spTgt spid="29"/>
                                        </p:tgtEl>
                                      </p:cBhvr>
                                    </p:animEffect>
                                  </p:childTnLst>
                                </p:cTn>
                              </p:par>
                            </p:childTnLst>
                          </p:cTn>
                        </p:par>
                        <p:par>
                          <p:cTn id="44" fill="hold">
                            <p:stCondLst>
                              <p:cond delay="4500"/>
                            </p:stCondLst>
                            <p:childTnLst>
                              <p:par>
                                <p:cTn id="45" presetID="3" presetClass="entr" presetSubtype="1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childTnLst>
                          </p:cTn>
                        </p:par>
                        <p:par>
                          <p:cTn id="48" fill="hold">
                            <p:stCondLst>
                              <p:cond delay="5000"/>
                            </p:stCondLst>
                            <p:childTnLst>
                              <p:par>
                                <p:cTn id="49" presetID="3" presetClass="entr" presetSubtype="1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blinds(horizontal)">
                                      <p:cBhvr>
                                        <p:cTn id="51" dur="500"/>
                                        <p:tgtEl>
                                          <p:spTgt spid="28"/>
                                        </p:tgtEl>
                                      </p:cBhvr>
                                    </p:animEffect>
                                  </p:childTnLst>
                                </p:cTn>
                              </p:par>
                            </p:childTnLst>
                          </p:cTn>
                        </p:par>
                        <p:par>
                          <p:cTn id="52" fill="hold">
                            <p:stCondLst>
                              <p:cond delay="5500"/>
                            </p:stCondLst>
                            <p:childTnLst>
                              <p:par>
                                <p:cTn id="53" presetID="3" presetClass="entr" presetSubtype="1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linds(horizont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1000" fill="hold"/>
                                        <p:tgtEl>
                                          <p:spTgt spid="37"/>
                                        </p:tgtEl>
                                        <p:attrNameLst>
                                          <p:attrName>ppt_w</p:attrName>
                                        </p:attrNameLst>
                                      </p:cBhvr>
                                      <p:tavLst>
                                        <p:tav tm="0">
                                          <p:val>
                                            <p:strVal val="#ppt_w*0.70"/>
                                          </p:val>
                                        </p:tav>
                                        <p:tav tm="100000">
                                          <p:val>
                                            <p:strVal val="#ppt_w"/>
                                          </p:val>
                                        </p:tav>
                                      </p:tavLst>
                                    </p:anim>
                                    <p:anim calcmode="lin" valueType="num">
                                      <p:cBhvr>
                                        <p:cTn id="61" dur="1000" fill="hold"/>
                                        <p:tgtEl>
                                          <p:spTgt spid="37"/>
                                        </p:tgtEl>
                                        <p:attrNameLst>
                                          <p:attrName>ppt_h</p:attrName>
                                        </p:attrNameLst>
                                      </p:cBhvr>
                                      <p:tavLst>
                                        <p:tav tm="0">
                                          <p:val>
                                            <p:strVal val="#ppt_h"/>
                                          </p:val>
                                        </p:tav>
                                        <p:tav tm="100000">
                                          <p:val>
                                            <p:strVal val="#ppt_h"/>
                                          </p:val>
                                        </p:tav>
                                      </p:tavLst>
                                    </p:anim>
                                    <p:animEffect transition="in" filter="fade">
                                      <p:cBhvr>
                                        <p:cTn id="62" dur="1000"/>
                                        <p:tgtEl>
                                          <p:spTgt spid="37"/>
                                        </p:tgtEl>
                                      </p:cBhvr>
                                    </p:animEffect>
                                  </p:childTnLst>
                                </p:cTn>
                              </p:par>
                            </p:childTnLst>
                          </p:cTn>
                        </p:par>
                        <p:par>
                          <p:cTn id="63" fill="hold">
                            <p:stCondLst>
                              <p:cond delay="1000"/>
                            </p:stCondLst>
                            <p:childTnLst>
                              <p:par>
                                <p:cTn id="64" presetID="3" presetClass="entr" presetSubtype="10" fill="hold"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blinds(horizontal)">
                                      <p:cBhvr>
                                        <p:cTn id="6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7" grpId="0" animBg="1"/>
      <p:bldP spid="50" grpId="0" animBg="1"/>
      <p:bldP spid="52" grpId="0" animBg="1"/>
      <p:bldP spid="22" grpId="0"/>
      <p:bldP spid="23" grpId="0" animBg="1"/>
      <p:bldP spid="24" grpId="0" animBg="1"/>
      <p:bldP spid="25" grpId="0" animBg="1"/>
      <p:bldP spid="26" grpId="0" animBg="1"/>
      <p:bldP spid="27" grpId="0"/>
      <p:bldP spid="28" grpId="0"/>
      <p:bldP spid="2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p:cNvSpPr/>
          <p:nvPr/>
        </p:nvSpPr>
        <p:spPr>
          <a:xfrm>
            <a:off x="0" y="0"/>
            <a:ext cx="2071670" cy="6858004"/>
          </a:xfrm>
          <a:prstGeom prst="rect">
            <a:avLst/>
          </a:prstGeom>
          <a:gradFill flip="none" rotWithShape="1">
            <a:gsLst>
              <a:gs pos="11000">
                <a:srgbClr val="F0FCFE">
                  <a:alpha val="36863"/>
                </a:srgbClr>
              </a:gs>
              <a:gs pos="55000">
                <a:srgbClr val="B7D3CC">
                  <a:alpha val="80000"/>
                </a:srgbClr>
              </a:gs>
              <a:gs pos="82000">
                <a:srgbClr val="5D9699">
                  <a:alpha val="72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3" name="Rechteck 62"/>
          <p:cNvSpPr/>
          <p:nvPr/>
        </p:nvSpPr>
        <p:spPr bwMode="auto">
          <a:xfrm>
            <a:off x="1428728" y="2071678"/>
            <a:ext cx="7215210" cy="214314"/>
          </a:xfrm>
          <a:prstGeom prst="rect">
            <a:avLst/>
          </a:prstGeom>
          <a:solidFill>
            <a:srgbClr val="EBF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5365" name="Rechteck 19"/>
          <p:cNvSpPr>
            <a:spLocks noChangeArrowheads="1"/>
          </p:cNvSpPr>
          <p:nvPr/>
        </p:nvSpPr>
        <p:spPr bwMode="auto">
          <a:xfrm>
            <a:off x="4143372" y="1785926"/>
            <a:ext cx="4286250" cy="738187"/>
          </a:xfrm>
          <a:prstGeom prst="rect">
            <a:avLst/>
          </a:prstGeom>
          <a:noFill/>
          <a:ln w="9525">
            <a:noFill/>
            <a:miter lim="800000"/>
            <a:headEnd/>
            <a:tailEnd/>
          </a:ln>
        </p:spPr>
        <p:txBody>
          <a:bodyPr>
            <a:spAutoFit/>
          </a:bodyPr>
          <a:lstStyle/>
          <a:p>
            <a:pPr algn="r"/>
            <a:r>
              <a:rPr lang="de-DE" sz="1400" b="1" dirty="0"/>
              <a:t>Fälle der eingeschränkten Mitbestimmung </a:t>
            </a:r>
          </a:p>
          <a:p>
            <a:pPr algn="r"/>
            <a:r>
              <a:rPr lang="de-DE" sz="1400" b="1" dirty="0"/>
              <a:t>in Personalangelegenheiten der Mitarbeitenden </a:t>
            </a:r>
          </a:p>
          <a:p>
            <a:pPr algn="r"/>
            <a:r>
              <a:rPr lang="de-DE" sz="1400" b="1" dirty="0"/>
              <a:t>in </a:t>
            </a:r>
            <a:r>
              <a:rPr lang="de-DE" sz="1400" b="1" dirty="0">
                <a:solidFill>
                  <a:srgbClr val="C00000"/>
                </a:solidFill>
              </a:rPr>
              <a:t>öffentlich-rechtlichen</a:t>
            </a:r>
            <a:r>
              <a:rPr lang="de-DE" sz="1400" b="1" dirty="0"/>
              <a:t> Dienstverhältnissen</a:t>
            </a:r>
            <a:endParaRPr lang="de-DE" sz="1400" b="1" dirty="0">
              <a:cs typeface="Arial" pitchFamily="34" charset="0"/>
            </a:endParaRPr>
          </a:p>
        </p:txBody>
      </p:sp>
      <p:sp>
        <p:nvSpPr>
          <p:cNvPr id="15366" name="Text Box 3"/>
          <p:cNvSpPr txBox="1">
            <a:spLocks noChangeArrowheads="1"/>
          </p:cNvSpPr>
          <p:nvPr/>
        </p:nvSpPr>
        <p:spPr bwMode="auto">
          <a:xfrm>
            <a:off x="1928794" y="2000240"/>
            <a:ext cx="1357312" cy="369887"/>
          </a:xfrm>
          <a:prstGeom prst="rect">
            <a:avLst/>
          </a:prstGeom>
          <a:noFill/>
          <a:ln w="9525">
            <a:noFill/>
            <a:miter lim="800000"/>
            <a:headEnd/>
            <a:tailEnd/>
          </a:ln>
        </p:spPr>
        <p:txBody>
          <a:bodyPr>
            <a:spAutoFit/>
          </a:bodyPr>
          <a:lstStyle/>
          <a:p>
            <a:pPr algn="ctr">
              <a:spcBef>
                <a:spcPct val="50000"/>
              </a:spcBef>
            </a:pPr>
            <a:r>
              <a:rPr lang="de-DE" b="1" dirty="0">
                <a:solidFill>
                  <a:srgbClr val="C00000"/>
                </a:solidFill>
                <a:cs typeface="Arial" pitchFamily="34" charset="0"/>
              </a:rPr>
              <a:t>§ 43 MVG</a:t>
            </a:r>
          </a:p>
        </p:txBody>
      </p:sp>
      <p:sp>
        <p:nvSpPr>
          <p:cNvPr id="16391" name="Rechteck 58"/>
          <p:cNvSpPr>
            <a:spLocks noChangeArrowheads="1"/>
          </p:cNvSpPr>
          <p:nvPr/>
        </p:nvSpPr>
        <p:spPr bwMode="auto">
          <a:xfrm>
            <a:off x="2000232" y="2571744"/>
            <a:ext cx="6429420" cy="3970337"/>
          </a:xfrm>
          <a:prstGeom prst="rect">
            <a:avLst/>
          </a:prstGeom>
          <a:noFill/>
          <a:ln w="9525">
            <a:noFill/>
            <a:miter lim="800000"/>
            <a:headEnd/>
            <a:tailEnd/>
          </a:ln>
        </p:spPr>
        <p:txBody>
          <a:bodyPr wrap="square">
            <a:spAutoFit/>
          </a:bodyPr>
          <a:lstStyle/>
          <a:p>
            <a:r>
              <a:rPr lang="de-DE" sz="1400" dirty="0"/>
              <a:t> a)   Einstellung,</a:t>
            </a:r>
          </a:p>
          <a:p>
            <a:r>
              <a:rPr lang="de-DE" sz="1400" dirty="0">
                <a:solidFill>
                  <a:schemeClr val="bg1">
                    <a:lumMod val="65000"/>
                  </a:schemeClr>
                </a:solidFill>
              </a:rPr>
              <a:t> b)   </a:t>
            </a:r>
            <a:r>
              <a:rPr lang="de-DE" sz="1400" b="1" dirty="0">
                <a:solidFill>
                  <a:schemeClr val="bg1">
                    <a:lumMod val="65000"/>
                  </a:schemeClr>
                </a:solidFill>
              </a:rPr>
              <a:t>Anstellung</a:t>
            </a:r>
            <a:r>
              <a:rPr lang="de-DE" sz="1400" dirty="0" smtClean="0">
                <a:solidFill>
                  <a:schemeClr val="bg1">
                    <a:lumMod val="65000"/>
                  </a:schemeClr>
                </a:solidFill>
              </a:rPr>
              <a:t>,  </a:t>
            </a:r>
            <a:r>
              <a:rPr lang="de-DE" sz="1400" dirty="0" smtClean="0">
                <a:solidFill>
                  <a:srgbClr val="C00000"/>
                </a:solidFill>
              </a:rPr>
              <a:t>(aufgehoben)</a:t>
            </a:r>
            <a:endParaRPr lang="de-DE" sz="1400" dirty="0">
              <a:solidFill>
                <a:srgbClr val="C00000"/>
              </a:solidFill>
            </a:endParaRPr>
          </a:p>
          <a:p>
            <a:endParaRPr lang="de-DE" sz="1400" dirty="0"/>
          </a:p>
          <a:p>
            <a:r>
              <a:rPr lang="de-DE" sz="1400" dirty="0"/>
              <a:t> c)   </a:t>
            </a:r>
            <a:r>
              <a:rPr lang="de-DE" sz="1400" b="1" dirty="0"/>
              <a:t>Umwandlung</a:t>
            </a:r>
            <a:r>
              <a:rPr lang="de-DE" sz="1400" dirty="0"/>
              <a:t> des Kirchenbeamtenverhältnisses in ein solches anderer Art,</a:t>
            </a:r>
          </a:p>
          <a:p>
            <a:r>
              <a:rPr lang="de-DE" sz="1400" dirty="0"/>
              <a:t> d)   Ablehnung eines Antrages auf Ermäßigung der Arbeitszeit oder Beurlaubung</a:t>
            </a:r>
          </a:p>
          <a:p>
            <a:r>
              <a:rPr lang="de-DE" sz="1400" dirty="0"/>
              <a:t>       in </a:t>
            </a:r>
            <a:r>
              <a:rPr lang="de-DE" sz="1400" b="1" dirty="0">
                <a:solidFill>
                  <a:srgbClr val="C00000"/>
                </a:solidFill>
              </a:rPr>
              <a:t>besonderen Fällen</a:t>
            </a:r>
            <a:r>
              <a:rPr lang="de-DE" sz="1400" b="1" dirty="0"/>
              <a:t>,</a:t>
            </a:r>
          </a:p>
          <a:p>
            <a:r>
              <a:rPr lang="de-DE" sz="1400" dirty="0"/>
              <a:t> e)   Verlängerung der Probezeit,</a:t>
            </a:r>
          </a:p>
          <a:p>
            <a:r>
              <a:rPr lang="de-DE" sz="1400" dirty="0"/>
              <a:t> f)    </a:t>
            </a:r>
            <a:r>
              <a:rPr lang="de-DE" sz="1400" b="1" dirty="0"/>
              <a:t>Beförderung</a:t>
            </a:r>
            <a:r>
              <a:rPr lang="de-DE" sz="1400" dirty="0"/>
              <a:t>,</a:t>
            </a:r>
          </a:p>
          <a:p>
            <a:endParaRPr lang="de-DE" sz="1400" dirty="0"/>
          </a:p>
          <a:p>
            <a:r>
              <a:rPr lang="de-DE" sz="1400" dirty="0"/>
              <a:t> g)   </a:t>
            </a:r>
            <a:r>
              <a:rPr lang="de-DE" sz="1400" b="1" dirty="0"/>
              <a:t>Übertragung eines anderen Amtes</a:t>
            </a:r>
            <a:r>
              <a:rPr lang="de-DE" sz="1400" dirty="0"/>
              <a:t>, das mit einer Zulage ausgestattet ist,</a:t>
            </a:r>
          </a:p>
          <a:p>
            <a:r>
              <a:rPr lang="de-DE" sz="1400" dirty="0"/>
              <a:t> h)   Übertragung eines anderen Amtes mit höherem </a:t>
            </a:r>
            <a:r>
              <a:rPr lang="de-DE" sz="1400" b="1" dirty="0"/>
              <a:t>Endgrundgehalt </a:t>
            </a:r>
            <a:r>
              <a:rPr lang="de-DE" sz="1400" dirty="0"/>
              <a:t>ohne </a:t>
            </a:r>
          </a:p>
          <a:p>
            <a:r>
              <a:rPr lang="de-DE" sz="1400" b="1" dirty="0"/>
              <a:t>       Änderung der Amtsbezeichnung </a:t>
            </a:r>
            <a:r>
              <a:rPr lang="de-DE" sz="1400" dirty="0"/>
              <a:t>oder Übertragung eines anderen Amtes</a:t>
            </a:r>
          </a:p>
          <a:p>
            <a:r>
              <a:rPr lang="de-DE" sz="1400" dirty="0"/>
              <a:t>       mit gleichem Endgrundgehalt </a:t>
            </a:r>
            <a:r>
              <a:rPr lang="de-DE" sz="1400" b="1" dirty="0">
                <a:solidFill>
                  <a:srgbClr val="C00000"/>
                </a:solidFill>
              </a:rPr>
              <a:t>mit Änderung </a:t>
            </a:r>
            <a:r>
              <a:rPr lang="de-DE" sz="1400" b="1" dirty="0"/>
              <a:t>der Amtsbezeichnung</a:t>
            </a:r>
            <a:r>
              <a:rPr lang="de-DE" sz="1400" dirty="0"/>
              <a:t>,</a:t>
            </a:r>
          </a:p>
          <a:p>
            <a:endParaRPr lang="de-DE" sz="1400" dirty="0"/>
          </a:p>
          <a:p>
            <a:r>
              <a:rPr lang="de-DE" sz="1400" dirty="0"/>
              <a:t> i)   Zulassung zum </a:t>
            </a:r>
            <a:r>
              <a:rPr lang="de-DE" sz="1400" b="1" dirty="0"/>
              <a:t>Aufstiegsverfahren</a:t>
            </a:r>
            <a:r>
              <a:rPr lang="de-DE" sz="1400" dirty="0"/>
              <a:t>, </a:t>
            </a:r>
            <a:r>
              <a:rPr lang="de-DE" sz="1400" b="1" dirty="0"/>
              <a:t>Verleihung eines </a:t>
            </a:r>
            <a:r>
              <a:rPr lang="de-DE" sz="1400" b="1" dirty="0">
                <a:solidFill>
                  <a:srgbClr val="C00000"/>
                </a:solidFill>
              </a:rPr>
              <a:t>anderen </a:t>
            </a:r>
            <a:r>
              <a:rPr lang="de-DE" sz="1400" b="1" dirty="0"/>
              <a:t>Amtes </a:t>
            </a:r>
            <a:r>
              <a:rPr lang="de-DE" sz="1400" dirty="0"/>
              <a:t>mit </a:t>
            </a:r>
          </a:p>
          <a:p>
            <a:r>
              <a:rPr lang="de-DE" sz="1400" dirty="0"/>
              <a:t>      anderer Amtsbezeichnung beim </a:t>
            </a:r>
            <a:r>
              <a:rPr lang="de-DE" sz="1400" b="1" dirty="0"/>
              <a:t>Wechsel der Laufbahngruppe</a:t>
            </a:r>
            <a:r>
              <a:rPr lang="de-DE" sz="1400" dirty="0"/>
              <a:t>,</a:t>
            </a:r>
          </a:p>
          <a:p>
            <a:r>
              <a:rPr lang="de-DE" sz="1400" dirty="0"/>
              <a:t> j)   dauernde </a:t>
            </a:r>
            <a:r>
              <a:rPr lang="de-DE" sz="1400" b="1" dirty="0">
                <a:solidFill>
                  <a:srgbClr val="C00000"/>
                </a:solidFill>
              </a:rPr>
              <a:t>Übertragung</a:t>
            </a:r>
            <a:r>
              <a:rPr lang="de-DE" sz="1400" b="1" dirty="0"/>
              <a:t> </a:t>
            </a:r>
            <a:r>
              <a:rPr lang="de-DE" sz="1400" dirty="0"/>
              <a:t>eines höher oder niedriger bewerteten </a:t>
            </a:r>
            <a:r>
              <a:rPr lang="de-DE" sz="1400" b="1" dirty="0"/>
              <a:t>Dienstpostens</a:t>
            </a:r>
            <a:endParaRPr lang="de-DE" sz="1400" dirty="0"/>
          </a:p>
          <a:p>
            <a:endParaRPr lang="de-DE" sz="1400" dirty="0"/>
          </a:p>
        </p:txBody>
      </p:sp>
      <p:grpSp>
        <p:nvGrpSpPr>
          <p:cNvPr id="44" name="Gruppieren 43"/>
          <p:cNvGrpSpPr/>
          <p:nvPr/>
        </p:nvGrpSpPr>
        <p:grpSpPr>
          <a:xfrm>
            <a:off x="642910" y="500042"/>
            <a:ext cx="6143668" cy="1071570"/>
            <a:chOff x="642910" y="571480"/>
            <a:chExt cx="6143668" cy="1071570"/>
          </a:xfrm>
        </p:grpSpPr>
        <p:sp>
          <p:nvSpPr>
            <p:cNvPr id="45" name="Rechteck 44"/>
            <p:cNvSpPr/>
            <p:nvPr/>
          </p:nvSpPr>
          <p:spPr bwMode="auto">
            <a:xfrm>
              <a:off x="642910" y="1000108"/>
              <a:ext cx="6143668"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46" name="Picture 4"/>
            <p:cNvPicPr>
              <a:picLocks noChangeAspect="1" noChangeArrowheads="1"/>
            </p:cNvPicPr>
            <p:nvPr/>
          </p:nvPicPr>
          <p:blipFill>
            <a:blip r:embed="rId2"/>
            <a:srcRect/>
            <a:stretch>
              <a:fillRect/>
            </a:stretch>
          </p:blipFill>
          <p:spPr bwMode="auto">
            <a:xfrm flipH="1">
              <a:off x="714348" y="571480"/>
              <a:ext cx="2917052" cy="1071570"/>
            </a:xfrm>
            <a:prstGeom prst="rect">
              <a:avLst/>
            </a:prstGeom>
            <a:noFill/>
            <a:ln w="9525">
              <a:noFill/>
              <a:miter lim="800000"/>
              <a:headEnd/>
              <a:tailEnd/>
            </a:ln>
            <a:effectLst/>
          </p:spPr>
        </p:pic>
        <p:sp>
          <p:nvSpPr>
            <p:cNvPr id="47" name="Rechteck 46"/>
            <p:cNvSpPr/>
            <p:nvPr/>
          </p:nvSpPr>
          <p:spPr>
            <a:xfrm>
              <a:off x="3714744" y="1000108"/>
              <a:ext cx="1857356" cy="276999"/>
            </a:xfrm>
            <a:prstGeom prst="rect">
              <a:avLst/>
            </a:prstGeom>
          </p:spPr>
          <p:txBody>
            <a:bodyPr wrap="square">
              <a:spAutoFit/>
            </a:bodyPr>
            <a:lstStyle/>
            <a:p>
              <a:pPr algn="r"/>
              <a:r>
                <a:rPr lang="de-DE" sz="1200" b="1" dirty="0" smtClean="0"/>
                <a:t>MVG EKD  VIII. Abschnitt</a:t>
              </a:r>
              <a:endParaRPr lang="de-DE" sz="1200" b="1" dirty="0"/>
            </a:p>
          </p:txBody>
        </p:sp>
        <p:sp>
          <p:nvSpPr>
            <p:cNvPr id="48" name="Rechteck 47"/>
            <p:cNvSpPr/>
            <p:nvPr/>
          </p:nvSpPr>
          <p:spPr>
            <a:xfrm>
              <a:off x="2928926" y="1285860"/>
              <a:ext cx="3571868" cy="276999"/>
            </a:xfrm>
            <a:prstGeom prst="rect">
              <a:avLst/>
            </a:prstGeom>
          </p:spPr>
          <p:txBody>
            <a:bodyPr wrap="square">
              <a:spAutoFit/>
            </a:bodyPr>
            <a:lstStyle/>
            <a:p>
              <a:pPr algn="r"/>
              <a:r>
                <a:rPr lang="de-DE" sz="1200" b="1" dirty="0" smtClean="0"/>
                <a:t>Aufgaben und Befugnisse der Mitarbeitervertretung</a:t>
              </a:r>
              <a:endParaRPr lang="de-DE" sz="1200" b="1" dirty="0"/>
            </a:p>
          </p:txBody>
        </p:sp>
      </p:grpSp>
      <p:sp>
        <p:nvSpPr>
          <p:cNvPr id="49" name="Rechteck 48"/>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p:cTn id="7" dur="1000" fill="hold"/>
                                        <p:tgtEl>
                                          <p:spTgt spid="15365"/>
                                        </p:tgtEl>
                                        <p:attrNameLst>
                                          <p:attrName>ppt_w</p:attrName>
                                        </p:attrNameLst>
                                      </p:cBhvr>
                                      <p:tavLst>
                                        <p:tav tm="0">
                                          <p:val>
                                            <p:strVal val="#ppt_w*0.70"/>
                                          </p:val>
                                        </p:tav>
                                        <p:tav tm="100000">
                                          <p:val>
                                            <p:strVal val="#ppt_w"/>
                                          </p:val>
                                        </p:tav>
                                      </p:tavLst>
                                    </p:anim>
                                    <p:anim calcmode="lin" valueType="num">
                                      <p:cBhvr>
                                        <p:cTn id="8" dur="1000" fill="hold"/>
                                        <p:tgtEl>
                                          <p:spTgt spid="15365"/>
                                        </p:tgtEl>
                                        <p:attrNameLst>
                                          <p:attrName>ppt_h</p:attrName>
                                        </p:attrNameLst>
                                      </p:cBhvr>
                                      <p:tavLst>
                                        <p:tav tm="0">
                                          <p:val>
                                            <p:strVal val="#ppt_h"/>
                                          </p:val>
                                        </p:tav>
                                        <p:tav tm="100000">
                                          <p:val>
                                            <p:strVal val="#ppt_h"/>
                                          </p:val>
                                        </p:tav>
                                      </p:tavLst>
                                    </p:anim>
                                    <p:animEffect transition="in" filter="fade">
                                      <p:cBhvr>
                                        <p:cTn id="9" dur="1000"/>
                                        <p:tgtEl>
                                          <p:spTgt spid="15365"/>
                                        </p:tgtEl>
                                      </p:cBhvr>
                                    </p:animEffect>
                                  </p:childTnLst>
                                </p:cTn>
                              </p:par>
                            </p:childTnLst>
                          </p:cTn>
                        </p:par>
                        <p:par>
                          <p:cTn id="10" fill="hold">
                            <p:stCondLst>
                              <p:cond delay="1000"/>
                            </p:stCondLst>
                            <p:childTnLst>
                              <p:par>
                                <p:cTn id="11" presetID="3" presetClass="entr" presetSubtype="10" fill="hold" grpId="0" nodeType="afterEffect">
                                  <p:stCondLst>
                                    <p:cond delay="0"/>
                                  </p:stCondLst>
                                  <p:childTnLst>
                                    <p:set>
                                      <p:cBhvr>
                                        <p:cTn id="12" dur="1" fill="hold">
                                          <p:stCondLst>
                                            <p:cond delay="0"/>
                                          </p:stCondLst>
                                        </p:cTn>
                                        <p:tgtEl>
                                          <p:spTgt spid="16391"/>
                                        </p:tgtEl>
                                        <p:attrNameLst>
                                          <p:attrName>style.visibility</p:attrName>
                                        </p:attrNameLst>
                                      </p:cBhvr>
                                      <p:to>
                                        <p:strVal val="visible"/>
                                      </p:to>
                                    </p:set>
                                    <p:animEffect transition="in" filter="blinds(horizontal)">
                                      <p:cBhvr>
                                        <p:cTn id="13"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639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p:nvPr/>
        </p:nvSpPr>
        <p:spPr>
          <a:xfrm>
            <a:off x="0" y="0"/>
            <a:ext cx="2214546" cy="6858004"/>
          </a:xfrm>
          <a:prstGeom prst="rect">
            <a:avLst/>
          </a:prstGeom>
          <a:gradFill flip="none" rotWithShape="1">
            <a:gsLst>
              <a:gs pos="11000">
                <a:srgbClr val="F0FCFE">
                  <a:alpha val="36863"/>
                </a:srgbClr>
              </a:gs>
              <a:gs pos="55000">
                <a:srgbClr val="B7D3CC">
                  <a:alpha val="80000"/>
                </a:srgbClr>
              </a:gs>
              <a:gs pos="82000">
                <a:srgbClr val="5D9699">
                  <a:alpha val="72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415" name="Rechteck 41"/>
          <p:cNvSpPr>
            <a:spLocks noChangeArrowheads="1"/>
          </p:cNvSpPr>
          <p:nvPr/>
        </p:nvSpPr>
        <p:spPr bwMode="auto">
          <a:xfrm>
            <a:off x="2143108" y="2643182"/>
            <a:ext cx="6643734" cy="3539430"/>
          </a:xfrm>
          <a:prstGeom prst="rect">
            <a:avLst/>
          </a:prstGeom>
          <a:noFill/>
          <a:ln w="9525">
            <a:noFill/>
            <a:miter lim="800000"/>
            <a:headEnd/>
            <a:tailEnd/>
          </a:ln>
        </p:spPr>
        <p:txBody>
          <a:bodyPr wrap="square">
            <a:spAutoFit/>
          </a:bodyPr>
          <a:lstStyle/>
          <a:p>
            <a:endParaRPr lang="de-DE" sz="1400" dirty="0"/>
          </a:p>
          <a:p>
            <a:r>
              <a:rPr lang="de-DE" sz="1400" dirty="0"/>
              <a:t> k)   </a:t>
            </a:r>
            <a:r>
              <a:rPr lang="de-DE" sz="1400" b="1" dirty="0"/>
              <a:t>Umsetzung innerhalb der Dienststelle </a:t>
            </a:r>
            <a:r>
              <a:rPr lang="de-DE" sz="1400" dirty="0"/>
              <a:t>bei gleichzeitigem Ortswechsel,</a:t>
            </a:r>
          </a:p>
          <a:p>
            <a:r>
              <a:rPr lang="de-DE" sz="1400" dirty="0"/>
              <a:t> l)    </a:t>
            </a:r>
            <a:r>
              <a:rPr lang="de-DE" sz="1400" b="1" dirty="0"/>
              <a:t>Versetzung, </a:t>
            </a:r>
            <a:r>
              <a:rPr lang="de-DE" sz="1400" b="1" dirty="0">
                <a:solidFill>
                  <a:srgbClr val="C00000"/>
                </a:solidFill>
              </a:rPr>
              <a:t>Zuweisung</a:t>
            </a:r>
            <a:r>
              <a:rPr lang="de-DE" sz="1400" b="1" dirty="0"/>
              <a:t> oder Abordnung </a:t>
            </a:r>
            <a:r>
              <a:rPr lang="de-DE" sz="1200" dirty="0"/>
              <a:t>von </a:t>
            </a:r>
            <a:r>
              <a:rPr lang="de-DE" sz="1200" dirty="0">
                <a:solidFill>
                  <a:srgbClr val="C00000"/>
                </a:solidFill>
              </a:rPr>
              <a:t>mehr als drei Monaten Dauer </a:t>
            </a:r>
            <a:r>
              <a:rPr lang="de-DE" sz="1200" dirty="0"/>
              <a:t>zu einer </a:t>
            </a:r>
          </a:p>
          <a:p>
            <a:r>
              <a:rPr lang="de-DE" sz="1200" dirty="0"/>
              <a:t>        anderen Dienststelle oder einem anderen Dienstherrn im Geltungsbereich dieses Gesetzes, </a:t>
            </a:r>
          </a:p>
          <a:p>
            <a:r>
              <a:rPr lang="de-DE" sz="1200" dirty="0"/>
              <a:t>        wobei in diesen Fällen die MAV der aufnehmenden Dienststelle </a:t>
            </a:r>
            <a:endParaRPr lang="de-DE" sz="1200" dirty="0" smtClean="0"/>
          </a:p>
          <a:p>
            <a:r>
              <a:rPr lang="de-DE" sz="1200" dirty="0" smtClean="0"/>
              <a:t>        unbeschadet </a:t>
            </a:r>
            <a:r>
              <a:rPr lang="de-DE" sz="1200" dirty="0"/>
              <a:t>des </a:t>
            </a:r>
            <a:r>
              <a:rPr lang="de-DE" sz="1200" dirty="0" err="1" smtClean="0"/>
              <a:t>Mitberatungsrechts</a:t>
            </a:r>
            <a:r>
              <a:rPr lang="de-DE" sz="1200" dirty="0" smtClean="0"/>
              <a:t> </a:t>
            </a:r>
            <a:r>
              <a:rPr lang="de-DE" sz="1200" dirty="0"/>
              <a:t>nach § 46 Buchstabe d mitbestimmt,</a:t>
            </a:r>
          </a:p>
          <a:p>
            <a:endParaRPr lang="de-DE" sz="1200" dirty="0"/>
          </a:p>
          <a:p>
            <a:r>
              <a:rPr lang="de-DE" sz="1400" dirty="0"/>
              <a:t> m)  </a:t>
            </a:r>
            <a:r>
              <a:rPr lang="de-DE" sz="1400" b="1" dirty="0">
                <a:solidFill>
                  <a:srgbClr val="C00000"/>
                </a:solidFill>
              </a:rPr>
              <a:t>Hinausschieben</a:t>
            </a:r>
            <a:r>
              <a:rPr lang="de-DE" sz="1400" b="1" dirty="0"/>
              <a:t> des Eintritts in den Ruhestand </a:t>
            </a:r>
            <a:r>
              <a:rPr lang="de-DE" sz="1200" dirty="0"/>
              <a:t>wegen Erreichens der Altersgrenze</a:t>
            </a:r>
            <a:r>
              <a:rPr lang="de-DE" sz="1400" dirty="0"/>
              <a:t>,</a:t>
            </a:r>
          </a:p>
          <a:p>
            <a:r>
              <a:rPr lang="de-DE" sz="1400" dirty="0"/>
              <a:t> n)   Anordnungen, welche die </a:t>
            </a:r>
            <a:r>
              <a:rPr lang="de-DE" sz="1400" b="1" dirty="0"/>
              <a:t>Freiheit in der Wahl der Wohnung </a:t>
            </a:r>
            <a:r>
              <a:rPr lang="de-DE" sz="1400" dirty="0"/>
              <a:t>beschränken,</a:t>
            </a:r>
          </a:p>
          <a:p>
            <a:r>
              <a:rPr lang="de-DE" sz="1400" dirty="0"/>
              <a:t> o)   Versagung sowie Widerruf der Genehmigung einer </a:t>
            </a:r>
            <a:r>
              <a:rPr lang="de-DE" sz="1400" b="1" dirty="0"/>
              <a:t>Nebentätigkei</a:t>
            </a:r>
            <a:r>
              <a:rPr lang="de-DE" sz="1400" dirty="0"/>
              <a:t>t,</a:t>
            </a:r>
          </a:p>
          <a:p>
            <a:endParaRPr lang="de-DE" sz="1400" dirty="0"/>
          </a:p>
          <a:p>
            <a:r>
              <a:rPr lang="de-DE" sz="1400" dirty="0"/>
              <a:t> p)   </a:t>
            </a:r>
            <a:r>
              <a:rPr lang="de-DE" sz="1400" b="1" dirty="0"/>
              <a:t>Entlassung aus dem </a:t>
            </a:r>
            <a:r>
              <a:rPr lang="de-DE" sz="1400" b="1" dirty="0">
                <a:solidFill>
                  <a:srgbClr val="C00000"/>
                </a:solidFill>
              </a:rPr>
              <a:t>Kirchenbeamtenverhältnis</a:t>
            </a:r>
            <a:r>
              <a:rPr lang="de-DE" sz="1400" b="1" dirty="0"/>
              <a:t> auf Probe </a:t>
            </a:r>
            <a:r>
              <a:rPr lang="de-DE" sz="1400" dirty="0"/>
              <a:t>oder auf </a:t>
            </a:r>
            <a:r>
              <a:rPr lang="de-DE" sz="1400" b="1" dirty="0"/>
              <a:t>Widerruf</a:t>
            </a:r>
            <a:r>
              <a:rPr lang="de-DE" sz="1400" dirty="0"/>
              <a:t>, </a:t>
            </a:r>
          </a:p>
          <a:p>
            <a:r>
              <a:rPr lang="de-DE" sz="1200" dirty="0"/>
              <a:t>        wenn die Entlassung </a:t>
            </a:r>
            <a:r>
              <a:rPr lang="de-DE" sz="1200" dirty="0">
                <a:solidFill>
                  <a:srgbClr val="C00000"/>
                </a:solidFill>
              </a:rPr>
              <a:t>nicht beantragt </a:t>
            </a:r>
            <a:r>
              <a:rPr lang="de-DE" sz="1200" dirty="0"/>
              <a:t>worden ist,</a:t>
            </a:r>
          </a:p>
          <a:p>
            <a:r>
              <a:rPr lang="de-DE" sz="1400" dirty="0"/>
              <a:t> q)   </a:t>
            </a:r>
            <a:r>
              <a:rPr lang="de-DE" sz="1400" b="1" dirty="0"/>
              <a:t>vorzeitige Versetzung in den Ruhestand </a:t>
            </a:r>
            <a:r>
              <a:rPr lang="de-DE" sz="1400" dirty="0">
                <a:solidFill>
                  <a:srgbClr val="C00000"/>
                </a:solidFill>
              </a:rPr>
              <a:t>gegen den Willen </a:t>
            </a:r>
            <a:r>
              <a:rPr lang="de-DE" sz="1200" dirty="0"/>
              <a:t>des Kirchenbeamten </a:t>
            </a:r>
          </a:p>
          <a:p>
            <a:r>
              <a:rPr lang="de-DE" sz="1200" dirty="0"/>
              <a:t>        oder der Kirchenbeamtin,</a:t>
            </a:r>
          </a:p>
          <a:p>
            <a:r>
              <a:rPr lang="de-DE" sz="1400" dirty="0"/>
              <a:t> r)   </a:t>
            </a:r>
            <a:r>
              <a:rPr lang="de-DE" sz="1400" b="1" dirty="0"/>
              <a:t>Versetzung in den </a:t>
            </a:r>
            <a:r>
              <a:rPr lang="de-DE" sz="1400" b="1" dirty="0">
                <a:solidFill>
                  <a:srgbClr val="C00000"/>
                </a:solidFill>
              </a:rPr>
              <a:t>Wartestand</a:t>
            </a:r>
            <a:r>
              <a:rPr lang="de-DE" sz="1400" b="1" dirty="0"/>
              <a:t> </a:t>
            </a:r>
            <a:r>
              <a:rPr lang="de-DE" sz="1400" dirty="0"/>
              <a:t>oder </a:t>
            </a:r>
            <a:r>
              <a:rPr lang="de-DE" sz="1400" b="1" dirty="0">
                <a:solidFill>
                  <a:srgbClr val="C00000"/>
                </a:solidFill>
              </a:rPr>
              <a:t>einstweiligen</a:t>
            </a:r>
            <a:r>
              <a:rPr lang="de-DE" sz="1400" b="1" dirty="0"/>
              <a:t> Ruhestand </a:t>
            </a:r>
            <a:r>
              <a:rPr lang="de-DE" sz="1200" b="1" dirty="0">
                <a:solidFill>
                  <a:srgbClr val="C00000"/>
                </a:solidFill>
              </a:rPr>
              <a:t>gegen den Willen </a:t>
            </a:r>
          </a:p>
          <a:p>
            <a:r>
              <a:rPr lang="de-DE" sz="1200" dirty="0">
                <a:solidFill>
                  <a:srgbClr val="C00000"/>
                </a:solidFill>
              </a:rPr>
              <a:t>       </a:t>
            </a:r>
            <a:r>
              <a:rPr lang="de-DE" sz="1200" dirty="0"/>
              <a:t>der Kirchenbeamtin oder des Kirchenbeamten.</a:t>
            </a:r>
          </a:p>
        </p:txBody>
      </p:sp>
      <p:grpSp>
        <p:nvGrpSpPr>
          <p:cNvPr id="42" name="Gruppieren 41"/>
          <p:cNvGrpSpPr/>
          <p:nvPr/>
        </p:nvGrpSpPr>
        <p:grpSpPr>
          <a:xfrm>
            <a:off x="642910" y="571480"/>
            <a:ext cx="6143668" cy="1071570"/>
            <a:chOff x="642910" y="571480"/>
            <a:chExt cx="6143668" cy="1071570"/>
          </a:xfrm>
        </p:grpSpPr>
        <p:sp>
          <p:nvSpPr>
            <p:cNvPr id="43" name="Rechteck 42"/>
            <p:cNvSpPr/>
            <p:nvPr/>
          </p:nvSpPr>
          <p:spPr bwMode="auto">
            <a:xfrm>
              <a:off x="642910" y="1000108"/>
              <a:ext cx="6143668"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44" name="Picture 4"/>
            <p:cNvPicPr>
              <a:picLocks noChangeAspect="1" noChangeArrowheads="1"/>
            </p:cNvPicPr>
            <p:nvPr/>
          </p:nvPicPr>
          <p:blipFill>
            <a:blip r:embed="rId2"/>
            <a:srcRect/>
            <a:stretch>
              <a:fillRect/>
            </a:stretch>
          </p:blipFill>
          <p:spPr bwMode="auto">
            <a:xfrm flipH="1">
              <a:off x="714348" y="571480"/>
              <a:ext cx="2917052" cy="1071570"/>
            </a:xfrm>
            <a:prstGeom prst="rect">
              <a:avLst/>
            </a:prstGeom>
            <a:noFill/>
            <a:ln w="9525">
              <a:noFill/>
              <a:miter lim="800000"/>
              <a:headEnd/>
              <a:tailEnd/>
            </a:ln>
            <a:effectLst/>
          </p:spPr>
        </p:pic>
        <p:sp>
          <p:nvSpPr>
            <p:cNvPr id="45" name="Rechteck 44"/>
            <p:cNvSpPr/>
            <p:nvPr/>
          </p:nvSpPr>
          <p:spPr>
            <a:xfrm>
              <a:off x="3714744" y="1000108"/>
              <a:ext cx="1857356" cy="276999"/>
            </a:xfrm>
            <a:prstGeom prst="rect">
              <a:avLst/>
            </a:prstGeom>
          </p:spPr>
          <p:txBody>
            <a:bodyPr wrap="square">
              <a:spAutoFit/>
            </a:bodyPr>
            <a:lstStyle/>
            <a:p>
              <a:pPr algn="r"/>
              <a:r>
                <a:rPr lang="de-DE" sz="1200" b="1" dirty="0" smtClean="0"/>
                <a:t>MVG EKD  VIII. Abschnitt</a:t>
              </a:r>
              <a:endParaRPr lang="de-DE" sz="1200" b="1" dirty="0"/>
            </a:p>
          </p:txBody>
        </p:sp>
        <p:sp>
          <p:nvSpPr>
            <p:cNvPr id="46" name="Rechteck 45"/>
            <p:cNvSpPr/>
            <p:nvPr/>
          </p:nvSpPr>
          <p:spPr>
            <a:xfrm>
              <a:off x="2928926" y="1285860"/>
              <a:ext cx="3571868" cy="276999"/>
            </a:xfrm>
            <a:prstGeom prst="rect">
              <a:avLst/>
            </a:prstGeom>
          </p:spPr>
          <p:txBody>
            <a:bodyPr wrap="square">
              <a:spAutoFit/>
            </a:bodyPr>
            <a:lstStyle/>
            <a:p>
              <a:pPr algn="r"/>
              <a:r>
                <a:rPr lang="de-DE" sz="1200" b="1" dirty="0" smtClean="0"/>
                <a:t>Aufgaben und Befugnisse der Mitarbeitervertretung</a:t>
              </a:r>
              <a:endParaRPr lang="de-DE" sz="1200" b="1" dirty="0"/>
            </a:p>
          </p:txBody>
        </p:sp>
      </p:grpSp>
      <p:sp>
        <p:nvSpPr>
          <p:cNvPr id="47" name="Rechteck 46"/>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Rechteck 12"/>
          <p:cNvSpPr/>
          <p:nvPr/>
        </p:nvSpPr>
        <p:spPr bwMode="auto">
          <a:xfrm>
            <a:off x="1571604" y="2214554"/>
            <a:ext cx="7072334" cy="214314"/>
          </a:xfrm>
          <a:prstGeom prst="rect">
            <a:avLst/>
          </a:prstGeom>
          <a:solidFill>
            <a:srgbClr val="EBF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4" name="Rechteck 19"/>
          <p:cNvSpPr>
            <a:spLocks noChangeArrowheads="1"/>
          </p:cNvSpPr>
          <p:nvPr/>
        </p:nvSpPr>
        <p:spPr bwMode="auto">
          <a:xfrm>
            <a:off x="4143372" y="1928802"/>
            <a:ext cx="4286250" cy="738187"/>
          </a:xfrm>
          <a:prstGeom prst="rect">
            <a:avLst/>
          </a:prstGeom>
          <a:noFill/>
          <a:ln w="9525">
            <a:noFill/>
            <a:miter lim="800000"/>
            <a:headEnd/>
            <a:tailEnd/>
          </a:ln>
        </p:spPr>
        <p:txBody>
          <a:bodyPr>
            <a:spAutoFit/>
          </a:bodyPr>
          <a:lstStyle/>
          <a:p>
            <a:pPr algn="r"/>
            <a:r>
              <a:rPr lang="de-DE" sz="1400" b="1" dirty="0"/>
              <a:t>Fälle der eingeschränkten Mitbestimmung </a:t>
            </a:r>
          </a:p>
          <a:p>
            <a:pPr algn="r"/>
            <a:r>
              <a:rPr lang="de-DE" sz="1400" b="1" dirty="0"/>
              <a:t>in Personalangelegenheiten der Mitarbeitenden </a:t>
            </a:r>
          </a:p>
          <a:p>
            <a:pPr algn="r"/>
            <a:r>
              <a:rPr lang="de-DE" sz="1400" b="1" dirty="0"/>
              <a:t>in </a:t>
            </a:r>
            <a:r>
              <a:rPr lang="de-DE" sz="1400" b="1" dirty="0">
                <a:solidFill>
                  <a:srgbClr val="C00000"/>
                </a:solidFill>
              </a:rPr>
              <a:t>öffentlich-rechtlichen</a:t>
            </a:r>
            <a:r>
              <a:rPr lang="de-DE" sz="1400" b="1" dirty="0"/>
              <a:t> Dienstverhältnissen</a:t>
            </a:r>
            <a:endParaRPr lang="de-DE" sz="1400" b="1" dirty="0">
              <a:cs typeface="Arial" pitchFamily="34" charset="0"/>
            </a:endParaRPr>
          </a:p>
        </p:txBody>
      </p:sp>
      <p:sp>
        <p:nvSpPr>
          <p:cNvPr id="15" name="Text Box 3"/>
          <p:cNvSpPr txBox="1">
            <a:spLocks noChangeArrowheads="1"/>
          </p:cNvSpPr>
          <p:nvPr/>
        </p:nvSpPr>
        <p:spPr bwMode="auto">
          <a:xfrm>
            <a:off x="2071670" y="2143116"/>
            <a:ext cx="1357312" cy="369887"/>
          </a:xfrm>
          <a:prstGeom prst="rect">
            <a:avLst/>
          </a:prstGeom>
          <a:noFill/>
          <a:ln w="9525">
            <a:noFill/>
            <a:miter lim="800000"/>
            <a:headEnd/>
            <a:tailEnd/>
          </a:ln>
        </p:spPr>
        <p:txBody>
          <a:bodyPr>
            <a:spAutoFit/>
          </a:bodyPr>
          <a:lstStyle/>
          <a:p>
            <a:pPr algn="ctr">
              <a:spcBef>
                <a:spcPct val="50000"/>
              </a:spcBef>
            </a:pPr>
            <a:r>
              <a:rPr lang="de-DE" b="1" dirty="0">
                <a:solidFill>
                  <a:srgbClr val="C00000"/>
                </a:solidFill>
                <a:cs typeface="Arial" pitchFamily="34" charset="0"/>
              </a:rPr>
              <a:t>§ 43 MVG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3" presetClass="entr" presetSubtype="10" fill="hold" grpId="0" nodeType="afterEffect">
                                  <p:stCondLst>
                                    <p:cond delay="0"/>
                                  </p:stCondLst>
                                  <p:childTnLst>
                                    <p:set>
                                      <p:cBhvr>
                                        <p:cTn id="12" dur="1" fill="hold">
                                          <p:stCondLst>
                                            <p:cond delay="0"/>
                                          </p:stCondLst>
                                        </p:cTn>
                                        <p:tgtEl>
                                          <p:spTgt spid="17415"/>
                                        </p:tgtEl>
                                        <p:attrNameLst>
                                          <p:attrName>style.visibility</p:attrName>
                                        </p:attrNameLst>
                                      </p:cBhvr>
                                      <p:to>
                                        <p:strVal val="visible"/>
                                      </p:to>
                                    </p:set>
                                    <p:animEffect transition="in" filter="blinds(horizontal)">
                                      <p:cBhvr>
                                        <p:cTn id="13"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p:cNvSpPr/>
          <p:nvPr/>
        </p:nvSpPr>
        <p:spPr>
          <a:xfrm>
            <a:off x="0" y="0"/>
            <a:ext cx="2928926" cy="6858004"/>
          </a:xfrm>
          <a:prstGeom prst="rect">
            <a:avLst/>
          </a:prstGeom>
          <a:gradFill flip="none" rotWithShape="1">
            <a:gsLst>
              <a:gs pos="11000">
                <a:srgbClr val="F0FCFE">
                  <a:alpha val="36863"/>
                </a:srgbClr>
              </a:gs>
              <a:gs pos="55000">
                <a:srgbClr val="B7D3CC">
                  <a:alpha val="80000"/>
                </a:srgbClr>
              </a:gs>
              <a:gs pos="82000">
                <a:srgbClr val="5D9699">
                  <a:alpha val="72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8" name="Rechteck 27"/>
          <p:cNvSpPr/>
          <p:nvPr/>
        </p:nvSpPr>
        <p:spPr>
          <a:xfrm>
            <a:off x="2500298" y="3714752"/>
            <a:ext cx="6000792" cy="1714512"/>
          </a:xfrm>
          <a:prstGeom prst="rect">
            <a:avLst/>
          </a:prstGeom>
          <a:solidFill>
            <a:srgbClr val="EBF7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p>
        </p:txBody>
      </p:sp>
      <p:sp>
        <p:nvSpPr>
          <p:cNvPr id="27" name="Rechteck 26"/>
          <p:cNvSpPr/>
          <p:nvPr/>
        </p:nvSpPr>
        <p:spPr bwMode="auto">
          <a:xfrm>
            <a:off x="2500298" y="5715016"/>
            <a:ext cx="6000791" cy="714380"/>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sp>
        <p:nvSpPr>
          <p:cNvPr id="26" name="Rechteck 25"/>
          <p:cNvSpPr/>
          <p:nvPr/>
        </p:nvSpPr>
        <p:spPr bwMode="auto">
          <a:xfrm>
            <a:off x="1785918" y="2143116"/>
            <a:ext cx="6572296" cy="214314"/>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3" name="Rechteck 22"/>
          <p:cNvSpPr/>
          <p:nvPr/>
        </p:nvSpPr>
        <p:spPr bwMode="auto">
          <a:xfrm>
            <a:off x="3071802" y="3286124"/>
            <a:ext cx="4214842" cy="214314"/>
          </a:xfrm>
          <a:prstGeom prst="rect">
            <a:avLst/>
          </a:prstGeom>
          <a:solidFill>
            <a:srgbClr val="FFFF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grpSp>
        <p:nvGrpSpPr>
          <p:cNvPr id="2" name="Gruppieren 13"/>
          <p:cNvGrpSpPr/>
          <p:nvPr/>
        </p:nvGrpSpPr>
        <p:grpSpPr>
          <a:xfrm>
            <a:off x="642910" y="571480"/>
            <a:ext cx="6143668" cy="1071570"/>
            <a:chOff x="642910" y="571480"/>
            <a:chExt cx="6143668" cy="1071570"/>
          </a:xfrm>
        </p:grpSpPr>
        <p:sp>
          <p:nvSpPr>
            <p:cNvPr id="15" name="Rechteck 14"/>
            <p:cNvSpPr/>
            <p:nvPr/>
          </p:nvSpPr>
          <p:spPr bwMode="auto">
            <a:xfrm>
              <a:off x="642910" y="1000108"/>
              <a:ext cx="6143668"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16" name="Picture 4"/>
            <p:cNvPicPr>
              <a:picLocks noChangeAspect="1" noChangeArrowheads="1"/>
            </p:cNvPicPr>
            <p:nvPr/>
          </p:nvPicPr>
          <p:blipFill>
            <a:blip r:embed="rId2"/>
            <a:srcRect/>
            <a:stretch>
              <a:fillRect/>
            </a:stretch>
          </p:blipFill>
          <p:spPr bwMode="auto">
            <a:xfrm flipH="1">
              <a:off x="714348" y="571480"/>
              <a:ext cx="2917052" cy="1071570"/>
            </a:xfrm>
            <a:prstGeom prst="rect">
              <a:avLst/>
            </a:prstGeom>
            <a:noFill/>
            <a:ln w="9525">
              <a:noFill/>
              <a:miter lim="800000"/>
              <a:headEnd/>
              <a:tailEnd/>
            </a:ln>
            <a:effectLst/>
          </p:spPr>
        </p:pic>
        <p:sp>
          <p:nvSpPr>
            <p:cNvPr id="17" name="Rechteck 16"/>
            <p:cNvSpPr/>
            <p:nvPr/>
          </p:nvSpPr>
          <p:spPr>
            <a:xfrm>
              <a:off x="3714744" y="1000108"/>
              <a:ext cx="1857356" cy="276999"/>
            </a:xfrm>
            <a:prstGeom prst="rect">
              <a:avLst/>
            </a:prstGeom>
          </p:spPr>
          <p:txBody>
            <a:bodyPr wrap="square">
              <a:spAutoFit/>
            </a:bodyPr>
            <a:lstStyle/>
            <a:p>
              <a:pPr algn="r"/>
              <a:r>
                <a:rPr lang="de-DE" sz="1200" b="1" dirty="0" smtClean="0"/>
                <a:t>MVG EKD  VIII. Abschnitt</a:t>
              </a:r>
              <a:endParaRPr lang="de-DE" sz="1200" b="1" dirty="0"/>
            </a:p>
          </p:txBody>
        </p:sp>
        <p:sp>
          <p:nvSpPr>
            <p:cNvPr id="21" name="Rechteck 20"/>
            <p:cNvSpPr/>
            <p:nvPr/>
          </p:nvSpPr>
          <p:spPr>
            <a:xfrm>
              <a:off x="2928926" y="1285860"/>
              <a:ext cx="3571868" cy="276999"/>
            </a:xfrm>
            <a:prstGeom prst="rect">
              <a:avLst/>
            </a:prstGeom>
          </p:spPr>
          <p:txBody>
            <a:bodyPr wrap="square">
              <a:spAutoFit/>
            </a:bodyPr>
            <a:lstStyle/>
            <a:p>
              <a:pPr algn="r"/>
              <a:r>
                <a:rPr lang="de-DE" sz="1200" b="1" dirty="0" smtClean="0"/>
                <a:t>Aufgaben und Befugnisse der Mitarbeitervertretung</a:t>
              </a:r>
              <a:endParaRPr lang="de-DE" sz="1200" b="1" dirty="0"/>
            </a:p>
          </p:txBody>
        </p:sp>
      </p:grpSp>
      <p:sp>
        <p:nvSpPr>
          <p:cNvPr id="14" name="Rechteck 13"/>
          <p:cNvSpPr/>
          <p:nvPr/>
        </p:nvSpPr>
        <p:spPr>
          <a:xfrm>
            <a:off x="2643174" y="1928802"/>
            <a:ext cx="4572000" cy="584775"/>
          </a:xfrm>
          <a:prstGeom prst="rect">
            <a:avLst/>
          </a:prstGeom>
        </p:spPr>
        <p:txBody>
          <a:bodyPr>
            <a:spAutoFit/>
          </a:bodyPr>
          <a:lstStyle/>
          <a:p>
            <a:r>
              <a:rPr lang="de-DE" sz="1600" b="1" dirty="0" smtClean="0">
                <a:solidFill>
                  <a:srgbClr val="C00000"/>
                </a:solidFill>
              </a:rPr>
              <a:t>Ausnahmen</a:t>
            </a:r>
            <a:r>
              <a:rPr lang="de-DE" sz="1600" b="1" dirty="0" smtClean="0"/>
              <a:t> </a:t>
            </a:r>
          </a:p>
          <a:p>
            <a:r>
              <a:rPr lang="de-DE" sz="1600" b="1" dirty="0" smtClean="0"/>
              <a:t>von der Beteiligung in Personalangelegenheiten</a:t>
            </a:r>
            <a:endParaRPr lang="de-DE" sz="1600" b="1" dirty="0"/>
          </a:p>
        </p:txBody>
      </p:sp>
      <p:sp>
        <p:nvSpPr>
          <p:cNvPr id="20" name="Rechteck 19"/>
          <p:cNvSpPr/>
          <p:nvPr/>
        </p:nvSpPr>
        <p:spPr>
          <a:xfrm>
            <a:off x="1857356" y="2071678"/>
            <a:ext cx="639919" cy="369332"/>
          </a:xfrm>
          <a:prstGeom prst="rect">
            <a:avLst/>
          </a:prstGeom>
        </p:spPr>
        <p:txBody>
          <a:bodyPr wrap="none">
            <a:spAutoFit/>
          </a:bodyPr>
          <a:lstStyle/>
          <a:p>
            <a:r>
              <a:rPr lang="de-DE" b="1" dirty="0" smtClean="0">
                <a:solidFill>
                  <a:srgbClr val="C00000"/>
                </a:solidFill>
              </a:rPr>
              <a:t>§ 44 </a:t>
            </a:r>
            <a:endParaRPr lang="de-DE" dirty="0">
              <a:solidFill>
                <a:srgbClr val="C00000"/>
              </a:solidFill>
            </a:endParaRPr>
          </a:p>
        </p:txBody>
      </p:sp>
      <p:sp>
        <p:nvSpPr>
          <p:cNvPr id="22" name="Rechteck 21"/>
          <p:cNvSpPr/>
          <p:nvPr/>
        </p:nvSpPr>
        <p:spPr>
          <a:xfrm>
            <a:off x="2643174" y="2714620"/>
            <a:ext cx="5857916" cy="553998"/>
          </a:xfrm>
          <a:prstGeom prst="rect">
            <a:avLst/>
          </a:prstGeom>
        </p:spPr>
        <p:txBody>
          <a:bodyPr wrap="square">
            <a:spAutoFit/>
          </a:bodyPr>
          <a:lstStyle/>
          <a:p>
            <a:r>
              <a:rPr lang="de-DE" sz="1400" b="1" dirty="0" smtClean="0"/>
              <a:t>Eine Beteiligung </a:t>
            </a:r>
          </a:p>
          <a:p>
            <a:r>
              <a:rPr lang="de-DE" sz="1400" b="1" dirty="0" smtClean="0"/>
              <a:t>in Personalangelegenheiten der </a:t>
            </a:r>
            <a:r>
              <a:rPr lang="de-DE" sz="1600" b="1" dirty="0" smtClean="0">
                <a:solidFill>
                  <a:srgbClr val="C00000"/>
                </a:solidFill>
              </a:rPr>
              <a:t>Personen nach § 4 </a:t>
            </a:r>
            <a:r>
              <a:rPr lang="de-DE" sz="1400" b="1" dirty="0" smtClean="0"/>
              <a:t>findet nicht statt</a:t>
            </a:r>
            <a:endParaRPr lang="de-DE" sz="1400" b="1" i="1" dirty="0"/>
          </a:p>
        </p:txBody>
      </p:sp>
      <p:sp>
        <p:nvSpPr>
          <p:cNvPr id="24" name="Rechteck 23"/>
          <p:cNvSpPr/>
          <p:nvPr/>
        </p:nvSpPr>
        <p:spPr>
          <a:xfrm>
            <a:off x="2643174" y="3786190"/>
            <a:ext cx="6143668" cy="1538883"/>
          </a:xfrm>
          <a:prstGeom prst="rect">
            <a:avLst/>
          </a:prstGeom>
        </p:spPr>
        <p:txBody>
          <a:bodyPr wrap="square">
            <a:spAutoFit/>
          </a:bodyPr>
          <a:lstStyle/>
          <a:p>
            <a:r>
              <a:rPr lang="de-DE" sz="1400" b="1" dirty="0" smtClean="0"/>
              <a:t>Daneben findet </a:t>
            </a:r>
            <a:r>
              <a:rPr lang="de-DE" sz="1400" b="1" dirty="0" smtClean="0">
                <a:solidFill>
                  <a:srgbClr val="C00000"/>
                </a:solidFill>
              </a:rPr>
              <a:t>keine</a:t>
            </a:r>
            <a:r>
              <a:rPr lang="de-DE" sz="1400" b="1" dirty="0" smtClean="0"/>
              <a:t> Beteiligung in den Personalangelegenheiten </a:t>
            </a:r>
          </a:p>
          <a:p>
            <a:r>
              <a:rPr lang="de-DE" sz="1400" b="1" dirty="0" smtClean="0"/>
              <a:t>der Personen statt, die im </a:t>
            </a:r>
            <a:r>
              <a:rPr lang="de-DE" sz="1400" b="1" dirty="0" smtClean="0">
                <a:solidFill>
                  <a:srgbClr val="C00000"/>
                </a:solidFill>
              </a:rPr>
              <a:t>pfarramtlichen Dienst </a:t>
            </a:r>
            <a:r>
              <a:rPr lang="de-DE" sz="1400" b="1" dirty="0" smtClean="0"/>
              <a:t>und in der Ausbildung oder Vorbereitung dazu stehen; </a:t>
            </a:r>
          </a:p>
          <a:p>
            <a:endParaRPr lang="de-DE" sz="1000" b="1" dirty="0" smtClean="0"/>
          </a:p>
          <a:p>
            <a:r>
              <a:rPr lang="de-DE" sz="1400" b="1" dirty="0" smtClean="0"/>
              <a:t>Gleiches gilt für die Personalangelegenheiten der </a:t>
            </a:r>
            <a:r>
              <a:rPr lang="de-DE" sz="1400" b="1" dirty="0" smtClean="0">
                <a:solidFill>
                  <a:srgbClr val="C00000"/>
                </a:solidFill>
              </a:rPr>
              <a:t>Lehrenden an kirchlichen Hochschulen </a:t>
            </a:r>
            <a:r>
              <a:rPr lang="de-DE" sz="1400" b="1" dirty="0" smtClean="0"/>
              <a:t>oder Fachhochschulen. Die Gliedkirchen können Näheres bestimmen.</a:t>
            </a:r>
            <a:endParaRPr lang="de-DE" sz="1400" b="1" dirty="0"/>
          </a:p>
        </p:txBody>
      </p:sp>
      <p:sp>
        <p:nvSpPr>
          <p:cNvPr id="25" name="Rechteck 24"/>
          <p:cNvSpPr/>
          <p:nvPr/>
        </p:nvSpPr>
        <p:spPr>
          <a:xfrm>
            <a:off x="2643174" y="3143248"/>
            <a:ext cx="5857916" cy="523220"/>
          </a:xfrm>
          <a:prstGeom prst="rect">
            <a:avLst/>
          </a:prstGeom>
        </p:spPr>
        <p:txBody>
          <a:bodyPr wrap="square">
            <a:spAutoFit/>
          </a:bodyPr>
          <a:lstStyle/>
          <a:p>
            <a:r>
              <a:rPr lang="de-DE" sz="1400" i="1" dirty="0" smtClean="0">
                <a:solidFill>
                  <a:srgbClr val="C00000"/>
                </a:solidFill>
              </a:rPr>
              <a:t>mit Ausnahme </a:t>
            </a:r>
            <a:r>
              <a:rPr lang="de-DE" sz="1400" i="1" dirty="0" smtClean="0"/>
              <a:t>der von der Mitarbeitervertretung nach Gesetz oder Satzung </a:t>
            </a:r>
          </a:p>
          <a:p>
            <a:r>
              <a:rPr lang="de-DE" sz="1400" i="1" dirty="0" smtClean="0"/>
              <a:t>in leitende Organe entsandten Mitglieder. </a:t>
            </a:r>
            <a:endParaRPr lang="de-DE" sz="1400" i="1" dirty="0"/>
          </a:p>
        </p:txBody>
      </p:sp>
      <p:sp>
        <p:nvSpPr>
          <p:cNvPr id="29" name="Rechteck 28"/>
          <p:cNvSpPr/>
          <p:nvPr/>
        </p:nvSpPr>
        <p:spPr>
          <a:xfrm>
            <a:off x="500034" y="4429132"/>
            <a:ext cx="1771062" cy="461665"/>
          </a:xfrm>
          <a:prstGeom prst="rect">
            <a:avLst/>
          </a:prstGeom>
        </p:spPr>
        <p:txBody>
          <a:bodyPr wrap="none">
            <a:spAutoFit/>
          </a:bodyPr>
          <a:lstStyle/>
          <a:p>
            <a:r>
              <a:rPr lang="de-DE" sz="1200" b="1" dirty="0" smtClean="0">
                <a:solidFill>
                  <a:srgbClr val="C00000"/>
                </a:solidFill>
              </a:rPr>
              <a:t>Lehrende an </a:t>
            </a:r>
          </a:p>
          <a:p>
            <a:r>
              <a:rPr lang="de-DE" sz="1200" b="1" dirty="0" smtClean="0">
                <a:solidFill>
                  <a:srgbClr val="C00000"/>
                </a:solidFill>
              </a:rPr>
              <a:t>kirchlichen Hochschulen </a:t>
            </a:r>
            <a:endParaRPr lang="de-DE" sz="1200" dirty="0">
              <a:solidFill>
                <a:srgbClr val="C00000"/>
              </a:solidFill>
            </a:endParaRPr>
          </a:p>
        </p:txBody>
      </p:sp>
      <p:sp>
        <p:nvSpPr>
          <p:cNvPr id="30" name="Rechteck 29"/>
          <p:cNvSpPr/>
          <p:nvPr/>
        </p:nvSpPr>
        <p:spPr>
          <a:xfrm>
            <a:off x="500034" y="3857628"/>
            <a:ext cx="1714512" cy="461665"/>
          </a:xfrm>
          <a:prstGeom prst="rect">
            <a:avLst/>
          </a:prstGeom>
        </p:spPr>
        <p:txBody>
          <a:bodyPr wrap="square">
            <a:spAutoFit/>
          </a:bodyPr>
          <a:lstStyle/>
          <a:p>
            <a:r>
              <a:rPr lang="de-DE" sz="1200" b="1" dirty="0" smtClean="0">
                <a:solidFill>
                  <a:srgbClr val="C00000"/>
                </a:solidFill>
              </a:rPr>
              <a:t>Personen im </a:t>
            </a:r>
          </a:p>
          <a:p>
            <a:r>
              <a:rPr lang="de-DE" sz="1200" b="1" dirty="0" smtClean="0">
                <a:solidFill>
                  <a:srgbClr val="C00000"/>
                </a:solidFill>
              </a:rPr>
              <a:t>pfarramtlichen Dienst </a:t>
            </a:r>
            <a:endParaRPr lang="de-DE" sz="1200" dirty="0">
              <a:solidFill>
                <a:srgbClr val="C00000"/>
              </a:solidFill>
            </a:endParaRPr>
          </a:p>
        </p:txBody>
      </p:sp>
      <p:sp>
        <p:nvSpPr>
          <p:cNvPr id="31" name="Rechteck 30"/>
          <p:cNvSpPr/>
          <p:nvPr/>
        </p:nvSpPr>
        <p:spPr>
          <a:xfrm>
            <a:off x="500034" y="3000372"/>
            <a:ext cx="2071702" cy="461665"/>
          </a:xfrm>
          <a:prstGeom prst="rect">
            <a:avLst/>
          </a:prstGeom>
        </p:spPr>
        <p:txBody>
          <a:bodyPr wrap="square">
            <a:spAutoFit/>
          </a:bodyPr>
          <a:lstStyle/>
          <a:p>
            <a:r>
              <a:rPr lang="de-DE" sz="1200" b="1" dirty="0" smtClean="0">
                <a:solidFill>
                  <a:srgbClr val="C00000"/>
                </a:solidFill>
              </a:rPr>
              <a:t>mit der Geschäftsführung </a:t>
            </a:r>
          </a:p>
          <a:p>
            <a:r>
              <a:rPr lang="de-DE" sz="1200" b="1" dirty="0" smtClean="0">
                <a:solidFill>
                  <a:srgbClr val="C00000"/>
                </a:solidFill>
              </a:rPr>
              <a:t>beauftragten Personen</a:t>
            </a:r>
            <a:endParaRPr lang="de-DE" sz="1200" b="1" dirty="0">
              <a:solidFill>
                <a:srgbClr val="C00000"/>
              </a:solidFill>
            </a:endParaRPr>
          </a:p>
        </p:txBody>
      </p:sp>
      <p:sp>
        <p:nvSpPr>
          <p:cNvPr id="33" name="Rechteck 2"/>
          <p:cNvSpPr>
            <a:spLocks noChangeArrowheads="1"/>
          </p:cNvSpPr>
          <p:nvPr/>
        </p:nvSpPr>
        <p:spPr bwMode="auto">
          <a:xfrm>
            <a:off x="2271696" y="5572140"/>
            <a:ext cx="2428892" cy="307777"/>
          </a:xfrm>
          <a:prstGeom prst="rect">
            <a:avLst/>
          </a:prstGeom>
          <a:noFill/>
          <a:ln w="9525">
            <a:noFill/>
            <a:miter lim="800000"/>
            <a:headEnd/>
            <a:tailEnd/>
          </a:ln>
        </p:spPr>
        <p:txBody>
          <a:bodyPr wrap="square">
            <a:spAutoFit/>
          </a:bodyPr>
          <a:lstStyle/>
          <a:p>
            <a:r>
              <a:rPr lang="de-DE" sz="1400" b="1" dirty="0">
                <a:solidFill>
                  <a:srgbClr val="C00000"/>
                </a:solidFill>
              </a:rPr>
              <a:t>§ 4  Dienststellenleitungen</a:t>
            </a:r>
          </a:p>
        </p:txBody>
      </p:sp>
      <p:sp>
        <p:nvSpPr>
          <p:cNvPr id="34" name="Rechteck 3"/>
          <p:cNvSpPr>
            <a:spLocks noChangeArrowheads="1"/>
          </p:cNvSpPr>
          <p:nvPr/>
        </p:nvSpPr>
        <p:spPr bwMode="auto">
          <a:xfrm>
            <a:off x="2643174" y="5786454"/>
            <a:ext cx="5786478" cy="646331"/>
          </a:xfrm>
          <a:prstGeom prst="rect">
            <a:avLst/>
          </a:prstGeom>
          <a:noFill/>
          <a:ln w="9525">
            <a:noFill/>
            <a:miter lim="800000"/>
            <a:headEnd/>
            <a:tailEnd/>
          </a:ln>
        </p:spPr>
        <p:txBody>
          <a:bodyPr wrap="square">
            <a:spAutoFit/>
          </a:bodyPr>
          <a:lstStyle/>
          <a:p>
            <a:r>
              <a:rPr lang="de-DE" sz="1200" i="1" dirty="0" smtClean="0"/>
              <a:t>Dienststellenleitungen </a:t>
            </a:r>
            <a:r>
              <a:rPr lang="de-DE" sz="1200" i="1" dirty="0"/>
              <a:t>sind die nach Verfassung, Gesetz oder Satzung </a:t>
            </a:r>
            <a:r>
              <a:rPr lang="de-DE" sz="1200" b="1" i="1" dirty="0" smtClean="0">
                <a:solidFill>
                  <a:srgbClr val="C00000"/>
                </a:solidFill>
              </a:rPr>
              <a:t>leitenden</a:t>
            </a:r>
            <a:r>
              <a:rPr lang="de-DE" sz="1200" i="1" dirty="0" smtClean="0">
                <a:solidFill>
                  <a:srgbClr val="C00000"/>
                </a:solidFill>
              </a:rPr>
              <a:t> </a:t>
            </a:r>
            <a:r>
              <a:rPr lang="de-DE" sz="1200" b="1" i="1" dirty="0" smtClean="0">
                <a:solidFill>
                  <a:srgbClr val="C00000"/>
                </a:solidFill>
              </a:rPr>
              <a:t>Organe </a:t>
            </a:r>
          </a:p>
          <a:p>
            <a:r>
              <a:rPr lang="de-DE" sz="1200" i="1" dirty="0" smtClean="0"/>
              <a:t>oder </a:t>
            </a:r>
            <a:r>
              <a:rPr lang="de-DE" sz="1200" b="1" i="1" dirty="0" smtClean="0"/>
              <a:t>Personen</a:t>
            </a:r>
            <a:r>
              <a:rPr lang="de-DE" sz="1200" i="1" dirty="0" smtClean="0"/>
              <a:t>. Dazu gehören auch die mit der </a:t>
            </a:r>
            <a:r>
              <a:rPr lang="de-DE" sz="1200" b="1" i="1" dirty="0" smtClean="0">
                <a:solidFill>
                  <a:srgbClr val="C00000"/>
                </a:solidFill>
              </a:rPr>
              <a:t>Geschäftsführung</a:t>
            </a:r>
            <a:r>
              <a:rPr lang="de-DE" sz="1200" i="1" dirty="0" smtClean="0"/>
              <a:t> </a:t>
            </a:r>
            <a:r>
              <a:rPr lang="de-DE" sz="1200" b="1" i="1" dirty="0" smtClean="0">
                <a:solidFill>
                  <a:srgbClr val="C00000"/>
                </a:solidFill>
              </a:rPr>
              <a:t>beauftragten</a:t>
            </a:r>
            <a:r>
              <a:rPr lang="de-DE" sz="1200" b="1" i="1" dirty="0" smtClean="0"/>
              <a:t> Personen </a:t>
            </a:r>
          </a:p>
          <a:p>
            <a:r>
              <a:rPr lang="de-DE" sz="1200" i="1" dirty="0" smtClean="0"/>
              <a:t>und ihre </a:t>
            </a:r>
            <a:r>
              <a:rPr lang="de-DE" sz="1200" b="1" i="1" dirty="0" smtClean="0"/>
              <a:t>ständigen Vertretung</a:t>
            </a:r>
            <a:endParaRPr lang="de-DE" sz="1200" i="1" dirty="0"/>
          </a:p>
        </p:txBody>
      </p:sp>
      <p:sp>
        <p:nvSpPr>
          <p:cNvPr id="39" name="Rechteck 38"/>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2" name="AutoShape 22"/>
          <p:cNvSpPr>
            <a:spLocks noChangeArrowheads="1"/>
          </p:cNvSpPr>
          <p:nvPr/>
        </p:nvSpPr>
        <p:spPr bwMode="auto">
          <a:xfrm rot="10800000" flipH="1">
            <a:off x="2285984" y="464344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cs typeface="Arial" pitchFamily="34" charset="0"/>
            </a:endParaRPr>
          </a:p>
        </p:txBody>
      </p:sp>
      <p:sp>
        <p:nvSpPr>
          <p:cNvPr id="35" name="AutoShape 22"/>
          <p:cNvSpPr>
            <a:spLocks noChangeArrowheads="1"/>
          </p:cNvSpPr>
          <p:nvPr/>
        </p:nvSpPr>
        <p:spPr bwMode="auto">
          <a:xfrm rot="10800000" flipH="1">
            <a:off x="2285984" y="4071942"/>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3" presetClass="entr" presetSubtype="10"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linds(horizontal)">
                                      <p:cBhvr>
                                        <p:cTn id="13" dur="500"/>
                                        <p:tgtEl>
                                          <p:spTgt spid="31"/>
                                        </p:tgtEl>
                                      </p:cBhvr>
                                    </p:animEffect>
                                  </p:childTnLst>
                                </p:cTn>
                              </p:par>
                            </p:childTnLst>
                          </p:cTn>
                        </p:par>
                        <p:par>
                          <p:cTn id="14" fill="hold">
                            <p:stCondLst>
                              <p:cond delay="1500"/>
                            </p:stCondLst>
                            <p:childTnLst>
                              <p:par>
                                <p:cTn id="15" presetID="3" presetClass="entr" presetSubtype="1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par>
                          <p:cTn id="18" fill="hold">
                            <p:stCondLst>
                              <p:cond delay="2000"/>
                            </p:stCondLst>
                            <p:childTnLst>
                              <p:par>
                                <p:cTn id="19" presetID="3" presetClass="entr" presetSubtype="1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linds(horizontal)">
                                      <p:cBhvr>
                                        <p:cTn id="21" dur="500"/>
                                        <p:tgtEl>
                                          <p:spTgt spid="29"/>
                                        </p:tgtEl>
                                      </p:cBhvr>
                                    </p:animEffect>
                                  </p:childTnLst>
                                </p:cTn>
                              </p:par>
                            </p:childTnLst>
                          </p:cTn>
                        </p:par>
                        <p:par>
                          <p:cTn id="22" fill="hold">
                            <p:stCondLst>
                              <p:cond delay="2500"/>
                            </p:stCondLst>
                            <p:childTnLst>
                              <p:par>
                                <p:cTn id="23" presetID="2" presetClass="entr" presetSubtype="8"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0-#ppt_w/2"/>
                                          </p:val>
                                        </p:tav>
                                        <p:tav tm="100000">
                                          <p:val>
                                            <p:strVal val="#ppt_x"/>
                                          </p:val>
                                        </p:tav>
                                      </p:tavLst>
                                    </p:anim>
                                    <p:anim calcmode="lin" valueType="num">
                                      <p:cBhvr additive="base">
                                        <p:cTn id="26" dur="500" fill="hold"/>
                                        <p:tgtEl>
                                          <p:spTgt spid="32"/>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 presetClass="entr" presetSubtype="8"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0-#ppt_w/2"/>
                                          </p:val>
                                        </p:tav>
                                        <p:tav tm="100000">
                                          <p:val>
                                            <p:strVal val="#ppt_x"/>
                                          </p:val>
                                        </p:tav>
                                      </p:tavLst>
                                    </p:anim>
                                    <p:anim calcmode="lin" valueType="num">
                                      <p:cBhvr additive="base">
                                        <p:cTn id="31"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9" grpId="0"/>
      <p:bldP spid="30" grpId="0"/>
      <p:bldP spid="31" grpId="0"/>
      <p:bldP spid="32" grpId="0" animBg="1"/>
      <p:bldP spid="3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uppieren 38"/>
          <p:cNvGrpSpPr/>
          <p:nvPr/>
        </p:nvGrpSpPr>
        <p:grpSpPr>
          <a:xfrm>
            <a:off x="2786050" y="5357826"/>
            <a:ext cx="5786478" cy="642942"/>
            <a:chOff x="2786050" y="5357826"/>
            <a:chExt cx="5786478" cy="642942"/>
          </a:xfrm>
        </p:grpSpPr>
        <p:sp>
          <p:nvSpPr>
            <p:cNvPr id="31" name="Rechteck 30"/>
            <p:cNvSpPr/>
            <p:nvPr/>
          </p:nvSpPr>
          <p:spPr>
            <a:xfrm>
              <a:off x="2786050" y="5357826"/>
              <a:ext cx="5786478" cy="642942"/>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2" name="Rechteck 141"/>
            <p:cNvSpPr/>
            <p:nvPr/>
          </p:nvSpPr>
          <p:spPr bwMode="auto">
            <a:xfrm>
              <a:off x="2786051" y="5572140"/>
              <a:ext cx="5214974" cy="285752"/>
            </a:xfrm>
            <a:prstGeom prst="rect">
              <a:avLst/>
            </a:prstGeom>
            <a:solidFill>
              <a:srgbClr val="FFFF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cs typeface="Arial" pitchFamily="34" charset="0"/>
              </a:endParaRPr>
            </a:p>
          </p:txBody>
        </p:sp>
        <p:sp>
          <p:nvSpPr>
            <p:cNvPr id="28" name="Rechteck 27"/>
            <p:cNvSpPr/>
            <p:nvPr/>
          </p:nvSpPr>
          <p:spPr>
            <a:xfrm>
              <a:off x="3214678" y="5429264"/>
              <a:ext cx="4643469" cy="307777"/>
            </a:xfrm>
            <a:prstGeom prst="rect">
              <a:avLst/>
            </a:prstGeom>
          </p:spPr>
          <p:txBody>
            <a:bodyPr wrap="square">
              <a:spAutoFit/>
            </a:bodyPr>
            <a:lstStyle/>
            <a:p>
              <a:r>
                <a:rPr lang="de-DE" sz="1400" b="1" dirty="0" smtClean="0">
                  <a:solidFill>
                    <a:schemeClr val="tx1">
                      <a:lumMod val="50000"/>
                      <a:lumOff val="50000"/>
                    </a:schemeClr>
                  </a:solidFill>
                  <a:latin typeface="Arial" pitchFamily="34" charset="0"/>
                  <a:cs typeface="Arial" pitchFamily="34" charset="0"/>
                </a:rPr>
                <a:t>Was ist mit - </a:t>
              </a:r>
              <a:r>
                <a:rPr lang="de-DE" sz="1400" b="1" dirty="0" smtClean="0">
                  <a:latin typeface="Arial" pitchFamily="34" charset="0"/>
                  <a:cs typeface="Arial" pitchFamily="34" charset="0"/>
                </a:rPr>
                <a:t>allein </a:t>
              </a:r>
              <a:r>
                <a:rPr lang="de-DE" sz="1400" b="1" dirty="0" smtClean="0">
                  <a:solidFill>
                    <a:srgbClr val="C00000"/>
                  </a:solidFill>
                  <a:latin typeface="Arial" pitchFamily="34" charset="0"/>
                  <a:cs typeface="Arial" pitchFamily="34" charset="0"/>
                </a:rPr>
                <a:t>oder gemeinsam</a:t>
              </a:r>
              <a:r>
                <a:rPr lang="de-DE" sz="1400" b="1" dirty="0" smtClean="0">
                  <a:solidFill>
                    <a:schemeClr val="bg1">
                      <a:lumMod val="50000"/>
                    </a:schemeClr>
                  </a:solidFill>
                  <a:latin typeface="Arial" pitchFamily="34" charset="0"/>
                  <a:cs typeface="Arial" pitchFamily="34" charset="0"/>
                </a:rPr>
                <a:t> zu verstehen</a:t>
              </a:r>
              <a:endParaRPr lang="de-DE" sz="1400" b="1" dirty="0">
                <a:solidFill>
                  <a:schemeClr val="tx1">
                    <a:lumMod val="50000"/>
                    <a:lumOff val="50000"/>
                  </a:schemeClr>
                </a:solidFill>
                <a:latin typeface="Arial" pitchFamily="34" charset="0"/>
                <a:cs typeface="Arial" pitchFamily="34" charset="0"/>
              </a:endParaRPr>
            </a:p>
          </p:txBody>
        </p:sp>
        <p:sp>
          <p:nvSpPr>
            <p:cNvPr id="29" name="Rechteck 28"/>
            <p:cNvSpPr/>
            <p:nvPr/>
          </p:nvSpPr>
          <p:spPr>
            <a:xfrm>
              <a:off x="3786182" y="5643578"/>
              <a:ext cx="4714908" cy="307777"/>
            </a:xfrm>
            <a:prstGeom prst="rect">
              <a:avLst/>
            </a:prstGeom>
          </p:spPr>
          <p:txBody>
            <a:bodyPr wrap="square">
              <a:spAutoFit/>
            </a:bodyPr>
            <a:lstStyle/>
            <a:p>
              <a:pPr>
                <a:defRPr/>
              </a:pPr>
              <a:r>
                <a:rPr lang="de-DE" sz="1400" b="1" dirty="0">
                  <a:solidFill>
                    <a:schemeClr val="bg1">
                      <a:lumMod val="50000"/>
                    </a:schemeClr>
                  </a:solidFill>
                  <a:latin typeface="Arial" pitchFamily="34" charset="0"/>
                  <a:cs typeface="Arial" pitchFamily="34" charset="0"/>
                </a:rPr>
                <a:t>Was ist mit – </a:t>
              </a:r>
              <a:r>
                <a:rPr lang="de-DE" sz="1400" b="1" dirty="0" smtClean="0">
                  <a:latin typeface="Arial" pitchFamily="34" charset="0"/>
                  <a:cs typeface="Arial" pitchFamily="34" charset="0"/>
                </a:rPr>
                <a:t>ständig</a:t>
              </a:r>
              <a:r>
                <a:rPr lang="de-DE" sz="1400" b="1" dirty="0" smtClean="0">
                  <a:solidFill>
                    <a:schemeClr val="bg1">
                      <a:lumMod val="50000"/>
                    </a:schemeClr>
                  </a:solidFill>
                  <a:latin typeface="Arial" pitchFamily="34" charset="0"/>
                  <a:cs typeface="Arial" pitchFamily="34" charset="0"/>
                </a:rPr>
                <a:t> </a:t>
              </a:r>
              <a:r>
                <a:rPr lang="de-DE" sz="1400" b="1" dirty="0" smtClean="0">
                  <a:solidFill>
                    <a:srgbClr val="C00000"/>
                  </a:solidFill>
                  <a:latin typeface="Arial" pitchFamily="34" charset="0"/>
                  <a:cs typeface="Arial" pitchFamily="34" charset="0"/>
                </a:rPr>
                <a:t>nicht </a:t>
              </a:r>
              <a:r>
                <a:rPr lang="de-DE" sz="1400" b="1" dirty="0">
                  <a:solidFill>
                    <a:srgbClr val="C00000"/>
                  </a:solidFill>
                  <a:latin typeface="Arial" pitchFamily="34" charset="0"/>
                  <a:cs typeface="Arial" pitchFamily="34" charset="0"/>
                </a:rPr>
                <a:t>nur in Einzelfällen </a:t>
              </a:r>
              <a:r>
                <a:rPr lang="de-DE" sz="1400" b="1" dirty="0">
                  <a:solidFill>
                    <a:schemeClr val="bg1">
                      <a:lumMod val="50000"/>
                    </a:schemeClr>
                  </a:solidFill>
                  <a:latin typeface="Arial" pitchFamily="34" charset="0"/>
                  <a:cs typeface="Arial" pitchFamily="34" charset="0"/>
                </a:rPr>
                <a:t>gemeint</a:t>
              </a:r>
              <a:endParaRPr lang="de-DE" sz="1400" dirty="0">
                <a:solidFill>
                  <a:schemeClr val="bg1">
                    <a:lumMod val="50000"/>
                  </a:schemeClr>
                </a:solidFill>
                <a:latin typeface="Arial" pitchFamily="34" charset="0"/>
                <a:cs typeface="Arial" pitchFamily="34" charset="0"/>
              </a:endParaRPr>
            </a:p>
          </p:txBody>
        </p:sp>
      </p:grpSp>
      <p:sp>
        <p:nvSpPr>
          <p:cNvPr id="38" name="Rechteck 37"/>
          <p:cNvSpPr/>
          <p:nvPr/>
        </p:nvSpPr>
        <p:spPr>
          <a:xfrm>
            <a:off x="0" y="-4"/>
            <a:ext cx="2928926" cy="6858004"/>
          </a:xfrm>
          <a:prstGeom prst="rect">
            <a:avLst/>
          </a:prstGeom>
          <a:gradFill flip="none" rotWithShape="1">
            <a:gsLst>
              <a:gs pos="11000">
                <a:srgbClr val="F0FCFE">
                  <a:alpha val="36863"/>
                </a:srgbClr>
              </a:gs>
              <a:gs pos="55000">
                <a:srgbClr val="B7D3CC">
                  <a:alpha val="80000"/>
                </a:srgbClr>
              </a:gs>
              <a:gs pos="82000">
                <a:srgbClr val="5D9699">
                  <a:alpha val="72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2" name="Rechteck 31"/>
          <p:cNvSpPr/>
          <p:nvPr/>
        </p:nvSpPr>
        <p:spPr bwMode="auto">
          <a:xfrm>
            <a:off x="2688163" y="3026211"/>
            <a:ext cx="5857916" cy="50006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cs typeface="Arial" pitchFamily="34" charset="0"/>
            </a:endParaRPr>
          </a:p>
        </p:txBody>
      </p:sp>
      <p:sp>
        <p:nvSpPr>
          <p:cNvPr id="144" name="Rechteck 143"/>
          <p:cNvSpPr/>
          <p:nvPr/>
        </p:nvSpPr>
        <p:spPr bwMode="auto">
          <a:xfrm>
            <a:off x="2688162" y="3597715"/>
            <a:ext cx="5857917" cy="1000132"/>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cs typeface="Arial" pitchFamily="34" charset="0"/>
            </a:endParaRPr>
          </a:p>
        </p:txBody>
      </p:sp>
      <p:sp>
        <p:nvSpPr>
          <p:cNvPr id="6" name="Rechteck 5"/>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5" name="Rechteck 24"/>
          <p:cNvSpPr/>
          <p:nvPr/>
        </p:nvSpPr>
        <p:spPr bwMode="auto">
          <a:xfrm>
            <a:off x="2402411" y="2026079"/>
            <a:ext cx="6312993" cy="892552"/>
          </a:xfrm>
          <a:prstGeom prst="rect">
            <a:avLst/>
          </a:prstGeom>
        </p:spPr>
        <p:txBody>
          <a:bodyPr wrap="square">
            <a:spAutoFit/>
          </a:bodyPr>
          <a:lstStyle/>
          <a:p>
            <a:pPr>
              <a:defRPr/>
            </a:pPr>
            <a:r>
              <a:rPr lang="de-DE" sz="1600" b="1" dirty="0">
                <a:solidFill>
                  <a:schemeClr val="bg1">
                    <a:lumMod val="50000"/>
                  </a:schemeClr>
                </a:solidFill>
                <a:cs typeface="Arial" pitchFamily="34" charset="0"/>
              </a:rPr>
              <a:t>§ 4  </a:t>
            </a:r>
            <a:r>
              <a:rPr lang="de-DE" sz="2000" b="1" dirty="0">
                <a:solidFill>
                  <a:schemeClr val="bg1">
                    <a:lumMod val="50000"/>
                  </a:schemeClr>
                </a:solidFill>
                <a:cs typeface="Arial" pitchFamily="34" charset="0"/>
              </a:rPr>
              <a:t>Dienststellenleitungen</a:t>
            </a:r>
            <a:r>
              <a:rPr lang="de-DE" sz="1600" b="1" dirty="0">
                <a:solidFill>
                  <a:schemeClr val="bg1">
                    <a:lumMod val="50000"/>
                  </a:schemeClr>
                </a:solidFill>
                <a:cs typeface="Arial" pitchFamily="34" charset="0"/>
              </a:rPr>
              <a:t> </a:t>
            </a:r>
            <a:endParaRPr lang="de-DE" sz="1600" b="1" dirty="0" smtClean="0">
              <a:solidFill>
                <a:schemeClr val="bg1">
                  <a:lumMod val="50000"/>
                </a:schemeClr>
              </a:solidFill>
              <a:cs typeface="Arial" pitchFamily="34" charset="0"/>
            </a:endParaRPr>
          </a:p>
          <a:p>
            <a:pPr>
              <a:defRPr/>
            </a:pPr>
            <a:r>
              <a:rPr lang="de-DE" sz="1600" dirty="0" smtClean="0">
                <a:cs typeface="Arial" pitchFamily="34" charset="0"/>
              </a:rPr>
              <a:t>        </a:t>
            </a:r>
            <a:r>
              <a:rPr lang="de-DE" sz="1600" b="1" dirty="0" smtClean="0">
                <a:cs typeface="Arial" pitchFamily="34" charset="0"/>
              </a:rPr>
              <a:t>sind </a:t>
            </a:r>
            <a:r>
              <a:rPr lang="de-DE" sz="1600" b="1" dirty="0">
                <a:cs typeface="Arial" pitchFamily="34" charset="0"/>
              </a:rPr>
              <a:t>die </a:t>
            </a:r>
            <a:r>
              <a:rPr lang="de-DE" sz="1600" b="1" dirty="0" smtClean="0">
                <a:cs typeface="Arial" pitchFamily="34" charset="0"/>
              </a:rPr>
              <a:t>nach </a:t>
            </a:r>
            <a:r>
              <a:rPr lang="de-DE" sz="1600" b="1" dirty="0">
                <a:solidFill>
                  <a:srgbClr val="C00000"/>
                </a:solidFill>
                <a:cs typeface="Arial" pitchFamily="34" charset="0"/>
              </a:rPr>
              <a:t>Verfassung, Gesetz oder </a:t>
            </a:r>
            <a:r>
              <a:rPr lang="de-DE" sz="1600" b="1" dirty="0" smtClean="0">
                <a:solidFill>
                  <a:srgbClr val="C00000"/>
                </a:solidFill>
                <a:cs typeface="Arial" pitchFamily="34" charset="0"/>
              </a:rPr>
              <a:t>Satzung</a:t>
            </a:r>
            <a:r>
              <a:rPr lang="de-DE" sz="1600" b="1" dirty="0" smtClean="0">
                <a:solidFill>
                  <a:srgbClr val="0000FF"/>
                </a:solidFill>
                <a:cs typeface="Arial" pitchFamily="34" charset="0"/>
              </a:rPr>
              <a:t> leitenden</a:t>
            </a:r>
            <a:r>
              <a:rPr lang="de-DE" sz="1600" b="1" dirty="0" smtClean="0">
                <a:cs typeface="Arial" pitchFamily="34" charset="0"/>
              </a:rPr>
              <a:t> </a:t>
            </a:r>
            <a:r>
              <a:rPr lang="de-DE" sz="1600" b="1" dirty="0" smtClean="0">
                <a:solidFill>
                  <a:srgbClr val="0000FF"/>
                </a:solidFill>
                <a:cs typeface="Arial" pitchFamily="34" charset="0"/>
              </a:rPr>
              <a:t>Organe </a:t>
            </a:r>
          </a:p>
          <a:p>
            <a:pPr>
              <a:defRPr/>
            </a:pPr>
            <a:r>
              <a:rPr lang="de-DE" sz="1600" b="1" dirty="0" smtClean="0">
                <a:solidFill>
                  <a:srgbClr val="0000FF"/>
                </a:solidFill>
                <a:cs typeface="Arial" pitchFamily="34" charset="0"/>
              </a:rPr>
              <a:t>        </a:t>
            </a:r>
            <a:r>
              <a:rPr lang="de-DE" sz="1600" b="1" dirty="0" smtClean="0">
                <a:cs typeface="Arial" pitchFamily="34" charset="0"/>
              </a:rPr>
              <a:t>oder </a:t>
            </a:r>
            <a:r>
              <a:rPr lang="de-DE" sz="1600" b="1" dirty="0" smtClean="0">
                <a:solidFill>
                  <a:srgbClr val="0000FF"/>
                </a:solidFill>
                <a:cs typeface="Arial" pitchFamily="34" charset="0"/>
              </a:rPr>
              <a:t>Personen</a:t>
            </a:r>
            <a:r>
              <a:rPr lang="de-DE" sz="1600" b="1" dirty="0" smtClean="0">
                <a:cs typeface="Arial" pitchFamily="34" charset="0"/>
              </a:rPr>
              <a:t> der Dienststellen.</a:t>
            </a:r>
            <a:endParaRPr lang="de-DE" sz="1600" b="1" dirty="0">
              <a:cs typeface="Arial" pitchFamily="34" charset="0"/>
            </a:endParaRPr>
          </a:p>
        </p:txBody>
      </p:sp>
      <p:sp>
        <p:nvSpPr>
          <p:cNvPr id="77" name="Text Box 57"/>
          <p:cNvSpPr txBox="1">
            <a:spLocks noChangeArrowheads="1"/>
          </p:cNvSpPr>
          <p:nvPr/>
        </p:nvSpPr>
        <p:spPr bwMode="auto">
          <a:xfrm>
            <a:off x="902213" y="2526145"/>
            <a:ext cx="1306522" cy="261610"/>
          </a:xfrm>
          <a:prstGeom prst="rect">
            <a:avLst/>
          </a:prstGeom>
          <a:noFill/>
          <a:ln w="9525">
            <a:noFill/>
            <a:miter lim="800000"/>
            <a:headEnd/>
            <a:tailEnd/>
          </a:ln>
        </p:spPr>
        <p:txBody>
          <a:bodyPr wrap="square">
            <a:spAutoFit/>
          </a:bodyPr>
          <a:lstStyle/>
          <a:p>
            <a:pPr>
              <a:defRPr/>
            </a:pPr>
            <a:r>
              <a:rPr lang="de-DE" sz="1100" b="1" dirty="0">
                <a:solidFill>
                  <a:srgbClr val="C00000"/>
                </a:solidFill>
                <a:latin typeface="Arial" pitchFamily="34" charset="0"/>
                <a:cs typeface="Arial" pitchFamily="34" charset="0"/>
              </a:rPr>
              <a:t>Presbyterium</a:t>
            </a:r>
          </a:p>
        </p:txBody>
      </p:sp>
      <p:sp>
        <p:nvSpPr>
          <p:cNvPr id="78" name="Text Box 57"/>
          <p:cNvSpPr txBox="1">
            <a:spLocks noChangeArrowheads="1"/>
          </p:cNvSpPr>
          <p:nvPr/>
        </p:nvSpPr>
        <p:spPr bwMode="auto">
          <a:xfrm>
            <a:off x="1330841" y="2383269"/>
            <a:ext cx="857256" cy="261610"/>
          </a:xfrm>
          <a:prstGeom prst="rect">
            <a:avLst/>
          </a:prstGeom>
          <a:noFill/>
          <a:ln w="9525">
            <a:noFill/>
            <a:miter lim="800000"/>
            <a:headEnd/>
            <a:tailEnd/>
          </a:ln>
        </p:spPr>
        <p:txBody>
          <a:bodyPr wrap="square">
            <a:spAutoFit/>
          </a:bodyPr>
          <a:lstStyle/>
          <a:p>
            <a:pPr>
              <a:defRPr/>
            </a:pPr>
            <a:r>
              <a:rPr lang="de-DE" sz="1100" b="1" dirty="0">
                <a:solidFill>
                  <a:srgbClr val="C00000"/>
                </a:solidFill>
                <a:latin typeface="Arial" pitchFamily="34" charset="0"/>
                <a:cs typeface="Arial" pitchFamily="34" charset="0"/>
              </a:rPr>
              <a:t>Vorstand</a:t>
            </a:r>
          </a:p>
        </p:txBody>
      </p:sp>
      <p:sp>
        <p:nvSpPr>
          <p:cNvPr id="139" name="Rechteck 138"/>
          <p:cNvSpPr/>
          <p:nvPr/>
        </p:nvSpPr>
        <p:spPr>
          <a:xfrm>
            <a:off x="2759601" y="3026211"/>
            <a:ext cx="6000792" cy="523220"/>
          </a:xfrm>
          <a:prstGeom prst="rect">
            <a:avLst/>
          </a:prstGeom>
        </p:spPr>
        <p:txBody>
          <a:bodyPr wrap="square">
            <a:spAutoFit/>
          </a:bodyPr>
          <a:lstStyle/>
          <a:p>
            <a:r>
              <a:rPr lang="de-DE" sz="1400" dirty="0" smtClean="0">
                <a:cs typeface="Arial" pitchFamily="34" charset="0"/>
              </a:rPr>
              <a:t>Zur Dienststellenleitung gehören auch </a:t>
            </a:r>
            <a:r>
              <a:rPr lang="de-DE" sz="1400" b="1" dirty="0" smtClean="0">
                <a:cs typeface="Arial" pitchFamily="34" charset="0"/>
              </a:rPr>
              <a:t>die mit der Geschäftsführung beauftragten </a:t>
            </a:r>
            <a:r>
              <a:rPr lang="de-DE" sz="1400" dirty="0" smtClean="0">
                <a:cs typeface="Arial" pitchFamily="34" charset="0"/>
              </a:rPr>
              <a:t>Personen</a:t>
            </a:r>
            <a:r>
              <a:rPr lang="de-DE" sz="1400" b="1" dirty="0" smtClean="0">
                <a:cs typeface="Arial" pitchFamily="34" charset="0"/>
              </a:rPr>
              <a:t> </a:t>
            </a:r>
            <a:r>
              <a:rPr lang="de-DE" sz="1400" b="1" dirty="0" smtClean="0">
                <a:solidFill>
                  <a:srgbClr val="C00000"/>
                </a:solidFill>
                <a:cs typeface="Arial" pitchFamily="34" charset="0"/>
              </a:rPr>
              <a:t>und ihre ständigen Vertreter </a:t>
            </a:r>
            <a:r>
              <a:rPr lang="de-DE" sz="1400" dirty="0" smtClean="0">
                <a:cs typeface="Arial" pitchFamily="34" charset="0"/>
              </a:rPr>
              <a:t>oder Vertreterinnen </a:t>
            </a:r>
            <a:endParaRPr lang="de-DE" sz="1400" dirty="0">
              <a:cs typeface="Arial" pitchFamily="34" charset="0"/>
            </a:endParaRPr>
          </a:p>
        </p:txBody>
      </p:sp>
      <p:sp>
        <p:nvSpPr>
          <p:cNvPr id="140" name="Rechteck 139"/>
          <p:cNvSpPr/>
          <p:nvPr/>
        </p:nvSpPr>
        <p:spPr>
          <a:xfrm>
            <a:off x="2759601" y="3597715"/>
            <a:ext cx="6000792" cy="954107"/>
          </a:xfrm>
          <a:prstGeom prst="rect">
            <a:avLst/>
          </a:prstGeom>
        </p:spPr>
        <p:txBody>
          <a:bodyPr wrap="square">
            <a:spAutoFit/>
          </a:bodyPr>
          <a:lstStyle/>
          <a:p>
            <a:r>
              <a:rPr lang="de-DE" sz="1400" dirty="0" smtClean="0">
                <a:cs typeface="Arial" pitchFamily="34" charset="0"/>
              </a:rPr>
              <a:t>Daneben gehören die Personen zur Dienststellenleitung, die </a:t>
            </a:r>
            <a:r>
              <a:rPr lang="de-DE" sz="1400" b="1" dirty="0" smtClean="0">
                <a:cs typeface="Arial" pitchFamily="34" charset="0"/>
              </a:rPr>
              <a:t>allein </a:t>
            </a:r>
          </a:p>
          <a:p>
            <a:r>
              <a:rPr lang="de-DE" sz="1400" b="1" dirty="0" smtClean="0">
                <a:solidFill>
                  <a:srgbClr val="C00000"/>
                </a:solidFill>
                <a:cs typeface="Arial" pitchFamily="34" charset="0"/>
              </a:rPr>
              <a:t>oder gemeinsam </a:t>
            </a:r>
            <a:r>
              <a:rPr lang="de-DE" sz="1400" dirty="0" smtClean="0">
                <a:cs typeface="Arial" pitchFamily="34" charset="0"/>
              </a:rPr>
              <a:t>mit anderen Personen </a:t>
            </a:r>
            <a:r>
              <a:rPr lang="de-DE" sz="1400" b="1" dirty="0" smtClean="0">
                <a:solidFill>
                  <a:srgbClr val="C00000"/>
                </a:solidFill>
                <a:cs typeface="Arial" pitchFamily="34" charset="0"/>
              </a:rPr>
              <a:t>ständig </a:t>
            </a:r>
            <a:r>
              <a:rPr lang="de-DE" sz="1400" b="1" dirty="0" smtClean="0">
                <a:cs typeface="Arial" pitchFamily="34" charset="0"/>
              </a:rPr>
              <a:t>und nicht nur in Einzelfällen</a:t>
            </a:r>
          </a:p>
          <a:p>
            <a:r>
              <a:rPr lang="de-DE" sz="1400" dirty="0" smtClean="0">
                <a:cs typeface="Arial" pitchFamily="34" charset="0"/>
              </a:rPr>
              <a:t>zu </a:t>
            </a:r>
            <a:r>
              <a:rPr lang="de-DE" sz="1400" b="1" dirty="0" smtClean="0">
                <a:solidFill>
                  <a:srgbClr val="0000FF"/>
                </a:solidFill>
                <a:cs typeface="Arial" pitchFamily="34" charset="0"/>
              </a:rPr>
              <a:t>Entscheidungen in Angelegenheiten </a:t>
            </a:r>
            <a:r>
              <a:rPr lang="de-DE" sz="1400" dirty="0" smtClean="0">
                <a:cs typeface="Arial" pitchFamily="34" charset="0"/>
              </a:rPr>
              <a:t>befugt sind, die nach diesem </a:t>
            </a:r>
          </a:p>
          <a:p>
            <a:r>
              <a:rPr lang="de-DE" sz="1400" dirty="0" smtClean="0">
                <a:cs typeface="Arial" pitchFamily="34" charset="0"/>
              </a:rPr>
              <a:t>Kirchengesetz der </a:t>
            </a:r>
            <a:r>
              <a:rPr lang="de-DE" sz="1400" b="1" dirty="0" err="1" smtClean="0">
                <a:cs typeface="Arial" pitchFamily="34" charset="0"/>
              </a:rPr>
              <a:t>Mitberatung</a:t>
            </a:r>
            <a:r>
              <a:rPr lang="de-DE" sz="1400" dirty="0" smtClean="0">
                <a:cs typeface="Arial" pitchFamily="34" charset="0"/>
              </a:rPr>
              <a:t> oder </a:t>
            </a:r>
            <a:r>
              <a:rPr lang="de-DE" sz="1400" b="1" dirty="0" smtClean="0">
                <a:cs typeface="Arial" pitchFamily="34" charset="0"/>
              </a:rPr>
              <a:t>Mitbestimmung</a:t>
            </a:r>
            <a:r>
              <a:rPr lang="de-DE" sz="1400" dirty="0" smtClean="0">
                <a:cs typeface="Arial" pitchFamily="34" charset="0"/>
              </a:rPr>
              <a:t> unterliegen</a:t>
            </a:r>
            <a:endParaRPr lang="de-DE" sz="1400" dirty="0">
              <a:cs typeface="Arial" pitchFamily="34" charset="0"/>
            </a:endParaRPr>
          </a:p>
        </p:txBody>
      </p:sp>
      <p:sp>
        <p:nvSpPr>
          <p:cNvPr id="141" name="Rechteck 532"/>
          <p:cNvSpPr>
            <a:spLocks noChangeArrowheads="1"/>
          </p:cNvSpPr>
          <p:nvPr/>
        </p:nvSpPr>
        <p:spPr bwMode="auto">
          <a:xfrm>
            <a:off x="2643174" y="4643446"/>
            <a:ext cx="5857916" cy="307777"/>
          </a:xfrm>
          <a:prstGeom prst="rect">
            <a:avLst/>
          </a:prstGeom>
          <a:noFill/>
          <a:ln w="9525">
            <a:noFill/>
            <a:miter lim="800000"/>
            <a:headEnd/>
            <a:tailEnd/>
          </a:ln>
        </p:spPr>
        <p:txBody>
          <a:bodyPr wrap="square">
            <a:spAutoFit/>
          </a:bodyPr>
          <a:lstStyle/>
          <a:p>
            <a:r>
              <a:rPr lang="de-DE" sz="1400" b="1" dirty="0">
                <a:solidFill>
                  <a:schemeClr val="tx1">
                    <a:lumMod val="50000"/>
                    <a:lumOff val="50000"/>
                  </a:schemeClr>
                </a:solidFill>
                <a:cs typeface="Arial" pitchFamily="34" charset="0"/>
              </a:rPr>
              <a:t>Personen, </a:t>
            </a:r>
            <a:r>
              <a:rPr lang="de-DE" sz="1400" b="1" dirty="0" smtClean="0">
                <a:solidFill>
                  <a:schemeClr val="tx1">
                    <a:lumMod val="50000"/>
                    <a:lumOff val="50000"/>
                  </a:schemeClr>
                </a:solidFill>
                <a:cs typeface="Arial" pitchFamily="34" charset="0"/>
              </a:rPr>
              <a:t>die </a:t>
            </a:r>
            <a:r>
              <a:rPr lang="de-DE" sz="1400" b="1" dirty="0">
                <a:solidFill>
                  <a:schemeClr val="tx1">
                    <a:lumMod val="50000"/>
                    <a:lumOff val="50000"/>
                  </a:schemeClr>
                </a:solidFill>
                <a:cs typeface="Arial" pitchFamily="34" charset="0"/>
              </a:rPr>
              <a:t>zur </a:t>
            </a:r>
            <a:r>
              <a:rPr lang="de-DE" sz="1400" b="1" dirty="0" smtClean="0">
                <a:solidFill>
                  <a:schemeClr val="tx1">
                    <a:lumMod val="50000"/>
                    <a:lumOff val="50000"/>
                  </a:schemeClr>
                </a:solidFill>
                <a:cs typeface="Arial" pitchFamily="34" charset="0"/>
              </a:rPr>
              <a:t>Dienststellenleitung gehören</a:t>
            </a:r>
            <a:r>
              <a:rPr lang="de-DE" sz="1400" b="1" dirty="0">
                <a:cs typeface="Arial" pitchFamily="34" charset="0"/>
              </a:rPr>
              <a:t>, </a:t>
            </a:r>
            <a:r>
              <a:rPr lang="de-DE" sz="1400" b="1" dirty="0" smtClean="0">
                <a:solidFill>
                  <a:srgbClr val="C00000"/>
                </a:solidFill>
                <a:cs typeface="Arial" pitchFamily="34" charset="0"/>
              </a:rPr>
              <a:t>sind </a:t>
            </a:r>
            <a:r>
              <a:rPr lang="de-DE" sz="1400" b="1" dirty="0">
                <a:solidFill>
                  <a:srgbClr val="C00000"/>
                </a:solidFill>
                <a:cs typeface="Arial" pitchFamily="34" charset="0"/>
              </a:rPr>
              <a:t>der </a:t>
            </a:r>
            <a:r>
              <a:rPr lang="de-DE" sz="1400" b="1" dirty="0" smtClean="0">
                <a:solidFill>
                  <a:srgbClr val="C00000"/>
                </a:solidFill>
                <a:cs typeface="Arial" pitchFamily="34" charset="0"/>
              </a:rPr>
              <a:t>MAV zu </a:t>
            </a:r>
            <a:r>
              <a:rPr lang="de-DE" sz="1400" b="1" dirty="0">
                <a:solidFill>
                  <a:srgbClr val="C00000"/>
                </a:solidFill>
                <a:cs typeface="Arial" pitchFamily="34" charset="0"/>
              </a:rPr>
              <a:t>benennen</a:t>
            </a:r>
            <a:r>
              <a:rPr lang="de-DE" sz="1400" b="1" dirty="0">
                <a:cs typeface="Arial" pitchFamily="34" charset="0"/>
              </a:rPr>
              <a:t>.</a:t>
            </a:r>
          </a:p>
        </p:txBody>
      </p:sp>
      <p:sp>
        <p:nvSpPr>
          <p:cNvPr id="145" name="Text Box 57"/>
          <p:cNvSpPr txBox="1">
            <a:spLocks noChangeArrowheads="1"/>
          </p:cNvSpPr>
          <p:nvPr/>
        </p:nvSpPr>
        <p:spPr bwMode="auto">
          <a:xfrm>
            <a:off x="973651" y="3169087"/>
            <a:ext cx="1285884" cy="261610"/>
          </a:xfrm>
          <a:prstGeom prst="rect">
            <a:avLst/>
          </a:prstGeom>
          <a:noFill/>
          <a:ln w="9525">
            <a:noFill/>
            <a:miter lim="800000"/>
            <a:headEnd/>
            <a:tailEnd/>
          </a:ln>
        </p:spPr>
        <p:txBody>
          <a:bodyPr wrap="square">
            <a:spAutoFit/>
          </a:bodyPr>
          <a:lstStyle/>
          <a:p>
            <a:pPr>
              <a:defRPr/>
            </a:pPr>
            <a:r>
              <a:rPr lang="de-DE" sz="1100" b="1" dirty="0" smtClean="0">
                <a:solidFill>
                  <a:srgbClr val="C00000"/>
                </a:solidFill>
                <a:latin typeface="Arial" pitchFamily="34" charset="0"/>
                <a:cs typeface="Arial" pitchFamily="34" charset="0"/>
              </a:rPr>
              <a:t>Geschäftsführer</a:t>
            </a:r>
            <a:endParaRPr lang="de-DE" sz="1100" b="1" dirty="0">
              <a:solidFill>
                <a:srgbClr val="C00000"/>
              </a:solidFill>
              <a:latin typeface="Arial" pitchFamily="34" charset="0"/>
              <a:cs typeface="Arial" pitchFamily="34" charset="0"/>
            </a:endParaRPr>
          </a:p>
        </p:txBody>
      </p:sp>
      <p:sp>
        <p:nvSpPr>
          <p:cNvPr id="146" name="Text Box 57"/>
          <p:cNvSpPr txBox="1">
            <a:spLocks noChangeArrowheads="1"/>
          </p:cNvSpPr>
          <p:nvPr/>
        </p:nvSpPr>
        <p:spPr bwMode="auto">
          <a:xfrm>
            <a:off x="1330841" y="2669021"/>
            <a:ext cx="857250" cy="261610"/>
          </a:xfrm>
          <a:prstGeom prst="rect">
            <a:avLst/>
          </a:prstGeom>
          <a:noFill/>
          <a:ln w="9525">
            <a:noFill/>
            <a:miter lim="800000"/>
            <a:headEnd/>
            <a:tailEnd/>
          </a:ln>
        </p:spPr>
        <p:txBody>
          <a:bodyPr>
            <a:spAutoFit/>
          </a:bodyPr>
          <a:lstStyle/>
          <a:p>
            <a:pPr>
              <a:defRPr/>
            </a:pPr>
            <a:r>
              <a:rPr lang="de-DE" sz="1100" b="1" dirty="0" smtClean="0">
                <a:solidFill>
                  <a:srgbClr val="C00000"/>
                </a:solidFill>
                <a:latin typeface="Arial" pitchFamily="34" charset="0"/>
                <a:cs typeface="Arial" pitchFamily="34" charset="0"/>
              </a:rPr>
              <a:t>Direktor</a:t>
            </a:r>
            <a:endParaRPr lang="de-DE" sz="1100" b="1" dirty="0">
              <a:solidFill>
                <a:srgbClr val="C00000"/>
              </a:solidFill>
              <a:latin typeface="Arial" pitchFamily="34" charset="0"/>
              <a:cs typeface="Arial" pitchFamily="34" charset="0"/>
            </a:endParaRPr>
          </a:p>
        </p:txBody>
      </p:sp>
      <p:sp>
        <p:nvSpPr>
          <p:cNvPr id="147" name="Text Box 57"/>
          <p:cNvSpPr txBox="1">
            <a:spLocks noChangeArrowheads="1"/>
          </p:cNvSpPr>
          <p:nvPr/>
        </p:nvSpPr>
        <p:spPr bwMode="auto">
          <a:xfrm>
            <a:off x="1045089" y="3812029"/>
            <a:ext cx="1285884" cy="261610"/>
          </a:xfrm>
          <a:prstGeom prst="rect">
            <a:avLst/>
          </a:prstGeom>
          <a:noFill/>
          <a:ln w="9525">
            <a:noFill/>
            <a:miter lim="800000"/>
            <a:headEnd/>
            <a:tailEnd/>
          </a:ln>
        </p:spPr>
        <p:txBody>
          <a:bodyPr wrap="square">
            <a:spAutoFit/>
          </a:bodyPr>
          <a:lstStyle/>
          <a:p>
            <a:pPr>
              <a:defRPr/>
            </a:pPr>
            <a:r>
              <a:rPr lang="de-DE" sz="1100" b="1" dirty="0" smtClean="0">
                <a:solidFill>
                  <a:srgbClr val="C00000"/>
                </a:solidFill>
                <a:latin typeface="Arial" pitchFamily="34" charset="0"/>
                <a:cs typeface="Arial" pitchFamily="34" charset="0"/>
              </a:rPr>
              <a:t>Bereichsleiter</a:t>
            </a:r>
            <a:endParaRPr lang="de-DE" sz="1100" b="1" dirty="0">
              <a:solidFill>
                <a:srgbClr val="C00000"/>
              </a:solidFill>
              <a:latin typeface="Arial" pitchFamily="34" charset="0"/>
              <a:cs typeface="Arial" pitchFamily="34" charset="0"/>
            </a:endParaRPr>
          </a:p>
        </p:txBody>
      </p:sp>
      <p:sp>
        <p:nvSpPr>
          <p:cNvPr id="148" name="Text Box 57"/>
          <p:cNvSpPr txBox="1">
            <a:spLocks noChangeArrowheads="1"/>
          </p:cNvSpPr>
          <p:nvPr/>
        </p:nvSpPr>
        <p:spPr bwMode="auto">
          <a:xfrm>
            <a:off x="1473717" y="3954905"/>
            <a:ext cx="500066" cy="261610"/>
          </a:xfrm>
          <a:prstGeom prst="rect">
            <a:avLst/>
          </a:prstGeom>
          <a:noFill/>
          <a:ln w="9525">
            <a:noFill/>
            <a:miter lim="800000"/>
            <a:headEnd/>
            <a:tailEnd/>
          </a:ln>
        </p:spPr>
        <p:txBody>
          <a:bodyPr wrap="square">
            <a:spAutoFit/>
          </a:bodyPr>
          <a:lstStyle/>
          <a:p>
            <a:pPr>
              <a:defRPr/>
            </a:pPr>
            <a:r>
              <a:rPr lang="de-DE" sz="1100" b="1" dirty="0" smtClean="0">
                <a:solidFill>
                  <a:srgbClr val="C00000"/>
                </a:solidFill>
                <a:latin typeface="Arial" pitchFamily="34" charset="0"/>
                <a:cs typeface="Arial" pitchFamily="34" charset="0"/>
              </a:rPr>
              <a:t>PDL</a:t>
            </a:r>
            <a:endParaRPr lang="de-DE" sz="1100" b="1" dirty="0">
              <a:solidFill>
                <a:srgbClr val="C00000"/>
              </a:solidFill>
              <a:latin typeface="Arial" pitchFamily="34" charset="0"/>
              <a:cs typeface="Arial" pitchFamily="34" charset="0"/>
            </a:endParaRPr>
          </a:p>
        </p:txBody>
      </p:sp>
      <p:sp>
        <p:nvSpPr>
          <p:cNvPr id="150" name="AutoShape 22"/>
          <p:cNvSpPr>
            <a:spLocks noChangeArrowheads="1"/>
          </p:cNvSpPr>
          <p:nvPr/>
        </p:nvSpPr>
        <p:spPr bwMode="auto">
          <a:xfrm rot="10800000" flipH="1">
            <a:off x="2259535" y="3169087"/>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cs typeface="Arial" pitchFamily="34" charset="0"/>
            </a:endParaRPr>
          </a:p>
        </p:txBody>
      </p:sp>
      <p:sp>
        <p:nvSpPr>
          <p:cNvPr id="151" name="AutoShape 22"/>
          <p:cNvSpPr>
            <a:spLocks noChangeArrowheads="1"/>
          </p:cNvSpPr>
          <p:nvPr/>
        </p:nvSpPr>
        <p:spPr bwMode="auto">
          <a:xfrm rot="10800000" flipH="1">
            <a:off x="2259535" y="3883467"/>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cs typeface="Arial" pitchFamily="34" charset="0"/>
            </a:endParaRPr>
          </a:p>
        </p:txBody>
      </p:sp>
      <p:grpSp>
        <p:nvGrpSpPr>
          <p:cNvPr id="30" name="Gruppieren 29"/>
          <p:cNvGrpSpPr/>
          <p:nvPr/>
        </p:nvGrpSpPr>
        <p:grpSpPr>
          <a:xfrm>
            <a:off x="642910" y="5000636"/>
            <a:ext cx="2453558" cy="861458"/>
            <a:chOff x="642910" y="5000636"/>
            <a:chExt cx="2453558" cy="861458"/>
          </a:xfrm>
        </p:grpSpPr>
        <p:pic>
          <p:nvPicPr>
            <p:cNvPr id="24" name="Picture 5" descr="C:\Users\Gisbert\Desktop\Bild1.jpg"/>
            <p:cNvPicPr>
              <a:picLocks noChangeAspect="1" noChangeArrowheads="1"/>
            </p:cNvPicPr>
            <p:nvPr/>
          </p:nvPicPr>
          <p:blipFill>
            <a:blip r:embed="rId2" cstate="print"/>
            <a:srcRect/>
            <a:stretch>
              <a:fillRect/>
            </a:stretch>
          </p:blipFill>
          <p:spPr bwMode="auto">
            <a:xfrm>
              <a:off x="2571736" y="5000636"/>
              <a:ext cx="524732" cy="861458"/>
            </a:xfrm>
            <a:prstGeom prst="rect">
              <a:avLst/>
            </a:prstGeom>
            <a:noFill/>
          </p:spPr>
        </p:pic>
        <p:sp>
          <p:nvSpPr>
            <p:cNvPr id="26" name="Rechteck 1"/>
            <p:cNvSpPr>
              <a:spLocks noChangeArrowheads="1"/>
            </p:cNvSpPr>
            <p:nvPr/>
          </p:nvSpPr>
          <p:spPr bwMode="auto">
            <a:xfrm>
              <a:off x="642910" y="5429264"/>
              <a:ext cx="188280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a:r>
                <a:rPr lang="de-DE" sz="1400" b="1" dirty="0" smtClean="0">
                  <a:solidFill>
                    <a:srgbClr val="C00000"/>
                  </a:solidFill>
                  <a:latin typeface="Arial Black" pitchFamily="34" charset="0"/>
                </a:rPr>
                <a:t>…noch Fragen</a:t>
              </a:r>
              <a:endParaRPr lang="de-DE" sz="1400" b="1" dirty="0">
                <a:solidFill>
                  <a:srgbClr val="C00000"/>
                </a:solidFill>
                <a:latin typeface="Arial Black" pitchFamily="34" charset="0"/>
              </a:endParaRPr>
            </a:p>
          </p:txBody>
        </p:sp>
      </p:grpSp>
      <p:sp>
        <p:nvSpPr>
          <p:cNvPr id="27" name="Rechteck 26"/>
          <p:cNvSpPr/>
          <p:nvPr/>
        </p:nvSpPr>
        <p:spPr>
          <a:xfrm>
            <a:off x="2357422" y="6072206"/>
            <a:ext cx="5357557" cy="276999"/>
          </a:xfrm>
          <a:prstGeom prst="rect">
            <a:avLst/>
          </a:prstGeom>
        </p:spPr>
        <p:txBody>
          <a:bodyPr wrap="none">
            <a:spAutoFit/>
          </a:bodyPr>
          <a:lstStyle/>
          <a:p>
            <a:pPr>
              <a:defRPr/>
            </a:pPr>
            <a:r>
              <a:rPr lang="de-DE" sz="1200" b="1" dirty="0" smtClean="0">
                <a:solidFill>
                  <a:schemeClr val="tx1">
                    <a:lumMod val="50000"/>
                    <a:lumOff val="50000"/>
                  </a:schemeClr>
                </a:solidFill>
                <a:latin typeface="Arial" pitchFamily="34" charset="0"/>
                <a:cs typeface="Arial" pitchFamily="34" charset="0"/>
              </a:rPr>
              <a:t>wer trifft bei uns – </a:t>
            </a:r>
            <a:r>
              <a:rPr lang="de-DE" sz="1200" b="1" dirty="0" smtClean="0">
                <a:latin typeface="Arial" pitchFamily="34" charset="0"/>
                <a:cs typeface="Arial" pitchFamily="34" charset="0"/>
              </a:rPr>
              <a:t>Entscheidungen</a:t>
            </a:r>
            <a:r>
              <a:rPr lang="de-DE" sz="1200" b="1" dirty="0" smtClean="0">
                <a:solidFill>
                  <a:schemeClr val="bg1">
                    <a:lumMod val="50000"/>
                  </a:schemeClr>
                </a:solidFill>
                <a:latin typeface="Arial" pitchFamily="34" charset="0"/>
                <a:cs typeface="Arial" pitchFamily="34" charset="0"/>
              </a:rPr>
              <a:t> </a:t>
            </a:r>
            <a:r>
              <a:rPr lang="de-DE" sz="1200" b="1" dirty="0" smtClean="0">
                <a:solidFill>
                  <a:srgbClr val="C00000"/>
                </a:solidFill>
                <a:latin typeface="Arial" pitchFamily="34" charset="0"/>
                <a:cs typeface="Arial" pitchFamily="34" charset="0"/>
              </a:rPr>
              <a:t>die der Mitbestimmung unterliegen</a:t>
            </a:r>
            <a:endParaRPr lang="de-DE" sz="1200" dirty="0">
              <a:solidFill>
                <a:srgbClr val="C00000"/>
              </a:solidFill>
              <a:latin typeface="Arial" pitchFamily="34" charset="0"/>
              <a:cs typeface="Arial" pitchFamily="34" charset="0"/>
            </a:endParaRPr>
          </a:p>
        </p:txBody>
      </p:sp>
      <p:grpSp>
        <p:nvGrpSpPr>
          <p:cNvPr id="33" name="Gruppieren 13"/>
          <p:cNvGrpSpPr/>
          <p:nvPr/>
        </p:nvGrpSpPr>
        <p:grpSpPr>
          <a:xfrm>
            <a:off x="642910" y="571480"/>
            <a:ext cx="6143668" cy="1071570"/>
            <a:chOff x="642910" y="571480"/>
            <a:chExt cx="6143668" cy="1071570"/>
          </a:xfrm>
        </p:grpSpPr>
        <p:sp>
          <p:nvSpPr>
            <p:cNvPr id="34" name="Rechteck 33"/>
            <p:cNvSpPr/>
            <p:nvPr/>
          </p:nvSpPr>
          <p:spPr bwMode="auto">
            <a:xfrm>
              <a:off x="642910" y="1000108"/>
              <a:ext cx="6143668"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35" name="Picture 4"/>
            <p:cNvPicPr>
              <a:picLocks noChangeAspect="1" noChangeArrowheads="1"/>
            </p:cNvPicPr>
            <p:nvPr/>
          </p:nvPicPr>
          <p:blipFill>
            <a:blip r:embed="rId3"/>
            <a:srcRect/>
            <a:stretch>
              <a:fillRect/>
            </a:stretch>
          </p:blipFill>
          <p:spPr bwMode="auto">
            <a:xfrm flipH="1">
              <a:off x="714348" y="571480"/>
              <a:ext cx="2917052" cy="1071570"/>
            </a:xfrm>
            <a:prstGeom prst="rect">
              <a:avLst/>
            </a:prstGeom>
            <a:noFill/>
            <a:ln w="9525">
              <a:noFill/>
              <a:miter lim="800000"/>
              <a:headEnd/>
              <a:tailEnd/>
            </a:ln>
            <a:effectLst/>
          </p:spPr>
        </p:pic>
        <p:sp>
          <p:nvSpPr>
            <p:cNvPr id="36" name="Rechteck 35"/>
            <p:cNvSpPr/>
            <p:nvPr/>
          </p:nvSpPr>
          <p:spPr>
            <a:xfrm>
              <a:off x="3714744" y="1000108"/>
              <a:ext cx="1857356" cy="276999"/>
            </a:xfrm>
            <a:prstGeom prst="rect">
              <a:avLst/>
            </a:prstGeom>
          </p:spPr>
          <p:txBody>
            <a:bodyPr wrap="square">
              <a:spAutoFit/>
            </a:bodyPr>
            <a:lstStyle/>
            <a:p>
              <a:pPr algn="r"/>
              <a:r>
                <a:rPr lang="de-DE" sz="1200" b="1" dirty="0" smtClean="0"/>
                <a:t>MVG EKD    l. Abschnitt</a:t>
              </a:r>
              <a:endParaRPr lang="de-DE" sz="1200" b="1" dirty="0"/>
            </a:p>
          </p:txBody>
        </p:sp>
        <p:sp>
          <p:nvSpPr>
            <p:cNvPr id="37" name="Rechteck 36"/>
            <p:cNvSpPr/>
            <p:nvPr/>
          </p:nvSpPr>
          <p:spPr>
            <a:xfrm>
              <a:off x="4286248" y="1285860"/>
              <a:ext cx="2214578" cy="276999"/>
            </a:xfrm>
            <a:prstGeom prst="rect">
              <a:avLst/>
            </a:prstGeom>
          </p:spPr>
          <p:txBody>
            <a:bodyPr wrap="square">
              <a:spAutoFit/>
            </a:bodyPr>
            <a:lstStyle/>
            <a:p>
              <a:r>
                <a:rPr lang="de-DE" sz="1200" b="1" dirty="0" smtClean="0"/>
                <a:t>Allgemeine Bestimmungen</a:t>
              </a:r>
              <a:endParaRPr lang="de-DE" sz="12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0.70"/>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blinds(horizontal)">
                                      <p:cBhvr>
                                        <p:cTn id="12" dur="500"/>
                                        <p:tgtEl>
                                          <p:spTgt spid="7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blinds(horizontal)">
                                      <p:cBhvr>
                                        <p:cTn id="15" dur="500"/>
                                        <p:tgtEl>
                                          <p:spTgt spid="7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5"/>
                                        </p:tgtEl>
                                        <p:attrNameLst>
                                          <p:attrName>style.visibility</p:attrName>
                                        </p:attrNameLst>
                                      </p:cBhvr>
                                      <p:to>
                                        <p:strVal val="visible"/>
                                      </p:to>
                                    </p:set>
                                    <p:animEffect transition="in" filter="blinds(horizontal)">
                                      <p:cBhvr>
                                        <p:cTn id="18" dur="500"/>
                                        <p:tgtEl>
                                          <p:spTgt spid="14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46"/>
                                        </p:tgtEl>
                                        <p:attrNameLst>
                                          <p:attrName>style.visibility</p:attrName>
                                        </p:attrNameLst>
                                      </p:cBhvr>
                                      <p:to>
                                        <p:strVal val="visible"/>
                                      </p:to>
                                    </p:set>
                                    <p:animEffect transition="in" filter="blinds(horizontal)">
                                      <p:cBhvr>
                                        <p:cTn id="21" dur="500"/>
                                        <p:tgtEl>
                                          <p:spTgt spid="14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7"/>
                                        </p:tgtEl>
                                        <p:attrNameLst>
                                          <p:attrName>style.visibility</p:attrName>
                                        </p:attrNameLst>
                                      </p:cBhvr>
                                      <p:to>
                                        <p:strVal val="visible"/>
                                      </p:to>
                                    </p:set>
                                    <p:animEffect transition="in" filter="blinds(horizontal)">
                                      <p:cBhvr>
                                        <p:cTn id="24" dur="500"/>
                                        <p:tgtEl>
                                          <p:spTgt spid="14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48"/>
                                        </p:tgtEl>
                                        <p:attrNameLst>
                                          <p:attrName>style.visibility</p:attrName>
                                        </p:attrNameLst>
                                      </p:cBhvr>
                                      <p:to>
                                        <p:strVal val="visible"/>
                                      </p:to>
                                    </p:set>
                                    <p:animEffect transition="in" filter="blinds(horizontal)">
                                      <p:cBhvr>
                                        <p:cTn id="27" dur="500"/>
                                        <p:tgtEl>
                                          <p:spTgt spid="148"/>
                                        </p:tgtEl>
                                      </p:cBhvr>
                                    </p:animEffect>
                                  </p:childTnLst>
                                </p:cTn>
                              </p:par>
                            </p:childTnLst>
                          </p:cTn>
                        </p:par>
                        <p:par>
                          <p:cTn id="28" fill="hold">
                            <p:stCondLst>
                              <p:cond delay="1000"/>
                            </p:stCondLst>
                            <p:childTnLst>
                              <p:par>
                                <p:cTn id="29" presetID="2" presetClass="entr" presetSubtype="8"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500" fill="hold"/>
                                        <p:tgtEl>
                                          <p:spTgt spid="150"/>
                                        </p:tgtEl>
                                        <p:attrNameLst>
                                          <p:attrName>ppt_x</p:attrName>
                                        </p:attrNameLst>
                                      </p:cBhvr>
                                      <p:tavLst>
                                        <p:tav tm="0">
                                          <p:val>
                                            <p:strVal val="0-#ppt_w/2"/>
                                          </p:val>
                                        </p:tav>
                                        <p:tav tm="100000">
                                          <p:val>
                                            <p:strVal val="#ppt_x"/>
                                          </p:val>
                                        </p:tav>
                                      </p:tavLst>
                                    </p:anim>
                                    <p:anim calcmode="lin" valueType="num">
                                      <p:cBhvr additive="base">
                                        <p:cTn id="32" dur="500" fill="hold"/>
                                        <p:tgtEl>
                                          <p:spTgt spid="150"/>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 presetClass="entr" presetSubtype="8"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500" fill="hold"/>
                                        <p:tgtEl>
                                          <p:spTgt spid="151"/>
                                        </p:tgtEl>
                                        <p:attrNameLst>
                                          <p:attrName>ppt_x</p:attrName>
                                        </p:attrNameLst>
                                      </p:cBhvr>
                                      <p:tavLst>
                                        <p:tav tm="0">
                                          <p:val>
                                            <p:strVal val="0-#ppt_w/2"/>
                                          </p:val>
                                        </p:tav>
                                        <p:tav tm="100000">
                                          <p:val>
                                            <p:strVal val="#ppt_x"/>
                                          </p:val>
                                        </p:tav>
                                      </p:tavLst>
                                    </p:anim>
                                    <p:anim calcmode="lin" valueType="num">
                                      <p:cBhvr additive="base">
                                        <p:cTn id="37" dur="500" fill="hold"/>
                                        <p:tgtEl>
                                          <p:spTgt spid="15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5" presetClass="entr" presetSubtype="0" fill="hold" grpId="0" nodeType="afterEffect">
                                  <p:stCondLst>
                                    <p:cond delay="0"/>
                                  </p:stCondLst>
                                  <p:childTnLst>
                                    <p:set>
                                      <p:cBhvr>
                                        <p:cTn id="40" dur="1" fill="hold">
                                          <p:stCondLst>
                                            <p:cond delay="0"/>
                                          </p:stCondLst>
                                        </p:cTn>
                                        <p:tgtEl>
                                          <p:spTgt spid="141"/>
                                        </p:tgtEl>
                                        <p:attrNameLst>
                                          <p:attrName>style.visibility</p:attrName>
                                        </p:attrNameLst>
                                      </p:cBhvr>
                                      <p:to>
                                        <p:strVal val="visible"/>
                                      </p:to>
                                    </p:set>
                                    <p:anim calcmode="lin" valueType="num">
                                      <p:cBhvr>
                                        <p:cTn id="41" dur="1000" fill="hold"/>
                                        <p:tgtEl>
                                          <p:spTgt spid="141"/>
                                        </p:tgtEl>
                                        <p:attrNameLst>
                                          <p:attrName>ppt_w</p:attrName>
                                        </p:attrNameLst>
                                      </p:cBhvr>
                                      <p:tavLst>
                                        <p:tav tm="0">
                                          <p:val>
                                            <p:strVal val="#ppt_w*0.70"/>
                                          </p:val>
                                        </p:tav>
                                        <p:tav tm="100000">
                                          <p:val>
                                            <p:strVal val="#ppt_w"/>
                                          </p:val>
                                        </p:tav>
                                      </p:tavLst>
                                    </p:anim>
                                    <p:anim calcmode="lin" valueType="num">
                                      <p:cBhvr>
                                        <p:cTn id="42" dur="1000" fill="hold"/>
                                        <p:tgtEl>
                                          <p:spTgt spid="141"/>
                                        </p:tgtEl>
                                        <p:attrNameLst>
                                          <p:attrName>ppt_h</p:attrName>
                                        </p:attrNameLst>
                                      </p:cBhvr>
                                      <p:tavLst>
                                        <p:tav tm="0">
                                          <p:val>
                                            <p:strVal val="#ppt_h"/>
                                          </p:val>
                                        </p:tav>
                                        <p:tav tm="100000">
                                          <p:val>
                                            <p:strVal val="#ppt_h"/>
                                          </p:val>
                                        </p:tav>
                                      </p:tavLst>
                                    </p:anim>
                                    <p:animEffect transition="in" filter="fade">
                                      <p:cBhvr>
                                        <p:cTn id="43" dur="1000"/>
                                        <p:tgtEl>
                                          <p:spTgt spid="141"/>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1000" fill="hold"/>
                                        <p:tgtEl>
                                          <p:spTgt spid="30"/>
                                        </p:tgtEl>
                                        <p:attrNameLst>
                                          <p:attrName>ppt_w</p:attrName>
                                        </p:attrNameLst>
                                      </p:cBhvr>
                                      <p:tavLst>
                                        <p:tav tm="0">
                                          <p:val>
                                            <p:strVal val="#ppt_w*0.70"/>
                                          </p:val>
                                        </p:tav>
                                        <p:tav tm="100000">
                                          <p:val>
                                            <p:strVal val="#ppt_w"/>
                                          </p:val>
                                        </p:tav>
                                      </p:tavLst>
                                    </p:anim>
                                    <p:anim calcmode="lin" valueType="num">
                                      <p:cBhvr>
                                        <p:cTn id="49" dur="1000" fill="hold"/>
                                        <p:tgtEl>
                                          <p:spTgt spid="30"/>
                                        </p:tgtEl>
                                        <p:attrNameLst>
                                          <p:attrName>ppt_h</p:attrName>
                                        </p:attrNameLst>
                                      </p:cBhvr>
                                      <p:tavLst>
                                        <p:tav tm="0">
                                          <p:val>
                                            <p:strVal val="#ppt_h"/>
                                          </p:val>
                                        </p:tav>
                                        <p:tav tm="100000">
                                          <p:val>
                                            <p:strVal val="#ppt_h"/>
                                          </p:val>
                                        </p:tav>
                                      </p:tavLst>
                                    </p:anim>
                                    <p:animEffect transition="in" filter="fade">
                                      <p:cBhvr>
                                        <p:cTn id="50" dur="1000"/>
                                        <p:tgtEl>
                                          <p:spTgt spid="30"/>
                                        </p:tgtEl>
                                      </p:cBhvr>
                                    </p:animEffect>
                                  </p:childTnLst>
                                </p:cTn>
                              </p:par>
                            </p:childTnLst>
                          </p:cTn>
                        </p:par>
                        <p:par>
                          <p:cTn id="51" fill="hold">
                            <p:stCondLst>
                              <p:cond delay="1000"/>
                            </p:stCondLst>
                            <p:childTnLst>
                              <p:par>
                                <p:cTn id="52" presetID="3" presetClass="entr" presetSubtype="10" fill="hold"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blinds(horizontal)">
                                      <p:cBhvr>
                                        <p:cTn id="54" dur="500"/>
                                        <p:tgtEl>
                                          <p:spTgt spid="39"/>
                                        </p:tgtEl>
                                      </p:cBhvr>
                                    </p:animEffect>
                                  </p:childTnLst>
                                </p:cTn>
                              </p:par>
                            </p:childTnLst>
                          </p:cTn>
                        </p:par>
                        <p:par>
                          <p:cTn id="55" fill="hold">
                            <p:stCondLst>
                              <p:cond delay="1500"/>
                            </p:stCondLst>
                            <p:childTnLst>
                              <p:par>
                                <p:cTn id="56" presetID="55"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1000" fill="hold"/>
                                        <p:tgtEl>
                                          <p:spTgt spid="27"/>
                                        </p:tgtEl>
                                        <p:attrNameLst>
                                          <p:attrName>ppt_w</p:attrName>
                                        </p:attrNameLst>
                                      </p:cBhvr>
                                      <p:tavLst>
                                        <p:tav tm="0">
                                          <p:val>
                                            <p:strVal val="#ppt_w*0.70"/>
                                          </p:val>
                                        </p:tav>
                                        <p:tav tm="100000">
                                          <p:val>
                                            <p:strVal val="#ppt_w"/>
                                          </p:val>
                                        </p:tav>
                                      </p:tavLst>
                                    </p:anim>
                                    <p:anim calcmode="lin" valueType="num">
                                      <p:cBhvr>
                                        <p:cTn id="59" dur="1000" fill="hold"/>
                                        <p:tgtEl>
                                          <p:spTgt spid="27"/>
                                        </p:tgtEl>
                                        <p:attrNameLst>
                                          <p:attrName>ppt_h</p:attrName>
                                        </p:attrNameLst>
                                      </p:cBhvr>
                                      <p:tavLst>
                                        <p:tav tm="0">
                                          <p:val>
                                            <p:strVal val="#ppt_h"/>
                                          </p:val>
                                        </p:tav>
                                        <p:tav tm="100000">
                                          <p:val>
                                            <p:strVal val="#ppt_h"/>
                                          </p:val>
                                        </p:tav>
                                      </p:tavLst>
                                    </p:anim>
                                    <p:animEffect transition="in" filter="fade">
                                      <p:cBhvr>
                                        <p:cTn id="6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7" grpId="0"/>
      <p:bldP spid="78" grpId="0"/>
      <p:bldP spid="141" grpId="0"/>
      <p:bldP spid="145" grpId="0"/>
      <p:bldP spid="146" grpId="0"/>
      <p:bldP spid="147" grpId="0"/>
      <p:bldP spid="148" grpId="0"/>
      <p:bldP spid="150" grpId="0" animBg="1"/>
      <p:bldP spid="151" grpId="0" animBg="1"/>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a:xfrm>
            <a:off x="0" y="0"/>
            <a:ext cx="2714612" cy="6858004"/>
          </a:xfrm>
          <a:prstGeom prst="rect">
            <a:avLst/>
          </a:prstGeom>
          <a:gradFill flip="none" rotWithShape="1">
            <a:gsLst>
              <a:gs pos="11000">
                <a:srgbClr val="F0FCFE">
                  <a:alpha val="36863"/>
                </a:srgbClr>
              </a:gs>
              <a:gs pos="55000">
                <a:srgbClr val="B7D3CC">
                  <a:alpha val="80000"/>
                </a:srgbClr>
              </a:gs>
              <a:gs pos="82000">
                <a:srgbClr val="5D9699">
                  <a:alpha val="72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33" name="Gerade Verbindung 32"/>
          <p:cNvCxnSpPr/>
          <p:nvPr/>
        </p:nvCxnSpPr>
        <p:spPr>
          <a:xfrm rot="10800000" flipV="1">
            <a:off x="2714612" y="4572008"/>
            <a:ext cx="4143404" cy="135732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7" name="Bogen 26"/>
          <p:cNvSpPr/>
          <p:nvPr/>
        </p:nvSpPr>
        <p:spPr>
          <a:xfrm rot="4861891">
            <a:off x="5525206" y="2384182"/>
            <a:ext cx="1815547" cy="2738213"/>
          </a:xfrm>
          <a:prstGeom prst="arc">
            <a:avLst>
              <a:gd name="adj1" fmla="val 12656606"/>
              <a:gd name="adj2" fmla="val 2061299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Freihandform 22"/>
          <p:cNvSpPr/>
          <p:nvPr/>
        </p:nvSpPr>
        <p:spPr>
          <a:xfrm>
            <a:off x="2214546" y="1000108"/>
            <a:ext cx="5429288" cy="1500198"/>
          </a:xfrm>
          <a:custGeom>
            <a:avLst/>
            <a:gdLst>
              <a:gd name="connsiteX0" fmla="*/ 2832100 w 2832100"/>
              <a:gd name="connsiteY0" fmla="*/ 0 h 1246187"/>
              <a:gd name="connsiteX1" fmla="*/ 450850 w 2832100"/>
              <a:gd name="connsiteY1" fmla="*/ 495300 h 1246187"/>
              <a:gd name="connsiteX2" fmla="*/ 203200 w 2832100"/>
              <a:gd name="connsiteY2" fmla="*/ 1038225 h 1246187"/>
              <a:gd name="connsiteX3" fmla="*/ 1670050 w 2832100"/>
              <a:gd name="connsiteY3" fmla="*/ 1219200 h 1246187"/>
              <a:gd name="connsiteX4" fmla="*/ 1670050 w 2832100"/>
              <a:gd name="connsiteY4" fmla="*/ 1200150 h 1246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1246187">
                <a:moveTo>
                  <a:pt x="2832100" y="0"/>
                </a:moveTo>
                <a:cubicBezTo>
                  <a:pt x="1860550" y="161131"/>
                  <a:pt x="889000" y="322262"/>
                  <a:pt x="450850" y="495300"/>
                </a:cubicBezTo>
                <a:cubicBezTo>
                  <a:pt x="12700" y="668338"/>
                  <a:pt x="0" y="917575"/>
                  <a:pt x="203200" y="1038225"/>
                </a:cubicBezTo>
                <a:cubicBezTo>
                  <a:pt x="406400" y="1158875"/>
                  <a:pt x="1425575" y="1192213"/>
                  <a:pt x="1670050" y="1219200"/>
                </a:cubicBezTo>
                <a:cubicBezTo>
                  <a:pt x="1914525" y="1246187"/>
                  <a:pt x="1792287" y="1223168"/>
                  <a:pt x="1670050" y="1200150"/>
                </a:cubicBezTo>
              </a:path>
            </a:pathLst>
          </a:cu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 name="Rechteck 4"/>
          <p:cNvSpPr/>
          <p:nvPr/>
        </p:nvSpPr>
        <p:spPr>
          <a:xfrm>
            <a:off x="2643174" y="1714488"/>
            <a:ext cx="2500330" cy="492443"/>
          </a:xfrm>
          <a:prstGeom prst="rect">
            <a:avLst/>
          </a:prstGeom>
          <a:noFill/>
        </p:spPr>
        <p:txBody>
          <a:bodyPr wrap="square">
            <a:spAutoFit/>
          </a:bodyPr>
          <a:lstStyle/>
          <a:p>
            <a:pPr>
              <a:defRPr/>
            </a:pPr>
            <a:r>
              <a:rPr lang="de-DE" sz="1200" b="1" dirty="0" smtClean="0"/>
              <a:t>    …der Antrag </a:t>
            </a:r>
          </a:p>
          <a:p>
            <a:pPr>
              <a:defRPr/>
            </a:pPr>
            <a:r>
              <a:rPr lang="de-DE" sz="1200" b="1" dirty="0" smtClean="0"/>
              <a:t>wird auf die </a:t>
            </a:r>
            <a:r>
              <a:rPr lang="de-DE" sz="1400" b="1" dirty="0" smtClean="0">
                <a:solidFill>
                  <a:srgbClr val="C00000"/>
                </a:solidFill>
              </a:rPr>
              <a:t>Tagesordnung</a:t>
            </a:r>
            <a:r>
              <a:rPr lang="de-DE" sz="1400" b="1" dirty="0" smtClean="0"/>
              <a:t> </a:t>
            </a:r>
            <a:r>
              <a:rPr lang="de-DE" sz="1200" b="1" dirty="0" smtClean="0"/>
              <a:t>gesetzt </a:t>
            </a:r>
          </a:p>
        </p:txBody>
      </p:sp>
      <p:sp>
        <p:nvSpPr>
          <p:cNvPr id="6" name="Rechteck 5"/>
          <p:cNvSpPr/>
          <p:nvPr/>
        </p:nvSpPr>
        <p:spPr>
          <a:xfrm>
            <a:off x="2571736" y="2500306"/>
            <a:ext cx="863378" cy="307777"/>
          </a:xfrm>
          <a:prstGeom prst="rect">
            <a:avLst/>
          </a:prstGeom>
        </p:spPr>
        <p:txBody>
          <a:bodyPr wrap="none">
            <a:spAutoFit/>
          </a:bodyPr>
          <a:lstStyle/>
          <a:p>
            <a:pPr>
              <a:defRPr/>
            </a:pPr>
            <a:r>
              <a:rPr lang="de-DE" sz="1400" b="1" dirty="0" smtClean="0">
                <a:solidFill>
                  <a:schemeClr val="tx1">
                    <a:lumMod val="50000"/>
                    <a:lumOff val="50000"/>
                  </a:schemeClr>
                </a:solidFill>
              </a:rPr>
              <a:t>Protokoll</a:t>
            </a:r>
            <a:endParaRPr lang="de-DE" sz="1400" b="1" dirty="0">
              <a:solidFill>
                <a:schemeClr val="tx1">
                  <a:lumMod val="50000"/>
                  <a:lumOff val="50000"/>
                </a:schemeClr>
              </a:solidFill>
            </a:endParaRPr>
          </a:p>
        </p:txBody>
      </p:sp>
      <p:grpSp>
        <p:nvGrpSpPr>
          <p:cNvPr id="36" name="Gruppieren 35"/>
          <p:cNvGrpSpPr/>
          <p:nvPr/>
        </p:nvGrpSpPr>
        <p:grpSpPr>
          <a:xfrm>
            <a:off x="2000233" y="2928934"/>
            <a:ext cx="6000792" cy="357190"/>
            <a:chOff x="2000233" y="2928934"/>
            <a:chExt cx="6000792" cy="357190"/>
          </a:xfrm>
        </p:grpSpPr>
        <p:sp>
          <p:nvSpPr>
            <p:cNvPr id="21" name="Rechteck 20"/>
            <p:cNvSpPr/>
            <p:nvPr/>
          </p:nvSpPr>
          <p:spPr bwMode="auto">
            <a:xfrm>
              <a:off x="2000233" y="3071810"/>
              <a:ext cx="6000792" cy="214314"/>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9" name="Rechteck 8"/>
            <p:cNvSpPr/>
            <p:nvPr/>
          </p:nvSpPr>
          <p:spPr>
            <a:xfrm>
              <a:off x="2428860" y="2928934"/>
              <a:ext cx="1291636" cy="338554"/>
            </a:xfrm>
            <a:prstGeom prst="rect">
              <a:avLst/>
            </a:prstGeom>
          </p:spPr>
          <p:txBody>
            <a:bodyPr wrap="none">
              <a:spAutoFit/>
            </a:bodyPr>
            <a:lstStyle/>
            <a:p>
              <a:pPr>
                <a:defRPr/>
              </a:pPr>
              <a:r>
                <a:rPr lang="de-DE" sz="1600" b="1" dirty="0" smtClean="0"/>
                <a:t>Zustimmung </a:t>
              </a:r>
              <a:endParaRPr lang="de-DE" sz="1600" b="1" dirty="0"/>
            </a:p>
          </p:txBody>
        </p:sp>
      </p:grpSp>
      <p:sp>
        <p:nvSpPr>
          <p:cNvPr id="11" name="Rechteck 10"/>
          <p:cNvSpPr/>
          <p:nvPr/>
        </p:nvSpPr>
        <p:spPr>
          <a:xfrm>
            <a:off x="3071802" y="5286388"/>
            <a:ext cx="2157898" cy="461665"/>
          </a:xfrm>
          <a:prstGeom prst="rect">
            <a:avLst/>
          </a:prstGeom>
          <a:solidFill>
            <a:schemeClr val="bg1">
              <a:lumMod val="95000"/>
            </a:schemeClr>
          </a:solidFill>
        </p:spPr>
        <p:txBody>
          <a:bodyPr wrap="none">
            <a:spAutoFit/>
          </a:bodyPr>
          <a:lstStyle/>
          <a:p>
            <a:pPr algn="r">
              <a:defRPr/>
            </a:pPr>
            <a:r>
              <a:rPr lang="de-DE" sz="1200" b="1" dirty="0" smtClean="0"/>
              <a:t>Dienststellenleitung beantragt </a:t>
            </a:r>
          </a:p>
          <a:p>
            <a:pPr algn="r">
              <a:defRPr/>
            </a:pPr>
            <a:r>
              <a:rPr lang="de-DE" sz="1200" b="1" dirty="0" smtClean="0"/>
              <a:t>den </a:t>
            </a:r>
            <a:r>
              <a:rPr lang="de-DE" sz="1200" b="1" dirty="0" smtClean="0">
                <a:solidFill>
                  <a:srgbClr val="C00000"/>
                </a:solidFill>
              </a:rPr>
              <a:t>Ersatz der Zustimmung </a:t>
            </a:r>
            <a:endParaRPr lang="de-DE" sz="1200" b="1" dirty="0">
              <a:solidFill>
                <a:srgbClr val="C00000"/>
              </a:solidFill>
            </a:endParaRPr>
          </a:p>
        </p:txBody>
      </p:sp>
      <p:sp>
        <p:nvSpPr>
          <p:cNvPr id="14" name="Rechteck 13"/>
          <p:cNvSpPr/>
          <p:nvPr/>
        </p:nvSpPr>
        <p:spPr>
          <a:xfrm>
            <a:off x="7000892" y="3429000"/>
            <a:ext cx="1428760" cy="338554"/>
          </a:xfrm>
          <a:prstGeom prst="rect">
            <a:avLst/>
          </a:prstGeom>
          <a:solidFill>
            <a:srgbClr val="FFFFCC"/>
          </a:solidFill>
          <a:ln>
            <a:solidFill>
              <a:schemeClr val="bg2">
                <a:lumMod val="50000"/>
              </a:schemeClr>
            </a:solidFill>
          </a:ln>
        </p:spPr>
        <p:txBody>
          <a:bodyPr wrap="square">
            <a:spAutoFit/>
          </a:bodyPr>
          <a:lstStyle/>
          <a:p>
            <a:pPr algn="ctr">
              <a:defRPr/>
            </a:pPr>
            <a:r>
              <a:rPr lang="de-DE" sz="1600" b="1" dirty="0" smtClean="0">
                <a:solidFill>
                  <a:srgbClr val="C00000"/>
                </a:solidFill>
              </a:rPr>
              <a:t>Erörterung </a:t>
            </a:r>
            <a:endParaRPr lang="de-DE" sz="1600" b="1" dirty="0">
              <a:solidFill>
                <a:srgbClr val="C00000"/>
              </a:solidFill>
            </a:endParaRPr>
          </a:p>
        </p:txBody>
      </p:sp>
      <p:sp>
        <p:nvSpPr>
          <p:cNvPr id="15" name="Rechteck 14"/>
          <p:cNvSpPr/>
          <p:nvPr/>
        </p:nvSpPr>
        <p:spPr>
          <a:xfrm>
            <a:off x="5500694" y="3857628"/>
            <a:ext cx="1928826" cy="707886"/>
          </a:xfrm>
          <a:prstGeom prst="rect">
            <a:avLst/>
          </a:prstGeom>
          <a:solidFill>
            <a:srgbClr val="FFFFCC"/>
          </a:solidFill>
          <a:ln>
            <a:solidFill>
              <a:schemeClr val="bg2">
                <a:lumMod val="50000"/>
              </a:schemeClr>
            </a:solidFill>
          </a:ln>
        </p:spPr>
        <p:txBody>
          <a:bodyPr wrap="square">
            <a:spAutoFit/>
          </a:bodyPr>
          <a:lstStyle/>
          <a:p>
            <a:pPr algn="ctr">
              <a:defRPr/>
            </a:pPr>
            <a:r>
              <a:rPr lang="de-DE" sz="1400" b="1" dirty="0" smtClean="0"/>
              <a:t>MAV Sitzung</a:t>
            </a:r>
          </a:p>
          <a:p>
            <a:pPr algn="ctr">
              <a:defRPr/>
            </a:pPr>
            <a:r>
              <a:rPr lang="de-DE" sz="1200" b="1" dirty="0" smtClean="0">
                <a:solidFill>
                  <a:srgbClr val="C00000"/>
                </a:solidFill>
              </a:rPr>
              <a:t>Erneute Beratung </a:t>
            </a:r>
            <a:r>
              <a:rPr lang="de-DE" sz="1200" b="1" dirty="0" smtClean="0"/>
              <a:t>und </a:t>
            </a:r>
          </a:p>
          <a:p>
            <a:pPr algn="ctr">
              <a:defRPr/>
            </a:pPr>
            <a:r>
              <a:rPr lang="de-DE" sz="1400" b="1" dirty="0" smtClean="0"/>
              <a:t>Beschlussfassung  </a:t>
            </a:r>
            <a:endParaRPr lang="de-DE" sz="1400" b="1" dirty="0"/>
          </a:p>
        </p:txBody>
      </p:sp>
      <p:sp>
        <p:nvSpPr>
          <p:cNvPr id="16" name="Rechteck 15"/>
          <p:cNvSpPr/>
          <p:nvPr/>
        </p:nvSpPr>
        <p:spPr>
          <a:xfrm>
            <a:off x="1643042" y="5857892"/>
            <a:ext cx="2857520" cy="430887"/>
          </a:xfrm>
          <a:prstGeom prst="rect">
            <a:avLst/>
          </a:prstGeom>
          <a:solidFill>
            <a:schemeClr val="bg1">
              <a:lumMod val="95000"/>
            </a:schemeClr>
          </a:solidFill>
        </p:spPr>
        <p:txBody>
          <a:bodyPr wrap="square">
            <a:spAutoFit/>
          </a:bodyPr>
          <a:lstStyle/>
          <a:p>
            <a:pPr>
              <a:defRPr/>
            </a:pPr>
            <a:r>
              <a:rPr lang="de-DE" sz="1200" b="1" dirty="0" smtClean="0"/>
              <a:t>  Entscheidung durch das </a:t>
            </a:r>
            <a:r>
              <a:rPr lang="de-DE" sz="1200" b="1" dirty="0" smtClean="0">
                <a:solidFill>
                  <a:srgbClr val="C00000"/>
                </a:solidFill>
              </a:rPr>
              <a:t>Kirchengericht </a:t>
            </a:r>
          </a:p>
          <a:p>
            <a:pPr>
              <a:defRPr/>
            </a:pPr>
            <a:r>
              <a:rPr lang="de-DE" sz="1000" b="1" dirty="0" smtClean="0"/>
              <a:t>                                                     (Schlichtungsstelle) </a:t>
            </a:r>
            <a:endParaRPr lang="de-DE" sz="1000" b="1" dirty="0"/>
          </a:p>
        </p:txBody>
      </p:sp>
      <p:sp>
        <p:nvSpPr>
          <p:cNvPr id="17" name="Rechteck 16"/>
          <p:cNvSpPr/>
          <p:nvPr/>
        </p:nvSpPr>
        <p:spPr>
          <a:xfrm>
            <a:off x="4429124" y="4572008"/>
            <a:ext cx="1714512" cy="276999"/>
          </a:xfrm>
          <a:prstGeom prst="rect">
            <a:avLst/>
          </a:prstGeom>
          <a:noFill/>
        </p:spPr>
        <p:txBody>
          <a:bodyPr wrap="square">
            <a:spAutoFit/>
          </a:bodyPr>
          <a:lstStyle/>
          <a:p>
            <a:pPr>
              <a:defRPr/>
            </a:pPr>
            <a:r>
              <a:rPr lang="de-DE" sz="1200" b="1" dirty="0" smtClean="0">
                <a:solidFill>
                  <a:srgbClr val="C00000"/>
                </a:solidFill>
              </a:rPr>
              <a:t>Beenden der Erörterung </a:t>
            </a:r>
            <a:endParaRPr lang="de-DE" sz="1200" b="1" dirty="0">
              <a:solidFill>
                <a:srgbClr val="C00000"/>
              </a:solidFill>
            </a:endParaRPr>
          </a:p>
        </p:txBody>
      </p:sp>
      <p:sp>
        <p:nvSpPr>
          <p:cNvPr id="18" name="Rechteck 17"/>
          <p:cNvSpPr/>
          <p:nvPr/>
        </p:nvSpPr>
        <p:spPr>
          <a:xfrm>
            <a:off x="6858016" y="4572008"/>
            <a:ext cx="1285884" cy="338554"/>
          </a:xfrm>
          <a:prstGeom prst="rect">
            <a:avLst/>
          </a:prstGeom>
        </p:spPr>
        <p:txBody>
          <a:bodyPr wrap="square">
            <a:spAutoFit/>
          </a:bodyPr>
          <a:lstStyle/>
          <a:p>
            <a:pPr>
              <a:defRPr/>
            </a:pPr>
            <a:r>
              <a:rPr lang="de-DE" sz="1600" b="1" dirty="0" smtClean="0"/>
              <a:t>Zustimmung </a:t>
            </a:r>
            <a:endParaRPr lang="de-DE" sz="1600" b="1" dirty="0"/>
          </a:p>
        </p:txBody>
      </p:sp>
      <p:sp>
        <p:nvSpPr>
          <p:cNvPr id="19" name="Rechteck 18"/>
          <p:cNvSpPr/>
          <p:nvPr/>
        </p:nvSpPr>
        <p:spPr>
          <a:xfrm>
            <a:off x="4214810" y="4857760"/>
            <a:ext cx="2143140" cy="285752"/>
          </a:xfrm>
          <a:prstGeom prst="rect">
            <a:avLst/>
          </a:prstGeom>
          <a:solidFill>
            <a:srgbClr val="FFFFCC"/>
          </a:solidFill>
        </p:spPr>
        <p:txBody>
          <a:bodyPr wrap="square">
            <a:spAutoFit/>
          </a:bodyPr>
          <a:lstStyle/>
          <a:p>
            <a:pPr>
              <a:defRPr/>
            </a:pPr>
            <a:r>
              <a:rPr lang="de-DE" sz="1200" b="1" dirty="0" smtClean="0">
                <a:solidFill>
                  <a:srgbClr val="C00000"/>
                </a:solidFill>
              </a:rPr>
              <a:t>Bestätigung </a:t>
            </a:r>
            <a:r>
              <a:rPr lang="de-DE" sz="1200" b="1" dirty="0" smtClean="0"/>
              <a:t> der Verweigerung </a:t>
            </a:r>
          </a:p>
        </p:txBody>
      </p:sp>
      <p:sp>
        <p:nvSpPr>
          <p:cNvPr id="20" name="Rechteck 19"/>
          <p:cNvSpPr/>
          <p:nvPr/>
        </p:nvSpPr>
        <p:spPr>
          <a:xfrm>
            <a:off x="7500958" y="785794"/>
            <a:ext cx="1085554" cy="492443"/>
          </a:xfrm>
          <a:prstGeom prst="rect">
            <a:avLst/>
          </a:prstGeom>
          <a:solidFill>
            <a:schemeClr val="bg1"/>
          </a:solidFill>
        </p:spPr>
        <p:txBody>
          <a:bodyPr wrap="none">
            <a:spAutoFit/>
          </a:bodyPr>
          <a:lstStyle/>
          <a:p>
            <a:pPr>
              <a:defRPr/>
            </a:pPr>
            <a:r>
              <a:rPr lang="de-DE" sz="1200" b="1" dirty="0" smtClean="0">
                <a:solidFill>
                  <a:srgbClr val="C00000"/>
                </a:solidFill>
              </a:rPr>
              <a:t>Beabsichtigte</a:t>
            </a:r>
            <a:r>
              <a:rPr lang="de-DE" sz="1200" b="1" dirty="0" smtClean="0"/>
              <a:t> </a:t>
            </a:r>
          </a:p>
          <a:p>
            <a:pPr>
              <a:defRPr/>
            </a:pPr>
            <a:r>
              <a:rPr lang="de-DE" sz="1400" b="1" dirty="0" smtClean="0"/>
              <a:t>Maßnahme </a:t>
            </a:r>
            <a:endParaRPr lang="de-DE" dirty="0"/>
          </a:p>
        </p:txBody>
      </p:sp>
      <p:sp>
        <p:nvSpPr>
          <p:cNvPr id="22" name="Rechteck 21"/>
          <p:cNvSpPr/>
          <p:nvPr/>
        </p:nvSpPr>
        <p:spPr>
          <a:xfrm>
            <a:off x="7858148" y="4214818"/>
            <a:ext cx="863378" cy="307777"/>
          </a:xfrm>
          <a:prstGeom prst="rect">
            <a:avLst/>
          </a:prstGeom>
        </p:spPr>
        <p:txBody>
          <a:bodyPr wrap="none">
            <a:spAutoFit/>
          </a:bodyPr>
          <a:lstStyle/>
          <a:p>
            <a:pPr>
              <a:defRPr/>
            </a:pPr>
            <a:r>
              <a:rPr lang="de-DE" sz="1400" b="1" dirty="0" smtClean="0">
                <a:solidFill>
                  <a:schemeClr val="tx1">
                    <a:lumMod val="50000"/>
                    <a:lumOff val="50000"/>
                  </a:schemeClr>
                </a:solidFill>
              </a:rPr>
              <a:t>Protokoll</a:t>
            </a:r>
            <a:endParaRPr lang="de-DE" sz="1400" b="1" dirty="0">
              <a:solidFill>
                <a:schemeClr val="tx1">
                  <a:lumMod val="50000"/>
                  <a:lumOff val="50000"/>
                </a:schemeClr>
              </a:solidFill>
            </a:endParaRPr>
          </a:p>
        </p:txBody>
      </p:sp>
      <p:sp>
        <p:nvSpPr>
          <p:cNvPr id="3" name="Rechteck 2"/>
          <p:cNvSpPr/>
          <p:nvPr/>
        </p:nvSpPr>
        <p:spPr>
          <a:xfrm>
            <a:off x="3929058" y="1357298"/>
            <a:ext cx="1753109" cy="492443"/>
          </a:xfrm>
          <a:prstGeom prst="rect">
            <a:avLst/>
          </a:prstGeom>
          <a:solidFill>
            <a:schemeClr val="bg1"/>
          </a:solidFill>
        </p:spPr>
        <p:txBody>
          <a:bodyPr wrap="none">
            <a:spAutoFit/>
          </a:bodyPr>
          <a:lstStyle/>
          <a:p>
            <a:pPr>
              <a:defRPr/>
            </a:pPr>
            <a:r>
              <a:rPr lang="de-DE" sz="1200" b="1" dirty="0" smtClean="0"/>
              <a:t>…bei der </a:t>
            </a:r>
          </a:p>
          <a:p>
            <a:pPr>
              <a:defRPr/>
            </a:pPr>
            <a:r>
              <a:rPr lang="de-DE" sz="1400" b="1" dirty="0" smtClean="0">
                <a:solidFill>
                  <a:srgbClr val="C00000"/>
                </a:solidFill>
              </a:rPr>
              <a:t>Vorsitzenden</a:t>
            </a:r>
            <a:r>
              <a:rPr lang="de-DE" sz="1200" b="1" dirty="0" smtClean="0">
                <a:solidFill>
                  <a:srgbClr val="C00000"/>
                </a:solidFill>
              </a:rPr>
              <a:t> </a:t>
            </a:r>
            <a:r>
              <a:rPr lang="de-DE" sz="1200" b="1" dirty="0" smtClean="0"/>
              <a:t>der MAV</a:t>
            </a:r>
            <a:endParaRPr lang="de-DE" sz="1200" b="1" dirty="0"/>
          </a:p>
        </p:txBody>
      </p:sp>
      <p:cxnSp>
        <p:nvCxnSpPr>
          <p:cNvPr id="29" name="Gerade Verbindung 28"/>
          <p:cNvCxnSpPr>
            <a:stCxn id="27" idx="0"/>
          </p:cNvCxnSpPr>
          <p:nvPr/>
        </p:nvCxnSpPr>
        <p:spPr>
          <a:xfrm rot="10800000">
            <a:off x="5286380" y="2643182"/>
            <a:ext cx="1514646" cy="19801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5286380" y="1142984"/>
            <a:ext cx="2017796" cy="492443"/>
          </a:xfrm>
          <a:prstGeom prst="rect">
            <a:avLst/>
          </a:prstGeom>
          <a:solidFill>
            <a:schemeClr val="bg1"/>
          </a:solidFill>
        </p:spPr>
        <p:txBody>
          <a:bodyPr wrap="none">
            <a:spAutoFit/>
          </a:bodyPr>
          <a:lstStyle/>
          <a:p>
            <a:pPr>
              <a:defRPr/>
            </a:pPr>
            <a:r>
              <a:rPr lang="de-DE" sz="1200" b="1" dirty="0" smtClean="0"/>
              <a:t>    Die Dienststellenleitung  </a:t>
            </a:r>
          </a:p>
          <a:p>
            <a:pPr>
              <a:defRPr/>
            </a:pPr>
            <a:r>
              <a:rPr lang="de-DE" sz="1400" b="1" dirty="0" smtClean="0">
                <a:solidFill>
                  <a:srgbClr val="C00000"/>
                </a:solidFill>
              </a:rPr>
              <a:t>beantragt</a:t>
            </a:r>
            <a:r>
              <a:rPr lang="de-DE" sz="1400" b="1" dirty="0" smtClean="0"/>
              <a:t> </a:t>
            </a:r>
            <a:r>
              <a:rPr lang="de-DE" sz="1200" b="1" dirty="0" smtClean="0"/>
              <a:t>die Zustimmung </a:t>
            </a:r>
            <a:endParaRPr lang="de-DE" sz="1200" b="1" dirty="0"/>
          </a:p>
        </p:txBody>
      </p:sp>
      <p:sp>
        <p:nvSpPr>
          <p:cNvPr id="4" name="Rechteck 3"/>
          <p:cNvSpPr/>
          <p:nvPr/>
        </p:nvSpPr>
        <p:spPr>
          <a:xfrm>
            <a:off x="3786182" y="2214554"/>
            <a:ext cx="1928826" cy="707886"/>
          </a:xfrm>
          <a:prstGeom prst="rect">
            <a:avLst/>
          </a:prstGeom>
          <a:solidFill>
            <a:srgbClr val="FFFFCC"/>
          </a:solidFill>
          <a:ln>
            <a:solidFill>
              <a:schemeClr val="bg2">
                <a:lumMod val="50000"/>
              </a:schemeClr>
            </a:solidFill>
          </a:ln>
        </p:spPr>
        <p:txBody>
          <a:bodyPr wrap="square">
            <a:spAutoFit/>
          </a:bodyPr>
          <a:lstStyle/>
          <a:p>
            <a:pPr algn="ctr">
              <a:defRPr/>
            </a:pPr>
            <a:r>
              <a:rPr lang="de-DE" sz="1400" b="1" dirty="0" smtClean="0"/>
              <a:t>MAV Sitzung</a:t>
            </a:r>
          </a:p>
          <a:p>
            <a:pPr algn="ctr">
              <a:defRPr/>
            </a:pPr>
            <a:r>
              <a:rPr lang="de-DE" sz="1200" b="1" dirty="0" smtClean="0">
                <a:solidFill>
                  <a:srgbClr val="C00000"/>
                </a:solidFill>
              </a:rPr>
              <a:t>Beratung des Antrages</a:t>
            </a:r>
          </a:p>
          <a:p>
            <a:pPr algn="ctr">
              <a:defRPr/>
            </a:pPr>
            <a:r>
              <a:rPr lang="de-DE" sz="1400" b="1" dirty="0" smtClean="0"/>
              <a:t>Beschlussfassung</a:t>
            </a:r>
            <a:r>
              <a:rPr lang="de-DE" sz="1200" b="1" dirty="0" smtClean="0"/>
              <a:t>  </a:t>
            </a:r>
            <a:endParaRPr lang="de-DE" sz="1200" b="1" dirty="0"/>
          </a:p>
        </p:txBody>
      </p:sp>
      <p:cxnSp>
        <p:nvCxnSpPr>
          <p:cNvPr id="45" name="Gerade Verbindung mit Pfeil 44"/>
          <p:cNvCxnSpPr/>
          <p:nvPr/>
        </p:nvCxnSpPr>
        <p:spPr>
          <a:xfrm rot="10800000">
            <a:off x="3428992" y="2643182"/>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p:nvCxnSpPr>
        <p:spPr>
          <a:xfrm>
            <a:off x="7286644" y="4357694"/>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p:nvCxnSpPr>
        <p:spPr>
          <a:xfrm rot="5400000">
            <a:off x="2821769" y="3964785"/>
            <a:ext cx="235745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3786182" y="3357562"/>
            <a:ext cx="2068195" cy="276999"/>
          </a:xfrm>
          <a:prstGeom prst="rect">
            <a:avLst/>
          </a:prstGeom>
          <a:solidFill>
            <a:schemeClr val="bg1"/>
          </a:solidFill>
        </p:spPr>
        <p:txBody>
          <a:bodyPr wrap="none">
            <a:spAutoFit/>
          </a:bodyPr>
          <a:lstStyle/>
          <a:p>
            <a:pPr>
              <a:defRPr/>
            </a:pPr>
            <a:r>
              <a:rPr lang="de-DE" sz="1200" i="1" dirty="0" smtClean="0"/>
              <a:t>…mit schriftlicher Begründung</a:t>
            </a:r>
            <a:endParaRPr lang="de-DE" sz="1200" i="1" dirty="0"/>
          </a:p>
        </p:txBody>
      </p:sp>
      <p:sp>
        <p:nvSpPr>
          <p:cNvPr id="30" name="Rechteck 29"/>
          <p:cNvSpPr/>
          <p:nvPr/>
        </p:nvSpPr>
        <p:spPr>
          <a:xfrm>
            <a:off x="142844" y="0"/>
            <a:ext cx="142844"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642910" y="3714752"/>
            <a:ext cx="2418419" cy="923330"/>
          </a:xfrm>
          <a:prstGeom prst="rect">
            <a:avLst/>
          </a:prstGeom>
        </p:spPr>
        <p:txBody>
          <a:bodyPr wrap="none">
            <a:spAutoFit/>
          </a:bodyPr>
          <a:lstStyle/>
          <a:p>
            <a:pPr>
              <a:defRPr/>
            </a:pPr>
            <a:r>
              <a:rPr lang="de-DE" sz="1600" b="1" dirty="0" smtClean="0"/>
              <a:t>Verfahrensablauf </a:t>
            </a:r>
          </a:p>
          <a:p>
            <a:pPr>
              <a:defRPr/>
            </a:pPr>
            <a:r>
              <a:rPr lang="de-DE" sz="1200" b="1" dirty="0" smtClean="0"/>
              <a:t>bei  </a:t>
            </a:r>
            <a:r>
              <a:rPr lang="de-DE" sz="1400" b="1" dirty="0" smtClean="0">
                <a:solidFill>
                  <a:srgbClr val="C00000"/>
                </a:solidFill>
              </a:rPr>
              <a:t>Anträgen zur Zustimmung </a:t>
            </a:r>
          </a:p>
          <a:p>
            <a:pPr>
              <a:defRPr/>
            </a:pPr>
            <a:r>
              <a:rPr lang="de-DE" sz="1200" b="1" dirty="0" smtClean="0"/>
              <a:t>von mitbestimmungspflichtigen </a:t>
            </a:r>
          </a:p>
          <a:p>
            <a:pPr>
              <a:defRPr/>
            </a:pPr>
            <a:r>
              <a:rPr lang="de-DE" sz="1200" b="1" dirty="0" smtClean="0"/>
              <a:t>Maßnahmen</a:t>
            </a:r>
            <a:endParaRPr lang="de-DE" sz="1200" b="1" dirty="0"/>
          </a:p>
        </p:txBody>
      </p:sp>
      <p:sp>
        <p:nvSpPr>
          <p:cNvPr id="34" name="Text Box 14"/>
          <p:cNvSpPr txBox="1">
            <a:spLocks noChangeArrowheads="1"/>
          </p:cNvSpPr>
          <p:nvPr/>
        </p:nvSpPr>
        <p:spPr bwMode="auto">
          <a:xfrm>
            <a:off x="7358082" y="6215082"/>
            <a:ext cx="1500187" cy="200025"/>
          </a:xfrm>
          <a:prstGeom prst="rect">
            <a:avLst/>
          </a:prstGeom>
          <a:noFill/>
          <a:ln w="9525">
            <a:noFill/>
            <a:miter lim="800000"/>
            <a:headEnd/>
            <a:tailEnd/>
          </a:ln>
        </p:spPr>
        <p:txBody>
          <a:bodyPr lIns="75749" tIns="37874" rIns="75749" bIns="37874">
            <a:spAutoFit/>
          </a:bodyPr>
          <a:lstStyle/>
          <a:p>
            <a:pPr defTabSz="757238">
              <a:defRPr/>
            </a:pPr>
            <a:r>
              <a:rPr lang="de-DE" sz="800" b="0" dirty="0">
                <a:solidFill>
                  <a:srgbClr val="FF8409"/>
                </a:solidFill>
                <a:latin typeface="+mn-lt"/>
              </a:rPr>
              <a:t>© Gisbert Fischer  </a:t>
            </a:r>
            <a:r>
              <a:rPr lang="de-DE" sz="800" b="0" dirty="0" smtClean="0">
                <a:solidFill>
                  <a:srgbClr val="FF8409"/>
                </a:solidFill>
                <a:latin typeface="+mn-lt"/>
              </a:rPr>
              <a:t>15082017</a:t>
            </a:r>
            <a:endParaRPr lang="de-DE" sz="800" b="0" dirty="0">
              <a:solidFill>
                <a:srgbClr val="FF8409"/>
              </a:solidFill>
              <a:latin typeface="+mn-lt"/>
            </a:endParaRPr>
          </a:p>
        </p:txBody>
      </p:sp>
      <p:sp>
        <p:nvSpPr>
          <p:cNvPr id="35" name="Rechteck 34"/>
          <p:cNvSpPr/>
          <p:nvPr/>
        </p:nvSpPr>
        <p:spPr>
          <a:xfrm>
            <a:off x="5715008" y="5000636"/>
            <a:ext cx="2068195" cy="276999"/>
          </a:xfrm>
          <a:prstGeom prst="rect">
            <a:avLst/>
          </a:prstGeom>
          <a:noFill/>
        </p:spPr>
        <p:txBody>
          <a:bodyPr wrap="square">
            <a:spAutoFit/>
          </a:bodyPr>
          <a:lstStyle/>
          <a:p>
            <a:pPr>
              <a:defRPr/>
            </a:pPr>
            <a:r>
              <a:rPr lang="de-DE" sz="1200" i="1" dirty="0" smtClean="0"/>
              <a:t>…mit schriftlicher Begründung</a:t>
            </a:r>
            <a:endParaRPr lang="de-DE" sz="1200" i="1" dirty="0"/>
          </a:p>
        </p:txBody>
      </p:sp>
      <p:sp>
        <p:nvSpPr>
          <p:cNvPr id="7" name="Rechteck 6"/>
          <p:cNvSpPr/>
          <p:nvPr/>
        </p:nvSpPr>
        <p:spPr>
          <a:xfrm>
            <a:off x="4143372" y="2928934"/>
            <a:ext cx="1268168" cy="492443"/>
          </a:xfrm>
          <a:prstGeom prst="rect">
            <a:avLst/>
          </a:prstGeom>
        </p:spPr>
        <p:txBody>
          <a:bodyPr wrap="none">
            <a:spAutoFit/>
          </a:bodyPr>
          <a:lstStyle/>
          <a:p>
            <a:pPr>
              <a:defRPr/>
            </a:pPr>
            <a:r>
              <a:rPr lang="de-DE" sz="1400" b="1" dirty="0" smtClean="0">
                <a:solidFill>
                  <a:srgbClr val="C00000"/>
                </a:solidFill>
              </a:rPr>
              <a:t>Verweigerung </a:t>
            </a:r>
          </a:p>
          <a:p>
            <a:pPr>
              <a:defRPr/>
            </a:pPr>
            <a:r>
              <a:rPr lang="de-DE" sz="1200" b="1" dirty="0" smtClean="0"/>
              <a:t>der Zustimmung </a:t>
            </a:r>
            <a:endParaRPr lang="de-DE" sz="1200" b="1" dirty="0"/>
          </a:p>
        </p:txBody>
      </p:sp>
      <p:sp>
        <p:nvSpPr>
          <p:cNvPr id="8" name="Rechteck 7"/>
          <p:cNvSpPr/>
          <p:nvPr/>
        </p:nvSpPr>
        <p:spPr>
          <a:xfrm>
            <a:off x="6143636" y="2928934"/>
            <a:ext cx="1392176" cy="492443"/>
          </a:xfrm>
          <a:prstGeom prst="rect">
            <a:avLst/>
          </a:prstGeom>
        </p:spPr>
        <p:txBody>
          <a:bodyPr wrap="none">
            <a:spAutoFit/>
          </a:bodyPr>
          <a:lstStyle/>
          <a:p>
            <a:pPr>
              <a:defRPr/>
            </a:pPr>
            <a:r>
              <a:rPr lang="de-DE" sz="1200" b="1" dirty="0" smtClean="0"/>
              <a:t>Verlangen </a:t>
            </a:r>
          </a:p>
          <a:p>
            <a:pPr>
              <a:defRPr/>
            </a:pPr>
            <a:r>
              <a:rPr lang="de-DE" sz="1200" b="1" dirty="0" smtClean="0"/>
              <a:t>einer </a:t>
            </a:r>
            <a:r>
              <a:rPr lang="de-DE" sz="1400" b="1" dirty="0" smtClean="0">
                <a:solidFill>
                  <a:srgbClr val="C00000"/>
                </a:solidFill>
              </a:rPr>
              <a:t>Erörterung </a:t>
            </a:r>
            <a:endParaRPr lang="de-DE" sz="1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0.70"/>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strVal val="#ppt_w*0.70"/>
                                          </p:val>
                                        </p:tav>
                                        <p:tav tm="100000">
                                          <p:val>
                                            <p:strVal val="#ppt_w"/>
                                          </p:val>
                                        </p:tav>
                                      </p:tavLst>
                                    </p:anim>
                                    <p:anim calcmode="lin" valueType="num">
                                      <p:cBhvr>
                                        <p:cTn id="32" dur="1000" fill="hold"/>
                                        <p:tgtEl>
                                          <p:spTgt spid="4"/>
                                        </p:tgtEl>
                                        <p:attrNameLst>
                                          <p:attrName>ppt_h</p:attrName>
                                        </p:attrNameLst>
                                      </p:cBhvr>
                                      <p:tavLst>
                                        <p:tav tm="0">
                                          <p:val>
                                            <p:strVal val="#ppt_h"/>
                                          </p:val>
                                        </p:tav>
                                        <p:tav tm="100000">
                                          <p:val>
                                            <p:strVal val="#ppt_h"/>
                                          </p:val>
                                        </p:tav>
                                      </p:tavLst>
                                    </p:anim>
                                    <p:animEffect transition="in" filter="fade">
                                      <p:cBhvr>
                                        <p:cTn id="33" dur="1000"/>
                                        <p:tgtEl>
                                          <p:spTgt spid="4"/>
                                        </p:tgtEl>
                                      </p:cBhvr>
                                    </p:animEffect>
                                  </p:childTnLst>
                                </p:cTn>
                              </p:par>
                            </p:childTnLst>
                          </p:cTn>
                        </p:par>
                        <p:par>
                          <p:cTn id="34" fill="hold">
                            <p:stCondLst>
                              <p:cond delay="5000"/>
                            </p:stCondLst>
                            <p:childTnLst>
                              <p:par>
                                <p:cTn id="35" presetID="3" presetClass="entr" presetSubtype="1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childTnLst>
                          </p:cTn>
                        </p:par>
                        <p:par>
                          <p:cTn id="38" fill="hold">
                            <p:stCondLst>
                              <p:cond delay="5500"/>
                            </p:stCondLst>
                            <p:childTnLst>
                              <p:par>
                                <p:cTn id="39" presetID="55" presetClass="entr" presetSubtype="0"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strVal val="#ppt_w*0.70"/>
                                          </p:val>
                                        </p:tav>
                                        <p:tav tm="100000">
                                          <p:val>
                                            <p:strVal val="#ppt_w"/>
                                          </p:val>
                                        </p:tav>
                                      </p:tavLst>
                                    </p:anim>
                                    <p:anim calcmode="lin" valueType="num">
                                      <p:cBhvr>
                                        <p:cTn id="42" dur="1000" fill="hold"/>
                                        <p:tgtEl>
                                          <p:spTgt spid="36"/>
                                        </p:tgtEl>
                                        <p:attrNameLst>
                                          <p:attrName>ppt_h</p:attrName>
                                        </p:attrNameLst>
                                      </p:cBhvr>
                                      <p:tavLst>
                                        <p:tav tm="0">
                                          <p:val>
                                            <p:strVal val="#ppt_h"/>
                                          </p:val>
                                        </p:tav>
                                        <p:tav tm="100000">
                                          <p:val>
                                            <p:strVal val="#ppt_h"/>
                                          </p:val>
                                        </p:tav>
                                      </p:tavLst>
                                    </p:anim>
                                    <p:animEffect transition="in" filter="fade">
                                      <p:cBhvr>
                                        <p:cTn id="43" dur="1000"/>
                                        <p:tgtEl>
                                          <p:spTgt spid="36"/>
                                        </p:tgtEl>
                                      </p:cBhvr>
                                    </p:animEffect>
                                  </p:childTnLst>
                                </p:cTn>
                              </p:par>
                            </p:childTnLst>
                          </p:cTn>
                        </p:par>
                        <p:par>
                          <p:cTn id="44" fill="hold">
                            <p:stCondLst>
                              <p:cond delay="6500"/>
                            </p:stCondLst>
                            <p:childTnLst>
                              <p:par>
                                <p:cTn id="45" presetID="55"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strVal val="#ppt_w*0.70"/>
                                          </p:val>
                                        </p:tav>
                                        <p:tav tm="100000">
                                          <p:val>
                                            <p:strVal val="#ppt_w"/>
                                          </p:val>
                                        </p:tav>
                                      </p:tavLst>
                                    </p:anim>
                                    <p:anim calcmode="lin" valueType="num">
                                      <p:cBhvr>
                                        <p:cTn id="48" dur="1000" fill="hold"/>
                                        <p:tgtEl>
                                          <p:spTgt spid="7"/>
                                        </p:tgtEl>
                                        <p:attrNameLst>
                                          <p:attrName>ppt_h</p:attrName>
                                        </p:attrNameLst>
                                      </p:cBhvr>
                                      <p:tavLst>
                                        <p:tav tm="0">
                                          <p:val>
                                            <p:strVal val="#ppt_h"/>
                                          </p:val>
                                        </p:tav>
                                        <p:tav tm="100000">
                                          <p:val>
                                            <p:strVal val="#ppt_h"/>
                                          </p:val>
                                        </p:tav>
                                      </p:tavLst>
                                    </p:anim>
                                    <p:animEffect transition="in" filter="fade">
                                      <p:cBhvr>
                                        <p:cTn id="49" dur="1000"/>
                                        <p:tgtEl>
                                          <p:spTgt spid="7"/>
                                        </p:tgtEl>
                                      </p:cBhvr>
                                    </p:animEffect>
                                  </p:childTnLst>
                                </p:cTn>
                              </p:par>
                            </p:childTnLst>
                          </p:cTn>
                        </p:par>
                        <p:par>
                          <p:cTn id="50" fill="hold">
                            <p:stCondLst>
                              <p:cond delay="7500"/>
                            </p:stCondLst>
                            <p:childTnLst>
                              <p:par>
                                <p:cTn id="51" presetID="2" presetClass="entr" presetSubtype="2"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1+#ppt_w/2"/>
                                          </p:val>
                                        </p:tav>
                                        <p:tav tm="100000">
                                          <p:val>
                                            <p:strVal val="#ppt_x"/>
                                          </p:val>
                                        </p:tav>
                                      </p:tavLst>
                                    </p:anim>
                                    <p:anim calcmode="lin" valueType="num">
                                      <p:cBhvr additive="base">
                                        <p:cTn id="54" dur="500" fill="hold"/>
                                        <p:tgtEl>
                                          <p:spTgt spid="10"/>
                                        </p:tgtEl>
                                        <p:attrNameLst>
                                          <p:attrName>ppt_y</p:attrName>
                                        </p:attrNameLst>
                                      </p:cBhvr>
                                      <p:tavLst>
                                        <p:tav tm="0">
                                          <p:val>
                                            <p:strVal val="#ppt_y"/>
                                          </p:val>
                                        </p:tav>
                                        <p:tav tm="100000">
                                          <p:val>
                                            <p:strVal val="#ppt_y"/>
                                          </p:val>
                                        </p:tav>
                                      </p:tavLst>
                                    </p:anim>
                                  </p:childTnLst>
                                </p:cTn>
                              </p:par>
                            </p:childTnLst>
                          </p:cTn>
                        </p:par>
                        <p:par>
                          <p:cTn id="55" fill="hold">
                            <p:stCondLst>
                              <p:cond delay="8000"/>
                            </p:stCondLst>
                            <p:childTnLst>
                              <p:par>
                                <p:cTn id="56" presetID="55" presetClass="entr" presetSubtype="0"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1000" fill="hold"/>
                                        <p:tgtEl>
                                          <p:spTgt spid="8"/>
                                        </p:tgtEl>
                                        <p:attrNameLst>
                                          <p:attrName>ppt_w</p:attrName>
                                        </p:attrNameLst>
                                      </p:cBhvr>
                                      <p:tavLst>
                                        <p:tav tm="0">
                                          <p:val>
                                            <p:strVal val="#ppt_w*0.70"/>
                                          </p:val>
                                        </p:tav>
                                        <p:tav tm="100000">
                                          <p:val>
                                            <p:strVal val="#ppt_w"/>
                                          </p:val>
                                        </p:tav>
                                      </p:tavLst>
                                    </p:anim>
                                    <p:anim calcmode="lin" valueType="num">
                                      <p:cBhvr>
                                        <p:cTn id="59" dur="1000" fill="hold"/>
                                        <p:tgtEl>
                                          <p:spTgt spid="8"/>
                                        </p:tgtEl>
                                        <p:attrNameLst>
                                          <p:attrName>ppt_h</p:attrName>
                                        </p:attrNameLst>
                                      </p:cBhvr>
                                      <p:tavLst>
                                        <p:tav tm="0">
                                          <p:val>
                                            <p:strVal val="#ppt_h"/>
                                          </p:val>
                                        </p:tav>
                                        <p:tav tm="100000">
                                          <p:val>
                                            <p:strVal val="#ppt_h"/>
                                          </p:val>
                                        </p:tav>
                                      </p:tavLst>
                                    </p:anim>
                                    <p:animEffect transition="in" filter="fade">
                                      <p:cBhvr>
                                        <p:cTn id="60" dur="1000"/>
                                        <p:tgtEl>
                                          <p:spTgt spid="8"/>
                                        </p:tgtEl>
                                      </p:cBhvr>
                                    </p:animEffect>
                                  </p:childTnLst>
                                </p:cTn>
                              </p:par>
                            </p:childTnLst>
                          </p:cTn>
                        </p:par>
                        <p:par>
                          <p:cTn id="61" fill="hold">
                            <p:stCondLst>
                              <p:cond delay="9000"/>
                            </p:stCondLst>
                            <p:childTnLst>
                              <p:par>
                                <p:cTn id="62" presetID="55" presetClass="entr" presetSubtype="0"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p:cTn id="64" dur="1000" fill="hold"/>
                                        <p:tgtEl>
                                          <p:spTgt spid="45"/>
                                        </p:tgtEl>
                                        <p:attrNameLst>
                                          <p:attrName>ppt_w</p:attrName>
                                        </p:attrNameLst>
                                      </p:cBhvr>
                                      <p:tavLst>
                                        <p:tav tm="0">
                                          <p:val>
                                            <p:strVal val="#ppt_w*0.70"/>
                                          </p:val>
                                        </p:tav>
                                        <p:tav tm="100000">
                                          <p:val>
                                            <p:strVal val="#ppt_w"/>
                                          </p:val>
                                        </p:tav>
                                      </p:tavLst>
                                    </p:anim>
                                    <p:anim calcmode="lin" valueType="num">
                                      <p:cBhvr>
                                        <p:cTn id="65" dur="1000" fill="hold"/>
                                        <p:tgtEl>
                                          <p:spTgt spid="45"/>
                                        </p:tgtEl>
                                        <p:attrNameLst>
                                          <p:attrName>ppt_h</p:attrName>
                                        </p:attrNameLst>
                                      </p:cBhvr>
                                      <p:tavLst>
                                        <p:tav tm="0">
                                          <p:val>
                                            <p:strVal val="#ppt_h"/>
                                          </p:val>
                                        </p:tav>
                                        <p:tav tm="100000">
                                          <p:val>
                                            <p:strVal val="#ppt_h"/>
                                          </p:val>
                                        </p:tav>
                                      </p:tavLst>
                                    </p:anim>
                                    <p:animEffect transition="in" filter="fade">
                                      <p:cBhvr>
                                        <p:cTn id="66" dur="1000"/>
                                        <p:tgtEl>
                                          <p:spTgt spid="45"/>
                                        </p:tgtEl>
                                      </p:cBhvr>
                                    </p:animEffect>
                                  </p:childTnLst>
                                </p:cTn>
                              </p:par>
                            </p:childTnLst>
                          </p:cTn>
                        </p:par>
                        <p:par>
                          <p:cTn id="67" fill="hold">
                            <p:stCondLst>
                              <p:cond delay="10000"/>
                            </p:stCondLst>
                            <p:childTnLst>
                              <p:par>
                                <p:cTn id="68" presetID="55" presetClass="entr" presetSubtype="0" fill="hold" grpId="0"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1000" fill="hold"/>
                                        <p:tgtEl>
                                          <p:spTgt spid="6"/>
                                        </p:tgtEl>
                                        <p:attrNameLst>
                                          <p:attrName>ppt_w</p:attrName>
                                        </p:attrNameLst>
                                      </p:cBhvr>
                                      <p:tavLst>
                                        <p:tav tm="0">
                                          <p:val>
                                            <p:strVal val="#ppt_w*0.70"/>
                                          </p:val>
                                        </p:tav>
                                        <p:tav tm="100000">
                                          <p:val>
                                            <p:strVal val="#ppt_w"/>
                                          </p:val>
                                        </p:tav>
                                      </p:tavLst>
                                    </p:anim>
                                    <p:anim calcmode="lin" valueType="num">
                                      <p:cBhvr>
                                        <p:cTn id="71" dur="1000" fill="hold"/>
                                        <p:tgtEl>
                                          <p:spTgt spid="6"/>
                                        </p:tgtEl>
                                        <p:attrNameLst>
                                          <p:attrName>ppt_h</p:attrName>
                                        </p:attrNameLst>
                                      </p:cBhvr>
                                      <p:tavLst>
                                        <p:tav tm="0">
                                          <p:val>
                                            <p:strVal val="#ppt_h"/>
                                          </p:val>
                                        </p:tav>
                                        <p:tav tm="100000">
                                          <p:val>
                                            <p:strVal val="#ppt_h"/>
                                          </p:val>
                                        </p:tav>
                                      </p:tavLst>
                                    </p:anim>
                                    <p:animEffect transition="in" filter="fade">
                                      <p:cBhvr>
                                        <p:cTn id="72" dur="10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1+#ppt_w/2"/>
                                          </p:val>
                                        </p:tav>
                                        <p:tav tm="100000">
                                          <p:val>
                                            <p:strVal val="#ppt_x"/>
                                          </p:val>
                                        </p:tav>
                                      </p:tavLst>
                                    </p:anim>
                                    <p:anim calcmode="lin" valueType="num">
                                      <p:cBhvr additive="base">
                                        <p:cTn id="78" dur="500" fill="hold"/>
                                        <p:tgtEl>
                                          <p:spTgt spid="14"/>
                                        </p:tgtEl>
                                        <p:attrNameLst>
                                          <p:attrName>ppt_y</p:attrName>
                                        </p:attrNameLst>
                                      </p:cBhvr>
                                      <p:tavLst>
                                        <p:tav tm="0">
                                          <p:val>
                                            <p:strVal val="#ppt_y"/>
                                          </p:val>
                                        </p:tav>
                                        <p:tav tm="100000">
                                          <p:val>
                                            <p:strVal val="#ppt_y"/>
                                          </p:val>
                                        </p:tav>
                                      </p:tavLst>
                                    </p:anim>
                                  </p:childTnLst>
                                </p:cTn>
                              </p:par>
                            </p:childTnLst>
                          </p:cTn>
                        </p:par>
                        <p:par>
                          <p:cTn id="79" fill="hold">
                            <p:stCondLst>
                              <p:cond delay="500"/>
                            </p:stCondLst>
                            <p:childTnLst>
                              <p:par>
                                <p:cTn id="80" presetID="55" presetClass="entr" presetSubtype="0"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1000" fill="hold"/>
                                        <p:tgtEl>
                                          <p:spTgt spid="15"/>
                                        </p:tgtEl>
                                        <p:attrNameLst>
                                          <p:attrName>ppt_w</p:attrName>
                                        </p:attrNameLst>
                                      </p:cBhvr>
                                      <p:tavLst>
                                        <p:tav tm="0">
                                          <p:val>
                                            <p:strVal val="#ppt_w*0.70"/>
                                          </p:val>
                                        </p:tav>
                                        <p:tav tm="100000">
                                          <p:val>
                                            <p:strVal val="#ppt_w"/>
                                          </p:val>
                                        </p:tav>
                                      </p:tavLst>
                                    </p:anim>
                                    <p:anim calcmode="lin" valueType="num">
                                      <p:cBhvr>
                                        <p:cTn id="83" dur="1000" fill="hold"/>
                                        <p:tgtEl>
                                          <p:spTgt spid="15"/>
                                        </p:tgtEl>
                                        <p:attrNameLst>
                                          <p:attrName>ppt_h</p:attrName>
                                        </p:attrNameLst>
                                      </p:cBhvr>
                                      <p:tavLst>
                                        <p:tav tm="0">
                                          <p:val>
                                            <p:strVal val="#ppt_h"/>
                                          </p:val>
                                        </p:tav>
                                        <p:tav tm="100000">
                                          <p:val>
                                            <p:strVal val="#ppt_h"/>
                                          </p:val>
                                        </p:tav>
                                      </p:tavLst>
                                    </p:anim>
                                    <p:animEffect transition="in" filter="fade">
                                      <p:cBhvr>
                                        <p:cTn id="84" dur="1000"/>
                                        <p:tgtEl>
                                          <p:spTgt spid="15"/>
                                        </p:tgtEl>
                                      </p:cBhvr>
                                    </p:animEffect>
                                  </p:childTnLst>
                                </p:cTn>
                              </p:par>
                            </p:childTnLst>
                          </p:cTn>
                        </p:par>
                        <p:par>
                          <p:cTn id="85" fill="hold">
                            <p:stCondLst>
                              <p:cond delay="1500"/>
                            </p:stCondLst>
                            <p:childTnLst>
                              <p:par>
                                <p:cTn id="86" presetID="3" presetClass="entr" presetSubtype="10" fill="hold"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blinds(horizontal)">
                                      <p:cBhvr>
                                        <p:cTn id="88" dur="500"/>
                                        <p:tgtEl>
                                          <p:spTgt spid="29"/>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blinds(horizontal)">
                                      <p:cBhvr>
                                        <p:cTn id="91" dur="500"/>
                                        <p:tgtEl>
                                          <p:spTgt spid="27"/>
                                        </p:tgtEl>
                                      </p:cBhvr>
                                    </p:animEffect>
                                  </p:childTnLst>
                                </p:cTn>
                              </p:par>
                            </p:childTnLst>
                          </p:cTn>
                        </p:par>
                        <p:par>
                          <p:cTn id="92" fill="hold">
                            <p:stCondLst>
                              <p:cond delay="2000"/>
                            </p:stCondLst>
                            <p:childTnLst>
                              <p:par>
                                <p:cTn id="93" presetID="5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p:cTn id="95" dur="1000" fill="hold"/>
                                        <p:tgtEl>
                                          <p:spTgt spid="18"/>
                                        </p:tgtEl>
                                        <p:attrNameLst>
                                          <p:attrName>ppt_w</p:attrName>
                                        </p:attrNameLst>
                                      </p:cBhvr>
                                      <p:tavLst>
                                        <p:tav tm="0">
                                          <p:val>
                                            <p:strVal val="#ppt_w*0.70"/>
                                          </p:val>
                                        </p:tav>
                                        <p:tav tm="100000">
                                          <p:val>
                                            <p:strVal val="#ppt_w"/>
                                          </p:val>
                                        </p:tav>
                                      </p:tavLst>
                                    </p:anim>
                                    <p:anim calcmode="lin" valueType="num">
                                      <p:cBhvr>
                                        <p:cTn id="96" dur="1000" fill="hold"/>
                                        <p:tgtEl>
                                          <p:spTgt spid="18"/>
                                        </p:tgtEl>
                                        <p:attrNameLst>
                                          <p:attrName>ppt_h</p:attrName>
                                        </p:attrNameLst>
                                      </p:cBhvr>
                                      <p:tavLst>
                                        <p:tav tm="0">
                                          <p:val>
                                            <p:strVal val="#ppt_h"/>
                                          </p:val>
                                        </p:tav>
                                        <p:tav tm="100000">
                                          <p:val>
                                            <p:strVal val="#ppt_h"/>
                                          </p:val>
                                        </p:tav>
                                      </p:tavLst>
                                    </p:anim>
                                    <p:animEffect transition="in" filter="fade">
                                      <p:cBhvr>
                                        <p:cTn id="97" dur="1000"/>
                                        <p:tgtEl>
                                          <p:spTgt spid="18"/>
                                        </p:tgtEl>
                                      </p:cBhvr>
                                    </p:animEffect>
                                  </p:childTnLst>
                                </p:cTn>
                              </p:par>
                              <p:par>
                                <p:cTn id="98" presetID="55" presetClass="entr" presetSubtype="0" fill="hold" nodeType="with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p:cTn id="100" dur="1000" fill="hold"/>
                                        <p:tgtEl>
                                          <p:spTgt spid="47"/>
                                        </p:tgtEl>
                                        <p:attrNameLst>
                                          <p:attrName>ppt_w</p:attrName>
                                        </p:attrNameLst>
                                      </p:cBhvr>
                                      <p:tavLst>
                                        <p:tav tm="0">
                                          <p:val>
                                            <p:strVal val="#ppt_w*0.70"/>
                                          </p:val>
                                        </p:tav>
                                        <p:tav tm="100000">
                                          <p:val>
                                            <p:strVal val="#ppt_w"/>
                                          </p:val>
                                        </p:tav>
                                      </p:tavLst>
                                    </p:anim>
                                    <p:anim calcmode="lin" valueType="num">
                                      <p:cBhvr>
                                        <p:cTn id="101" dur="1000" fill="hold"/>
                                        <p:tgtEl>
                                          <p:spTgt spid="47"/>
                                        </p:tgtEl>
                                        <p:attrNameLst>
                                          <p:attrName>ppt_h</p:attrName>
                                        </p:attrNameLst>
                                      </p:cBhvr>
                                      <p:tavLst>
                                        <p:tav tm="0">
                                          <p:val>
                                            <p:strVal val="#ppt_h"/>
                                          </p:val>
                                        </p:tav>
                                        <p:tav tm="100000">
                                          <p:val>
                                            <p:strVal val="#ppt_h"/>
                                          </p:val>
                                        </p:tav>
                                      </p:tavLst>
                                    </p:anim>
                                    <p:animEffect transition="in" filter="fade">
                                      <p:cBhvr>
                                        <p:cTn id="102" dur="1000"/>
                                        <p:tgtEl>
                                          <p:spTgt spid="47"/>
                                        </p:tgtEl>
                                      </p:cBhvr>
                                    </p:animEffect>
                                  </p:childTnLst>
                                </p:cTn>
                              </p:par>
                              <p:par>
                                <p:cTn id="103" presetID="55" presetClass="entr" presetSubtype="0" fill="hold" grpId="0" nodeType="withEffect">
                                  <p:stCondLst>
                                    <p:cond delay="0"/>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00" fill="hold"/>
                                        <p:tgtEl>
                                          <p:spTgt spid="22"/>
                                        </p:tgtEl>
                                        <p:attrNameLst>
                                          <p:attrName>ppt_w</p:attrName>
                                        </p:attrNameLst>
                                      </p:cBhvr>
                                      <p:tavLst>
                                        <p:tav tm="0">
                                          <p:val>
                                            <p:strVal val="#ppt_w*0.70"/>
                                          </p:val>
                                        </p:tav>
                                        <p:tav tm="100000">
                                          <p:val>
                                            <p:strVal val="#ppt_w"/>
                                          </p:val>
                                        </p:tav>
                                      </p:tavLst>
                                    </p:anim>
                                    <p:anim calcmode="lin" valueType="num">
                                      <p:cBhvr>
                                        <p:cTn id="106" dur="1000" fill="hold"/>
                                        <p:tgtEl>
                                          <p:spTgt spid="22"/>
                                        </p:tgtEl>
                                        <p:attrNameLst>
                                          <p:attrName>ppt_h</p:attrName>
                                        </p:attrNameLst>
                                      </p:cBhvr>
                                      <p:tavLst>
                                        <p:tav tm="0">
                                          <p:val>
                                            <p:strVal val="#ppt_h"/>
                                          </p:val>
                                        </p:tav>
                                        <p:tav tm="100000">
                                          <p:val>
                                            <p:strVal val="#ppt_h"/>
                                          </p:val>
                                        </p:tav>
                                      </p:tavLst>
                                    </p:anim>
                                    <p:animEffect transition="in" filter="fade">
                                      <p:cBhvr>
                                        <p:cTn id="107" dur="1000"/>
                                        <p:tgtEl>
                                          <p:spTgt spid="22"/>
                                        </p:tgtEl>
                                      </p:cBhvr>
                                    </p:animEffect>
                                  </p:childTnLst>
                                </p:cTn>
                              </p:par>
                            </p:childTnLst>
                          </p:cTn>
                        </p:par>
                      </p:childTnLst>
                    </p:cTn>
                  </p:par>
                  <p:par>
                    <p:cTn id="108" fill="hold">
                      <p:stCondLst>
                        <p:cond delay="indefinite"/>
                      </p:stCondLst>
                      <p:childTnLst>
                        <p:par>
                          <p:cTn id="109" fill="hold">
                            <p:stCondLst>
                              <p:cond delay="0"/>
                            </p:stCondLst>
                            <p:childTnLst>
                              <p:par>
                                <p:cTn id="110" presetID="55" presetClass="entr" presetSubtype="0" fill="hold" grpId="0" nodeType="clickEffect">
                                  <p:stCondLst>
                                    <p:cond delay="0"/>
                                  </p:stCondLst>
                                  <p:childTnLst>
                                    <p:set>
                                      <p:cBhvr>
                                        <p:cTn id="111" dur="1" fill="hold">
                                          <p:stCondLst>
                                            <p:cond delay="0"/>
                                          </p:stCondLst>
                                        </p:cTn>
                                        <p:tgtEl>
                                          <p:spTgt spid="17"/>
                                        </p:tgtEl>
                                        <p:attrNameLst>
                                          <p:attrName>style.visibility</p:attrName>
                                        </p:attrNameLst>
                                      </p:cBhvr>
                                      <p:to>
                                        <p:strVal val="visible"/>
                                      </p:to>
                                    </p:set>
                                    <p:anim calcmode="lin" valueType="num">
                                      <p:cBhvr>
                                        <p:cTn id="112" dur="1000" fill="hold"/>
                                        <p:tgtEl>
                                          <p:spTgt spid="17"/>
                                        </p:tgtEl>
                                        <p:attrNameLst>
                                          <p:attrName>ppt_w</p:attrName>
                                        </p:attrNameLst>
                                      </p:cBhvr>
                                      <p:tavLst>
                                        <p:tav tm="0">
                                          <p:val>
                                            <p:strVal val="#ppt_w*0.70"/>
                                          </p:val>
                                        </p:tav>
                                        <p:tav tm="100000">
                                          <p:val>
                                            <p:strVal val="#ppt_w"/>
                                          </p:val>
                                        </p:tav>
                                      </p:tavLst>
                                    </p:anim>
                                    <p:anim calcmode="lin" valueType="num">
                                      <p:cBhvr>
                                        <p:cTn id="113" dur="1000" fill="hold"/>
                                        <p:tgtEl>
                                          <p:spTgt spid="17"/>
                                        </p:tgtEl>
                                        <p:attrNameLst>
                                          <p:attrName>ppt_h</p:attrName>
                                        </p:attrNameLst>
                                      </p:cBhvr>
                                      <p:tavLst>
                                        <p:tav tm="0">
                                          <p:val>
                                            <p:strVal val="#ppt_h"/>
                                          </p:val>
                                        </p:tav>
                                        <p:tav tm="100000">
                                          <p:val>
                                            <p:strVal val="#ppt_h"/>
                                          </p:val>
                                        </p:tav>
                                      </p:tavLst>
                                    </p:anim>
                                    <p:animEffect transition="in" filter="fade">
                                      <p:cBhvr>
                                        <p:cTn id="114" dur="1000"/>
                                        <p:tgtEl>
                                          <p:spTgt spid="17"/>
                                        </p:tgtEl>
                                      </p:cBhvr>
                                    </p:animEffect>
                                  </p:childTnLst>
                                </p:cTn>
                              </p:par>
                            </p:childTnLst>
                          </p:cTn>
                        </p:par>
                        <p:par>
                          <p:cTn id="115" fill="hold">
                            <p:stCondLst>
                              <p:cond delay="1000"/>
                            </p:stCondLst>
                            <p:childTnLst>
                              <p:par>
                                <p:cTn id="116" presetID="55" presetClass="entr" presetSubtype="0" fill="hold" grpId="0" nodeType="afterEffect">
                                  <p:stCondLst>
                                    <p:cond delay="0"/>
                                  </p:stCondLst>
                                  <p:childTnLst>
                                    <p:set>
                                      <p:cBhvr>
                                        <p:cTn id="117" dur="1" fill="hold">
                                          <p:stCondLst>
                                            <p:cond delay="0"/>
                                          </p:stCondLst>
                                        </p:cTn>
                                        <p:tgtEl>
                                          <p:spTgt spid="19"/>
                                        </p:tgtEl>
                                        <p:attrNameLst>
                                          <p:attrName>style.visibility</p:attrName>
                                        </p:attrNameLst>
                                      </p:cBhvr>
                                      <p:to>
                                        <p:strVal val="visible"/>
                                      </p:to>
                                    </p:set>
                                    <p:anim calcmode="lin" valueType="num">
                                      <p:cBhvr>
                                        <p:cTn id="118" dur="1000" fill="hold"/>
                                        <p:tgtEl>
                                          <p:spTgt spid="19"/>
                                        </p:tgtEl>
                                        <p:attrNameLst>
                                          <p:attrName>ppt_w</p:attrName>
                                        </p:attrNameLst>
                                      </p:cBhvr>
                                      <p:tavLst>
                                        <p:tav tm="0">
                                          <p:val>
                                            <p:strVal val="#ppt_w*0.70"/>
                                          </p:val>
                                        </p:tav>
                                        <p:tav tm="100000">
                                          <p:val>
                                            <p:strVal val="#ppt_w"/>
                                          </p:val>
                                        </p:tav>
                                      </p:tavLst>
                                    </p:anim>
                                    <p:anim calcmode="lin" valueType="num">
                                      <p:cBhvr>
                                        <p:cTn id="119" dur="1000" fill="hold"/>
                                        <p:tgtEl>
                                          <p:spTgt spid="19"/>
                                        </p:tgtEl>
                                        <p:attrNameLst>
                                          <p:attrName>ppt_h</p:attrName>
                                        </p:attrNameLst>
                                      </p:cBhvr>
                                      <p:tavLst>
                                        <p:tav tm="0">
                                          <p:val>
                                            <p:strVal val="#ppt_h"/>
                                          </p:val>
                                        </p:tav>
                                        <p:tav tm="100000">
                                          <p:val>
                                            <p:strVal val="#ppt_h"/>
                                          </p:val>
                                        </p:tav>
                                      </p:tavLst>
                                    </p:anim>
                                    <p:animEffect transition="in" filter="fade">
                                      <p:cBhvr>
                                        <p:cTn id="120" dur="1000"/>
                                        <p:tgtEl>
                                          <p:spTgt spid="19"/>
                                        </p:tgtEl>
                                      </p:cBhvr>
                                    </p:animEffect>
                                  </p:childTnLst>
                                </p:cTn>
                              </p:par>
                              <p:par>
                                <p:cTn id="121" presetID="2" presetClass="entr" presetSubtype="2" fill="hold" grpId="0" nodeType="withEffect">
                                  <p:stCondLst>
                                    <p:cond delay="0"/>
                                  </p:stCondLst>
                                  <p:childTnLst>
                                    <p:set>
                                      <p:cBhvr>
                                        <p:cTn id="122" dur="1" fill="hold">
                                          <p:stCondLst>
                                            <p:cond delay="0"/>
                                          </p:stCondLst>
                                        </p:cTn>
                                        <p:tgtEl>
                                          <p:spTgt spid="35"/>
                                        </p:tgtEl>
                                        <p:attrNameLst>
                                          <p:attrName>style.visibility</p:attrName>
                                        </p:attrNameLst>
                                      </p:cBhvr>
                                      <p:to>
                                        <p:strVal val="visible"/>
                                      </p:to>
                                    </p:set>
                                    <p:anim calcmode="lin" valueType="num">
                                      <p:cBhvr additive="base">
                                        <p:cTn id="123" dur="500" fill="hold"/>
                                        <p:tgtEl>
                                          <p:spTgt spid="35"/>
                                        </p:tgtEl>
                                        <p:attrNameLst>
                                          <p:attrName>ppt_x</p:attrName>
                                        </p:attrNameLst>
                                      </p:cBhvr>
                                      <p:tavLst>
                                        <p:tav tm="0">
                                          <p:val>
                                            <p:strVal val="1+#ppt_w/2"/>
                                          </p:val>
                                        </p:tav>
                                        <p:tav tm="100000">
                                          <p:val>
                                            <p:strVal val="#ppt_x"/>
                                          </p:val>
                                        </p:tav>
                                      </p:tavLst>
                                    </p:anim>
                                    <p:anim calcmode="lin" valueType="num">
                                      <p:cBhvr additive="base">
                                        <p:cTn id="124" dur="500" fill="hold"/>
                                        <p:tgtEl>
                                          <p:spTgt spid="35"/>
                                        </p:tgtEl>
                                        <p:attrNameLst>
                                          <p:attrName>ppt_y</p:attrName>
                                        </p:attrNameLst>
                                      </p:cBhvr>
                                      <p:tavLst>
                                        <p:tav tm="0">
                                          <p:val>
                                            <p:strVal val="#ppt_y"/>
                                          </p:val>
                                        </p:tav>
                                        <p:tav tm="100000">
                                          <p:val>
                                            <p:strVal val="#ppt_y"/>
                                          </p:val>
                                        </p:tav>
                                      </p:tavLst>
                                    </p:anim>
                                  </p:childTnLst>
                                </p:cTn>
                              </p:par>
                            </p:childTnLst>
                          </p:cTn>
                        </p:par>
                        <p:par>
                          <p:cTn id="125" fill="hold">
                            <p:stCondLst>
                              <p:cond delay="2000"/>
                            </p:stCondLst>
                            <p:childTnLst>
                              <p:par>
                                <p:cTn id="126" presetID="2" presetClass="entr" presetSubtype="12" fill="hold" grpId="0" nodeType="afterEffect">
                                  <p:stCondLst>
                                    <p:cond delay="0"/>
                                  </p:stCondLst>
                                  <p:childTnLst>
                                    <p:set>
                                      <p:cBhvr>
                                        <p:cTn id="127" dur="1" fill="hold">
                                          <p:stCondLst>
                                            <p:cond delay="0"/>
                                          </p:stCondLst>
                                        </p:cTn>
                                        <p:tgtEl>
                                          <p:spTgt spid="11"/>
                                        </p:tgtEl>
                                        <p:attrNameLst>
                                          <p:attrName>style.visibility</p:attrName>
                                        </p:attrNameLst>
                                      </p:cBhvr>
                                      <p:to>
                                        <p:strVal val="visible"/>
                                      </p:to>
                                    </p:set>
                                    <p:anim calcmode="lin" valueType="num">
                                      <p:cBhvr additive="base">
                                        <p:cTn id="128" dur="500" fill="hold"/>
                                        <p:tgtEl>
                                          <p:spTgt spid="11"/>
                                        </p:tgtEl>
                                        <p:attrNameLst>
                                          <p:attrName>ppt_x</p:attrName>
                                        </p:attrNameLst>
                                      </p:cBhvr>
                                      <p:tavLst>
                                        <p:tav tm="0">
                                          <p:val>
                                            <p:strVal val="0-#ppt_w/2"/>
                                          </p:val>
                                        </p:tav>
                                        <p:tav tm="100000">
                                          <p:val>
                                            <p:strVal val="#ppt_x"/>
                                          </p:val>
                                        </p:tav>
                                      </p:tavLst>
                                    </p:anim>
                                    <p:anim calcmode="lin" valueType="num">
                                      <p:cBhvr additive="base">
                                        <p:cTn id="129" dur="500" fill="hold"/>
                                        <p:tgtEl>
                                          <p:spTgt spid="11"/>
                                        </p:tgtEl>
                                        <p:attrNameLst>
                                          <p:attrName>ppt_y</p:attrName>
                                        </p:attrNameLst>
                                      </p:cBhvr>
                                      <p:tavLst>
                                        <p:tav tm="0">
                                          <p:val>
                                            <p:strVal val="1+#ppt_h/2"/>
                                          </p:val>
                                        </p:tav>
                                        <p:tav tm="100000">
                                          <p:val>
                                            <p:strVal val="#ppt_y"/>
                                          </p:val>
                                        </p:tav>
                                      </p:tavLst>
                                    </p:anim>
                                  </p:childTnLst>
                                </p:cTn>
                              </p:par>
                            </p:childTnLst>
                          </p:cTn>
                        </p:par>
                        <p:par>
                          <p:cTn id="130" fill="hold">
                            <p:stCondLst>
                              <p:cond delay="2500"/>
                            </p:stCondLst>
                            <p:childTnLst>
                              <p:par>
                                <p:cTn id="131" presetID="3" presetClass="entr" presetSubtype="1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Effect transition="in" filter="blinds(horizontal)">
                                      <p:cBhvr>
                                        <p:cTn id="133" dur="500"/>
                                        <p:tgtEl>
                                          <p:spTgt spid="33"/>
                                        </p:tgtEl>
                                      </p:cBhvr>
                                    </p:animEffect>
                                  </p:childTnLst>
                                </p:cTn>
                              </p:par>
                            </p:childTnLst>
                          </p:cTn>
                        </p:par>
                        <p:par>
                          <p:cTn id="134" fill="hold">
                            <p:stCondLst>
                              <p:cond delay="3000"/>
                            </p:stCondLst>
                            <p:childTnLst>
                              <p:par>
                                <p:cTn id="135" presetID="55" presetClass="entr" presetSubtype="0" fill="hold" nodeType="afterEffect">
                                  <p:stCondLst>
                                    <p:cond delay="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strVal val="#ppt_w*0.70"/>
                                          </p:val>
                                        </p:tav>
                                        <p:tav tm="100000">
                                          <p:val>
                                            <p:strVal val="#ppt_w"/>
                                          </p:val>
                                        </p:tav>
                                      </p:tavLst>
                                    </p:anim>
                                    <p:anim calcmode="lin" valueType="num">
                                      <p:cBhvr>
                                        <p:cTn id="138" dur="1000" fill="hold"/>
                                        <p:tgtEl>
                                          <p:spTgt spid="51"/>
                                        </p:tgtEl>
                                        <p:attrNameLst>
                                          <p:attrName>ppt_h</p:attrName>
                                        </p:attrNameLst>
                                      </p:cBhvr>
                                      <p:tavLst>
                                        <p:tav tm="0">
                                          <p:val>
                                            <p:strVal val="#ppt_h"/>
                                          </p:val>
                                        </p:tav>
                                        <p:tav tm="100000">
                                          <p:val>
                                            <p:strVal val="#ppt_h"/>
                                          </p:val>
                                        </p:tav>
                                      </p:tavLst>
                                    </p:anim>
                                    <p:animEffect transition="in" filter="fade">
                                      <p:cBhvr>
                                        <p:cTn id="139" dur="1000"/>
                                        <p:tgtEl>
                                          <p:spTgt spid="51"/>
                                        </p:tgtEl>
                                      </p:cBhvr>
                                    </p:animEffect>
                                  </p:childTnLst>
                                </p:cTn>
                              </p:par>
                            </p:childTnLst>
                          </p:cTn>
                        </p:par>
                        <p:par>
                          <p:cTn id="140" fill="hold">
                            <p:stCondLst>
                              <p:cond delay="4000"/>
                            </p:stCondLst>
                            <p:childTnLst>
                              <p:par>
                                <p:cTn id="141" presetID="55" presetClass="entr" presetSubtype="0" fill="hold" grpId="0" nodeType="afterEffect">
                                  <p:stCondLst>
                                    <p:cond delay="0"/>
                                  </p:stCondLst>
                                  <p:childTnLst>
                                    <p:set>
                                      <p:cBhvr>
                                        <p:cTn id="142" dur="1" fill="hold">
                                          <p:stCondLst>
                                            <p:cond delay="0"/>
                                          </p:stCondLst>
                                        </p:cTn>
                                        <p:tgtEl>
                                          <p:spTgt spid="16"/>
                                        </p:tgtEl>
                                        <p:attrNameLst>
                                          <p:attrName>style.visibility</p:attrName>
                                        </p:attrNameLst>
                                      </p:cBhvr>
                                      <p:to>
                                        <p:strVal val="visible"/>
                                      </p:to>
                                    </p:set>
                                    <p:anim calcmode="lin" valueType="num">
                                      <p:cBhvr>
                                        <p:cTn id="143" dur="1000" fill="hold"/>
                                        <p:tgtEl>
                                          <p:spTgt spid="16"/>
                                        </p:tgtEl>
                                        <p:attrNameLst>
                                          <p:attrName>ppt_w</p:attrName>
                                        </p:attrNameLst>
                                      </p:cBhvr>
                                      <p:tavLst>
                                        <p:tav tm="0">
                                          <p:val>
                                            <p:strVal val="#ppt_w*0.70"/>
                                          </p:val>
                                        </p:tav>
                                        <p:tav tm="100000">
                                          <p:val>
                                            <p:strVal val="#ppt_w"/>
                                          </p:val>
                                        </p:tav>
                                      </p:tavLst>
                                    </p:anim>
                                    <p:anim calcmode="lin" valueType="num">
                                      <p:cBhvr>
                                        <p:cTn id="144" dur="1000" fill="hold"/>
                                        <p:tgtEl>
                                          <p:spTgt spid="16"/>
                                        </p:tgtEl>
                                        <p:attrNameLst>
                                          <p:attrName>ppt_h</p:attrName>
                                        </p:attrNameLst>
                                      </p:cBhvr>
                                      <p:tavLst>
                                        <p:tav tm="0">
                                          <p:val>
                                            <p:strVal val="#ppt_h"/>
                                          </p:val>
                                        </p:tav>
                                        <p:tav tm="100000">
                                          <p:val>
                                            <p:strVal val="#ppt_h"/>
                                          </p:val>
                                        </p:tav>
                                      </p:tavLst>
                                    </p:anim>
                                    <p:animEffect transition="in" filter="fade">
                                      <p:cBhvr>
                                        <p:cTn id="14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3" grpId="0" animBg="1"/>
      <p:bldP spid="5" grpId="0"/>
      <p:bldP spid="6" grpId="0"/>
      <p:bldP spid="11" grpId="0" animBg="1"/>
      <p:bldP spid="14" grpId="0" animBg="1"/>
      <p:bldP spid="15" grpId="0" animBg="1"/>
      <p:bldP spid="16" grpId="0" animBg="1"/>
      <p:bldP spid="17" grpId="0"/>
      <p:bldP spid="18" grpId="0"/>
      <p:bldP spid="19" grpId="0" animBg="1"/>
      <p:bldP spid="20" grpId="0" animBg="1"/>
      <p:bldP spid="22" grpId="0"/>
      <p:bldP spid="3" grpId="0" animBg="1"/>
      <p:bldP spid="2" grpId="0" animBg="1"/>
      <p:bldP spid="4" grpId="0" animBg="1"/>
      <p:bldP spid="10" grpId="0" animBg="1"/>
      <p:bldP spid="35" grpId="0"/>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hteck 38"/>
          <p:cNvSpPr/>
          <p:nvPr/>
        </p:nvSpPr>
        <p:spPr>
          <a:xfrm>
            <a:off x="0" y="0"/>
            <a:ext cx="2928926" cy="6858004"/>
          </a:xfrm>
          <a:prstGeom prst="rect">
            <a:avLst/>
          </a:prstGeom>
          <a:gradFill flip="none" rotWithShape="1">
            <a:gsLst>
              <a:gs pos="11000">
                <a:srgbClr val="F0FCFE">
                  <a:alpha val="36863"/>
                </a:srgbClr>
              </a:gs>
              <a:gs pos="55000">
                <a:srgbClr val="B7D3CC">
                  <a:alpha val="80000"/>
                </a:srgbClr>
              </a:gs>
              <a:gs pos="82000">
                <a:srgbClr val="5D9699">
                  <a:alpha val="72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3" name="Rechteck 32"/>
          <p:cNvSpPr/>
          <p:nvPr/>
        </p:nvSpPr>
        <p:spPr bwMode="auto">
          <a:xfrm>
            <a:off x="2571736" y="4786322"/>
            <a:ext cx="6143665" cy="785818"/>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sp>
        <p:nvSpPr>
          <p:cNvPr id="32" name="Rechteck 31"/>
          <p:cNvSpPr/>
          <p:nvPr/>
        </p:nvSpPr>
        <p:spPr bwMode="auto">
          <a:xfrm>
            <a:off x="2571736" y="3357562"/>
            <a:ext cx="6143665" cy="714380"/>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sp>
        <p:nvSpPr>
          <p:cNvPr id="6" name="Rechteck 5"/>
          <p:cNvSpPr/>
          <p:nvPr/>
        </p:nvSpPr>
        <p:spPr>
          <a:xfrm>
            <a:off x="142844" y="0"/>
            <a:ext cx="142844"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2714612" y="2500306"/>
            <a:ext cx="6143668" cy="769441"/>
          </a:xfrm>
          <a:prstGeom prst="rect">
            <a:avLst/>
          </a:prstGeom>
        </p:spPr>
        <p:txBody>
          <a:bodyPr wrap="square">
            <a:spAutoFit/>
          </a:bodyPr>
          <a:lstStyle/>
          <a:p>
            <a:r>
              <a:rPr lang="de-DE" sz="1100" dirty="0" smtClean="0"/>
              <a:t>( 1 ) </a:t>
            </a:r>
            <a:r>
              <a:rPr lang="de-DE" sz="1400" b="1" dirty="0" smtClean="0"/>
              <a:t>In den Fällen der </a:t>
            </a:r>
            <a:r>
              <a:rPr lang="de-DE" sz="1400" b="1" dirty="0" err="1" smtClean="0"/>
              <a:t>Mitberatung</a:t>
            </a:r>
            <a:r>
              <a:rPr lang="de-DE" sz="1400" b="1" dirty="0" smtClean="0"/>
              <a:t> </a:t>
            </a:r>
          </a:p>
          <a:p>
            <a:r>
              <a:rPr lang="de-DE" sz="1400" b="1" dirty="0" smtClean="0"/>
              <a:t>ist der MAV eine </a:t>
            </a:r>
            <a:r>
              <a:rPr lang="de-DE" sz="1600" b="1" dirty="0" smtClean="0">
                <a:solidFill>
                  <a:srgbClr val="C00000"/>
                </a:solidFill>
              </a:rPr>
              <a:t>beabsichtigte</a:t>
            </a:r>
            <a:r>
              <a:rPr lang="de-DE" sz="1400" b="1" dirty="0" smtClean="0"/>
              <a:t> Maßnahme </a:t>
            </a:r>
            <a:r>
              <a:rPr lang="de-DE" sz="1400" b="1" dirty="0" smtClean="0">
                <a:solidFill>
                  <a:srgbClr val="C00000"/>
                </a:solidFill>
              </a:rPr>
              <a:t>rechtzeitig</a:t>
            </a:r>
            <a:r>
              <a:rPr lang="de-DE" sz="1400" b="1" dirty="0" smtClean="0"/>
              <a:t> </a:t>
            </a:r>
            <a:r>
              <a:rPr lang="de-DE" sz="1400" b="1" dirty="0" smtClean="0">
                <a:solidFill>
                  <a:srgbClr val="C00000"/>
                </a:solidFill>
              </a:rPr>
              <a:t>vor</a:t>
            </a:r>
            <a:r>
              <a:rPr lang="de-DE" sz="1400" b="1" dirty="0" smtClean="0"/>
              <a:t> der Durchführung bekannt zu geben und </a:t>
            </a:r>
            <a:r>
              <a:rPr lang="de-DE" sz="1400" b="1" dirty="0" smtClean="0">
                <a:solidFill>
                  <a:srgbClr val="C00000"/>
                </a:solidFill>
              </a:rPr>
              <a:t>auf Verlangen </a:t>
            </a:r>
            <a:r>
              <a:rPr lang="de-DE" sz="1400" b="1" dirty="0" smtClean="0"/>
              <a:t>mit ihr zu erörtern.</a:t>
            </a:r>
            <a:endParaRPr lang="de-DE" sz="1400" b="1" dirty="0"/>
          </a:p>
        </p:txBody>
      </p:sp>
      <p:sp>
        <p:nvSpPr>
          <p:cNvPr id="12" name="Rechteck 11"/>
          <p:cNvSpPr/>
          <p:nvPr/>
        </p:nvSpPr>
        <p:spPr>
          <a:xfrm>
            <a:off x="2714612" y="3357562"/>
            <a:ext cx="6000792" cy="738664"/>
          </a:xfrm>
          <a:prstGeom prst="rect">
            <a:avLst/>
          </a:prstGeom>
        </p:spPr>
        <p:txBody>
          <a:bodyPr wrap="square">
            <a:spAutoFit/>
          </a:bodyPr>
          <a:lstStyle/>
          <a:p>
            <a:r>
              <a:rPr lang="de-DE" sz="1400" dirty="0" smtClean="0"/>
              <a:t>Die Mitarbeitervertretung kann die Erörterung nur </a:t>
            </a:r>
          </a:p>
          <a:p>
            <a:r>
              <a:rPr lang="de-DE" sz="1400" b="1" dirty="0" smtClean="0"/>
              <a:t>innerhalb von zwei Wochen </a:t>
            </a:r>
            <a:r>
              <a:rPr lang="de-DE" sz="1400" b="1" dirty="0" smtClean="0">
                <a:solidFill>
                  <a:srgbClr val="C00000"/>
                </a:solidFill>
              </a:rPr>
              <a:t>nach Bekanntgabe </a:t>
            </a:r>
            <a:r>
              <a:rPr lang="de-DE" sz="1400" dirty="0" smtClean="0"/>
              <a:t>der beabsichtigten Maßnahme verlangen.</a:t>
            </a:r>
            <a:endParaRPr lang="de-DE" sz="1400" dirty="0"/>
          </a:p>
        </p:txBody>
      </p:sp>
      <p:sp>
        <p:nvSpPr>
          <p:cNvPr id="13" name="Rechteck 12"/>
          <p:cNvSpPr/>
          <p:nvPr/>
        </p:nvSpPr>
        <p:spPr>
          <a:xfrm>
            <a:off x="2714612" y="4143380"/>
            <a:ext cx="5286412" cy="461665"/>
          </a:xfrm>
          <a:prstGeom prst="rect">
            <a:avLst/>
          </a:prstGeom>
        </p:spPr>
        <p:txBody>
          <a:bodyPr wrap="square">
            <a:spAutoFit/>
          </a:bodyPr>
          <a:lstStyle/>
          <a:p>
            <a:r>
              <a:rPr lang="de-DE" sz="1200" b="1" i="1" dirty="0" smtClean="0"/>
              <a:t>In den Fällen des § 46,b  kann die Dienststellenleitung </a:t>
            </a:r>
          </a:p>
          <a:p>
            <a:r>
              <a:rPr lang="de-DE" sz="1200" b="1" i="1" dirty="0" smtClean="0"/>
              <a:t>die Frist bis auf drei Arbeitstage verkürzen.</a:t>
            </a:r>
            <a:endParaRPr lang="de-DE" sz="1200" b="1" i="1" dirty="0"/>
          </a:p>
        </p:txBody>
      </p:sp>
      <p:sp>
        <p:nvSpPr>
          <p:cNvPr id="14" name="Rechteck 13"/>
          <p:cNvSpPr/>
          <p:nvPr/>
        </p:nvSpPr>
        <p:spPr>
          <a:xfrm>
            <a:off x="2714612" y="4786322"/>
            <a:ext cx="6143668" cy="738664"/>
          </a:xfrm>
          <a:prstGeom prst="rect">
            <a:avLst/>
          </a:prstGeom>
        </p:spPr>
        <p:txBody>
          <a:bodyPr wrap="square">
            <a:spAutoFit/>
          </a:bodyPr>
          <a:lstStyle/>
          <a:p>
            <a:r>
              <a:rPr lang="de-DE" sz="1400" dirty="0" smtClean="0"/>
              <a:t>Äußert sich die MAV nicht </a:t>
            </a:r>
            <a:r>
              <a:rPr lang="de-DE" sz="1400" b="1" dirty="0" smtClean="0"/>
              <a:t>innerhalb von </a:t>
            </a:r>
            <a:r>
              <a:rPr lang="de-DE" sz="1400" b="1" dirty="0" smtClean="0">
                <a:solidFill>
                  <a:srgbClr val="C00000"/>
                </a:solidFill>
              </a:rPr>
              <a:t>zwei</a:t>
            </a:r>
            <a:r>
              <a:rPr lang="de-DE" sz="1400" b="1" dirty="0" smtClean="0"/>
              <a:t> Wochen </a:t>
            </a:r>
            <a:r>
              <a:rPr lang="de-DE" sz="1400" dirty="0" smtClean="0"/>
              <a:t>oder innerhalb der verkürzten Frist nach Satz 3 </a:t>
            </a:r>
            <a:r>
              <a:rPr lang="de-DE" sz="1400" b="1" dirty="0" smtClean="0"/>
              <a:t>oder hält sie bei der Erörterung ihre </a:t>
            </a:r>
            <a:r>
              <a:rPr lang="de-DE" sz="1400" b="1" dirty="0" smtClean="0">
                <a:solidFill>
                  <a:srgbClr val="C00000"/>
                </a:solidFill>
              </a:rPr>
              <a:t>Einwendungen oder Vorschläge nicht aufrecht</a:t>
            </a:r>
            <a:r>
              <a:rPr lang="de-DE" sz="1400" b="1" dirty="0" smtClean="0"/>
              <a:t>, so gilt die Maßnahme als gebilligt</a:t>
            </a:r>
            <a:r>
              <a:rPr lang="de-DE" sz="1400" dirty="0" smtClean="0"/>
              <a:t>.</a:t>
            </a:r>
            <a:endParaRPr lang="de-DE" sz="1400" dirty="0"/>
          </a:p>
        </p:txBody>
      </p:sp>
      <p:sp>
        <p:nvSpPr>
          <p:cNvPr id="15" name="Rechteck 14"/>
          <p:cNvSpPr/>
          <p:nvPr/>
        </p:nvSpPr>
        <p:spPr>
          <a:xfrm>
            <a:off x="2714612" y="5643578"/>
            <a:ext cx="5572164" cy="646331"/>
          </a:xfrm>
          <a:prstGeom prst="rect">
            <a:avLst/>
          </a:prstGeom>
        </p:spPr>
        <p:txBody>
          <a:bodyPr wrap="square">
            <a:spAutoFit/>
          </a:bodyPr>
          <a:lstStyle/>
          <a:p>
            <a:r>
              <a:rPr lang="de-DE" sz="1200" b="1" i="1" dirty="0" smtClean="0"/>
              <a:t>Die Fristen beginnen mit Zugang der Mitteilung an den Vorsitzenden der MAV. </a:t>
            </a:r>
          </a:p>
          <a:p>
            <a:r>
              <a:rPr lang="de-DE" sz="1200" b="1" i="1" dirty="0" smtClean="0"/>
              <a:t>Im Einzelfall können die Fristen </a:t>
            </a:r>
            <a:r>
              <a:rPr lang="de-DE" sz="1200" b="1" i="1" dirty="0" smtClean="0">
                <a:solidFill>
                  <a:srgbClr val="C00000"/>
                </a:solidFill>
              </a:rPr>
              <a:t>auf Antrag der MAV </a:t>
            </a:r>
            <a:r>
              <a:rPr lang="de-DE" sz="1200" b="1" i="1" dirty="0" smtClean="0"/>
              <a:t>von der Dienststellenleitung </a:t>
            </a:r>
          </a:p>
          <a:p>
            <a:r>
              <a:rPr lang="de-DE" sz="1200" b="1" i="1" dirty="0" smtClean="0"/>
              <a:t>verlängert werden.</a:t>
            </a:r>
            <a:endParaRPr lang="de-DE" sz="1200" b="1" i="1" dirty="0"/>
          </a:p>
        </p:txBody>
      </p:sp>
      <p:grpSp>
        <p:nvGrpSpPr>
          <p:cNvPr id="17" name="Gruppieren 16"/>
          <p:cNvGrpSpPr/>
          <p:nvPr/>
        </p:nvGrpSpPr>
        <p:grpSpPr>
          <a:xfrm>
            <a:off x="642910" y="571480"/>
            <a:ext cx="6143668" cy="1071570"/>
            <a:chOff x="642910" y="571480"/>
            <a:chExt cx="6143668" cy="1071570"/>
          </a:xfrm>
        </p:grpSpPr>
        <p:sp>
          <p:nvSpPr>
            <p:cNvPr id="21" name="Rechteck 20"/>
            <p:cNvSpPr/>
            <p:nvPr/>
          </p:nvSpPr>
          <p:spPr bwMode="auto">
            <a:xfrm>
              <a:off x="642910" y="1000108"/>
              <a:ext cx="6143668"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22" name="Picture 4"/>
            <p:cNvPicPr>
              <a:picLocks noChangeAspect="1" noChangeArrowheads="1"/>
            </p:cNvPicPr>
            <p:nvPr/>
          </p:nvPicPr>
          <p:blipFill>
            <a:blip r:embed="rId2"/>
            <a:srcRect/>
            <a:stretch>
              <a:fillRect/>
            </a:stretch>
          </p:blipFill>
          <p:spPr bwMode="auto">
            <a:xfrm flipH="1">
              <a:off x="714348" y="571480"/>
              <a:ext cx="2917052" cy="1071570"/>
            </a:xfrm>
            <a:prstGeom prst="rect">
              <a:avLst/>
            </a:prstGeom>
            <a:noFill/>
            <a:ln w="9525">
              <a:noFill/>
              <a:miter lim="800000"/>
              <a:headEnd/>
              <a:tailEnd/>
            </a:ln>
            <a:effectLst/>
          </p:spPr>
        </p:pic>
        <p:sp>
          <p:nvSpPr>
            <p:cNvPr id="23" name="Rechteck 22"/>
            <p:cNvSpPr/>
            <p:nvPr/>
          </p:nvSpPr>
          <p:spPr>
            <a:xfrm>
              <a:off x="3714744" y="1000108"/>
              <a:ext cx="1857356" cy="276999"/>
            </a:xfrm>
            <a:prstGeom prst="rect">
              <a:avLst/>
            </a:prstGeom>
          </p:spPr>
          <p:txBody>
            <a:bodyPr wrap="square">
              <a:spAutoFit/>
            </a:bodyPr>
            <a:lstStyle/>
            <a:p>
              <a:pPr algn="r"/>
              <a:r>
                <a:rPr lang="de-DE" sz="1200" b="1" dirty="0" smtClean="0"/>
                <a:t>MVG EKD  VIII. Abschnitt</a:t>
              </a:r>
              <a:endParaRPr lang="de-DE" sz="1200" b="1" dirty="0"/>
            </a:p>
          </p:txBody>
        </p:sp>
        <p:sp>
          <p:nvSpPr>
            <p:cNvPr id="25" name="Rechteck 24"/>
            <p:cNvSpPr/>
            <p:nvPr/>
          </p:nvSpPr>
          <p:spPr>
            <a:xfrm>
              <a:off x="2928926" y="1285860"/>
              <a:ext cx="3571868" cy="276999"/>
            </a:xfrm>
            <a:prstGeom prst="rect">
              <a:avLst/>
            </a:prstGeom>
          </p:spPr>
          <p:txBody>
            <a:bodyPr wrap="square">
              <a:spAutoFit/>
            </a:bodyPr>
            <a:lstStyle/>
            <a:p>
              <a:pPr algn="r"/>
              <a:r>
                <a:rPr lang="de-DE" sz="1200" b="1" dirty="0" smtClean="0"/>
                <a:t>Aufgaben und Befugnisse der Mitarbeitervertretung</a:t>
              </a:r>
              <a:endParaRPr lang="de-DE" sz="1200" b="1" dirty="0"/>
            </a:p>
          </p:txBody>
        </p:sp>
      </p:grpSp>
      <p:sp>
        <p:nvSpPr>
          <p:cNvPr id="20" name="Rechteck 19"/>
          <p:cNvSpPr/>
          <p:nvPr/>
        </p:nvSpPr>
        <p:spPr bwMode="auto">
          <a:xfrm>
            <a:off x="2571736" y="2143117"/>
            <a:ext cx="6072230" cy="214313"/>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24" name="Rechteck 19"/>
          <p:cNvSpPr>
            <a:spLocks noChangeArrowheads="1"/>
          </p:cNvSpPr>
          <p:nvPr/>
        </p:nvSpPr>
        <p:spPr bwMode="auto">
          <a:xfrm>
            <a:off x="2786050" y="2071678"/>
            <a:ext cx="3857652" cy="369332"/>
          </a:xfrm>
          <a:prstGeom prst="rect">
            <a:avLst/>
          </a:prstGeom>
          <a:noFill/>
          <a:ln w="9525">
            <a:noFill/>
            <a:miter lim="800000"/>
            <a:headEnd/>
            <a:tailEnd/>
          </a:ln>
        </p:spPr>
        <p:txBody>
          <a:bodyPr wrap="square">
            <a:spAutoFit/>
          </a:bodyPr>
          <a:lstStyle/>
          <a:p>
            <a:r>
              <a:rPr lang="de-DE" b="1" dirty="0" err="1" smtClean="0"/>
              <a:t>Mitberatung</a:t>
            </a:r>
            <a:endParaRPr lang="de-DE" sz="1600" b="1" dirty="0">
              <a:cs typeface="Arial" pitchFamily="34" charset="0"/>
            </a:endParaRPr>
          </a:p>
        </p:txBody>
      </p:sp>
      <p:sp>
        <p:nvSpPr>
          <p:cNvPr id="26" name="Text Box 3"/>
          <p:cNvSpPr txBox="1">
            <a:spLocks noChangeArrowheads="1"/>
          </p:cNvSpPr>
          <p:nvPr/>
        </p:nvSpPr>
        <p:spPr bwMode="auto">
          <a:xfrm>
            <a:off x="1285852" y="2071678"/>
            <a:ext cx="1357312" cy="369888"/>
          </a:xfrm>
          <a:prstGeom prst="rect">
            <a:avLst/>
          </a:prstGeom>
          <a:noFill/>
          <a:ln w="9525">
            <a:noFill/>
            <a:miter lim="800000"/>
            <a:headEnd/>
            <a:tailEnd/>
          </a:ln>
        </p:spPr>
        <p:txBody>
          <a:bodyPr>
            <a:spAutoFit/>
          </a:bodyPr>
          <a:lstStyle/>
          <a:p>
            <a:pPr algn="ctr">
              <a:spcBef>
                <a:spcPct val="50000"/>
              </a:spcBef>
            </a:pPr>
            <a:r>
              <a:rPr lang="de-DE" b="1" dirty="0">
                <a:solidFill>
                  <a:srgbClr val="C00000"/>
                </a:solidFill>
                <a:cs typeface="Arial" pitchFamily="34" charset="0"/>
              </a:rPr>
              <a:t>§ </a:t>
            </a:r>
            <a:r>
              <a:rPr lang="de-DE" b="1" dirty="0" smtClean="0">
                <a:solidFill>
                  <a:srgbClr val="C00000"/>
                </a:solidFill>
                <a:cs typeface="Arial" pitchFamily="34" charset="0"/>
              </a:rPr>
              <a:t>45 </a:t>
            </a:r>
            <a:r>
              <a:rPr lang="de-DE" b="1" dirty="0">
                <a:solidFill>
                  <a:srgbClr val="C00000"/>
                </a:solidFill>
                <a:cs typeface="Arial" pitchFamily="34" charset="0"/>
              </a:rPr>
              <a:t>MVG</a:t>
            </a:r>
          </a:p>
        </p:txBody>
      </p:sp>
      <p:sp>
        <p:nvSpPr>
          <p:cNvPr id="27" name="Rechteck 26"/>
          <p:cNvSpPr/>
          <p:nvPr/>
        </p:nvSpPr>
        <p:spPr>
          <a:xfrm>
            <a:off x="714348" y="4071942"/>
            <a:ext cx="1470211" cy="461665"/>
          </a:xfrm>
          <a:prstGeom prst="rect">
            <a:avLst/>
          </a:prstGeom>
        </p:spPr>
        <p:txBody>
          <a:bodyPr wrap="none">
            <a:spAutoFit/>
          </a:bodyPr>
          <a:lstStyle/>
          <a:p>
            <a:r>
              <a:rPr lang="de-DE" sz="1200" b="1" dirty="0" smtClean="0">
                <a:solidFill>
                  <a:srgbClr val="C00000"/>
                </a:solidFill>
              </a:rPr>
              <a:t>außerordentliche </a:t>
            </a:r>
          </a:p>
          <a:p>
            <a:r>
              <a:rPr lang="de-DE" sz="1200" b="1" dirty="0" smtClean="0">
                <a:solidFill>
                  <a:srgbClr val="C00000"/>
                </a:solidFill>
              </a:rPr>
              <a:t>                Kündigung </a:t>
            </a:r>
          </a:p>
        </p:txBody>
      </p:sp>
      <p:sp>
        <p:nvSpPr>
          <p:cNvPr id="28" name="AutoShape 22"/>
          <p:cNvSpPr>
            <a:spLocks noChangeArrowheads="1"/>
          </p:cNvSpPr>
          <p:nvPr/>
        </p:nvSpPr>
        <p:spPr bwMode="auto">
          <a:xfrm rot="10800000" flipH="1">
            <a:off x="2214546" y="4214818"/>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9" name="AutoShape 22"/>
          <p:cNvSpPr>
            <a:spLocks noChangeArrowheads="1"/>
          </p:cNvSpPr>
          <p:nvPr/>
        </p:nvSpPr>
        <p:spPr bwMode="auto">
          <a:xfrm rot="10800000" flipH="1">
            <a:off x="2214546" y="5214950"/>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0" name="Rechteck 29"/>
          <p:cNvSpPr/>
          <p:nvPr/>
        </p:nvSpPr>
        <p:spPr>
          <a:xfrm>
            <a:off x="714348" y="5214950"/>
            <a:ext cx="1495346" cy="276999"/>
          </a:xfrm>
          <a:prstGeom prst="rect">
            <a:avLst/>
          </a:prstGeom>
        </p:spPr>
        <p:txBody>
          <a:bodyPr wrap="none">
            <a:spAutoFit/>
          </a:bodyPr>
          <a:lstStyle/>
          <a:p>
            <a:r>
              <a:rPr lang="de-DE" sz="1200" b="1" dirty="0" smtClean="0">
                <a:solidFill>
                  <a:srgbClr val="C00000"/>
                </a:solidFill>
              </a:rPr>
              <a:t>Zustimmungsfiktion </a:t>
            </a:r>
            <a:endParaRPr lang="de-DE" sz="1200" b="1" dirty="0">
              <a:solidFill>
                <a:srgbClr val="C00000"/>
              </a:solidFill>
            </a:endParaRPr>
          </a:p>
        </p:txBody>
      </p:sp>
      <p:sp>
        <p:nvSpPr>
          <p:cNvPr id="34" name="Rechteck 33"/>
          <p:cNvSpPr/>
          <p:nvPr/>
        </p:nvSpPr>
        <p:spPr>
          <a:xfrm>
            <a:off x="714348" y="5572140"/>
            <a:ext cx="1524776" cy="461665"/>
          </a:xfrm>
          <a:prstGeom prst="rect">
            <a:avLst/>
          </a:prstGeom>
        </p:spPr>
        <p:txBody>
          <a:bodyPr wrap="none">
            <a:spAutoFit/>
          </a:bodyPr>
          <a:lstStyle/>
          <a:p>
            <a:r>
              <a:rPr lang="de-DE" sz="1200" b="1" dirty="0" smtClean="0">
                <a:solidFill>
                  <a:srgbClr val="C00000"/>
                </a:solidFill>
              </a:rPr>
              <a:t>Fristverlängerung </a:t>
            </a:r>
          </a:p>
          <a:p>
            <a:r>
              <a:rPr lang="de-DE" sz="1200" b="1" dirty="0" smtClean="0">
                <a:solidFill>
                  <a:srgbClr val="C00000"/>
                </a:solidFill>
              </a:rPr>
              <a:t>                 auf Antrag </a:t>
            </a:r>
            <a:endParaRPr lang="de-DE" sz="1200" b="1" dirty="0">
              <a:solidFill>
                <a:srgbClr val="C00000"/>
              </a:solidFill>
            </a:endParaRPr>
          </a:p>
        </p:txBody>
      </p:sp>
      <p:sp>
        <p:nvSpPr>
          <p:cNvPr id="35" name="AutoShape 22"/>
          <p:cNvSpPr>
            <a:spLocks noChangeArrowheads="1"/>
          </p:cNvSpPr>
          <p:nvPr/>
        </p:nvSpPr>
        <p:spPr bwMode="auto">
          <a:xfrm rot="10800000" flipH="1">
            <a:off x="2214546" y="5786454"/>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6" name="AutoShape 22"/>
          <p:cNvSpPr>
            <a:spLocks noChangeArrowheads="1"/>
          </p:cNvSpPr>
          <p:nvPr/>
        </p:nvSpPr>
        <p:spPr bwMode="auto">
          <a:xfrm rot="10800000" flipH="1">
            <a:off x="2214546" y="357187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7" name="Rechteck 36"/>
          <p:cNvSpPr/>
          <p:nvPr/>
        </p:nvSpPr>
        <p:spPr>
          <a:xfrm>
            <a:off x="785786" y="3429000"/>
            <a:ext cx="1421671" cy="461665"/>
          </a:xfrm>
          <a:prstGeom prst="rect">
            <a:avLst/>
          </a:prstGeom>
        </p:spPr>
        <p:txBody>
          <a:bodyPr wrap="none">
            <a:spAutoFit/>
          </a:bodyPr>
          <a:lstStyle/>
          <a:p>
            <a:r>
              <a:rPr lang="de-DE" sz="1200" b="1" dirty="0" smtClean="0">
                <a:solidFill>
                  <a:srgbClr val="C00000"/>
                </a:solidFill>
              </a:rPr>
              <a:t>innerhalb von </a:t>
            </a:r>
          </a:p>
          <a:p>
            <a:r>
              <a:rPr lang="de-DE" sz="1200" b="1" dirty="0" smtClean="0">
                <a:solidFill>
                  <a:srgbClr val="C00000"/>
                </a:solidFill>
              </a:rPr>
              <a:t>          zwei Wochen </a:t>
            </a:r>
            <a:endParaRPr lang="de-DE" sz="1200" dirty="0">
              <a:solidFill>
                <a:srgbClr val="C00000"/>
              </a:solidFill>
            </a:endParaRPr>
          </a:p>
        </p:txBody>
      </p:sp>
      <p:sp>
        <p:nvSpPr>
          <p:cNvPr id="38" name="Rechteck 37"/>
          <p:cNvSpPr/>
          <p:nvPr/>
        </p:nvSpPr>
        <p:spPr>
          <a:xfrm>
            <a:off x="857224" y="3214686"/>
            <a:ext cx="1302985" cy="307777"/>
          </a:xfrm>
          <a:prstGeom prst="rect">
            <a:avLst/>
          </a:prstGeom>
        </p:spPr>
        <p:txBody>
          <a:bodyPr wrap="none">
            <a:spAutoFit/>
          </a:bodyPr>
          <a:lstStyle/>
          <a:p>
            <a:r>
              <a:rPr lang="de-DE" sz="1400" b="1" dirty="0" smtClean="0"/>
              <a:t>Stellungnahme</a:t>
            </a:r>
            <a:endParaRPr lang="de-DE"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0-#ppt_w/2"/>
                                          </p:val>
                                        </p:tav>
                                        <p:tav tm="100000">
                                          <p:val>
                                            <p:strVal val="#ppt_x"/>
                                          </p:val>
                                        </p:tav>
                                      </p:tavLst>
                                    </p:anim>
                                    <p:anim calcmode="lin" valueType="num">
                                      <p:cBhvr additive="base">
                                        <p:cTn id="14" dur="500" fill="hold"/>
                                        <p:tgtEl>
                                          <p:spTgt spid="36"/>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0-#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0-#ppt_w/2"/>
                                          </p:val>
                                        </p:tav>
                                        <p:tav tm="100000">
                                          <p:val>
                                            <p:strVal val="#ppt_x"/>
                                          </p:val>
                                        </p:tav>
                                      </p:tavLst>
                                    </p:anim>
                                    <p:anim calcmode="lin" valueType="num">
                                      <p:cBhvr additive="base">
                                        <p:cTn id="29" dur="500" fill="hold"/>
                                        <p:tgtEl>
                                          <p:spTgt spid="35"/>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3" presetClass="entr" presetSubtype="10"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blinds(horizontal)">
                                      <p:cBhvr>
                                        <p:cTn id="33" dur="500"/>
                                        <p:tgtEl>
                                          <p:spTgt spid="38"/>
                                        </p:tgtEl>
                                      </p:cBhvr>
                                    </p:animEffect>
                                  </p:childTnLst>
                                </p:cTn>
                              </p:par>
                            </p:childTnLst>
                          </p:cTn>
                        </p:par>
                        <p:par>
                          <p:cTn id="34" fill="hold">
                            <p:stCondLst>
                              <p:cond delay="3500"/>
                            </p:stCondLst>
                            <p:childTnLst>
                              <p:par>
                                <p:cTn id="35" presetID="3" presetClass="entr" presetSubtype="1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linds(horizontal)">
                                      <p:cBhvr>
                                        <p:cTn id="37" dur="500"/>
                                        <p:tgtEl>
                                          <p:spTgt spid="37"/>
                                        </p:tgtEl>
                                      </p:cBhvr>
                                    </p:animEffect>
                                  </p:childTnLst>
                                </p:cTn>
                              </p:par>
                            </p:childTnLst>
                          </p:cTn>
                        </p:par>
                        <p:par>
                          <p:cTn id="38" fill="hold">
                            <p:stCondLst>
                              <p:cond delay="4000"/>
                            </p:stCondLst>
                            <p:childTnLst>
                              <p:par>
                                <p:cTn id="39" presetID="3" presetClass="entr" presetSubtype="1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linds(horizontal)">
                                      <p:cBhvr>
                                        <p:cTn id="41" dur="500"/>
                                        <p:tgtEl>
                                          <p:spTgt spid="27"/>
                                        </p:tgtEl>
                                      </p:cBhvr>
                                    </p:animEffect>
                                  </p:childTnLst>
                                </p:cTn>
                              </p:par>
                            </p:childTnLst>
                          </p:cTn>
                        </p:par>
                        <p:par>
                          <p:cTn id="42" fill="hold">
                            <p:stCondLst>
                              <p:cond delay="4500"/>
                            </p:stCondLst>
                            <p:childTnLst>
                              <p:par>
                                <p:cTn id="43" presetID="3" presetClass="entr" presetSubtype="1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blinds(horizontal)">
                                      <p:cBhvr>
                                        <p:cTn id="45" dur="500"/>
                                        <p:tgtEl>
                                          <p:spTgt spid="30"/>
                                        </p:tgtEl>
                                      </p:cBhvr>
                                    </p:animEffect>
                                  </p:childTnLst>
                                </p:cTn>
                              </p:par>
                            </p:childTnLst>
                          </p:cTn>
                        </p:par>
                        <p:par>
                          <p:cTn id="46" fill="hold">
                            <p:stCondLst>
                              <p:cond delay="5000"/>
                            </p:stCondLst>
                            <p:childTnLst>
                              <p:par>
                                <p:cTn id="47" presetID="3" presetClass="entr" presetSubtype="10"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blinds(horizontal)">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P spid="28" grpId="0" animBg="1"/>
      <p:bldP spid="29" grpId="0" animBg="1"/>
      <p:bldP spid="30" grpId="0"/>
      <p:bldP spid="34" grpId="0"/>
      <p:bldP spid="35" grpId="0" animBg="1"/>
      <p:bldP spid="36" grpId="0" animBg="1"/>
      <p:bldP spid="37" grpId="0"/>
      <p:bldP spid="3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hteck 36"/>
          <p:cNvSpPr/>
          <p:nvPr/>
        </p:nvSpPr>
        <p:spPr>
          <a:xfrm>
            <a:off x="0" y="0"/>
            <a:ext cx="2928926" cy="6858004"/>
          </a:xfrm>
          <a:prstGeom prst="rect">
            <a:avLst/>
          </a:prstGeom>
          <a:gradFill flip="none" rotWithShape="1">
            <a:gsLst>
              <a:gs pos="11000">
                <a:srgbClr val="F0FCFE">
                  <a:alpha val="36863"/>
                </a:srgbClr>
              </a:gs>
              <a:gs pos="55000">
                <a:srgbClr val="B7D3CC">
                  <a:alpha val="80000"/>
                </a:srgbClr>
              </a:gs>
              <a:gs pos="82000">
                <a:srgbClr val="5D9699">
                  <a:alpha val="72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5" name="Rechteck 24"/>
          <p:cNvSpPr/>
          <p:nvPr/>
        </p:nvSpPr>
        <p:spPr bwMode="auto">
          <a:xfrm>
            <a:off x="2500299" y="4500570"/>
            <a:ext cx="6072230" cy="785818"/>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sp>
        <p:nvSpPr>
          <p:cNvPr id="24" name="Rechteck 23"/>
          <p:cNvSpPr/>
          <p:nvPr/>
        </p:nvSpPr>
        <p:spPr bwMode="auto">
          <a:xfrm>
            <a:off x="2500298" y="3714752"/>
            <a:ext cx="6072227" cy="571504"/>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sp>
        <p:nvSpPr>
          <p:cNvPr id="6" name="Rechteck 5"/>
          <p:cNvSpPr/>
          <p:nvPr/>
        </p:nvSpPr>
        <p:spPr>
          <a:xfrm>
            <a:off x="142844" y="0"/>
            <a:ext cx="142844"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2571736" y="3714752"/>
            <a:ext cx="6000792" cy="584775"/>
          </a:xfrm>
          <a:prstGeom prst="rect">
            <a:avLst/>
          </a:prstGeom>
        </p:spPr>
        <p:txBody>
          <a:bodyPr wrap="square">
            <a:spAutoFit/>
          </a:bodyPr>
          <a:lstStyle/>
          <a:p>
            <a:r>
              <a:rPr lang="de-DE" sz="1200" dirty="0" smtClean="0"/>
              <a:t>( 2 ) </a:t>
            </a:r>
            <a:r>
              <a:rPr lang="de-DE" sz="1600" b="1" dirty="0" smtClean="0"/>
              <a:t>Eine der </a:t>
            </a:r>
            <a:r>
              <a:rPr lang="de-DE" sz="1600" b="1" dirty="0" err="1" smtClean="0"/>
              <a:t>Mitberatung</a:t>
            </a:r>
            <a:r>
              <a:rPr lang="de-DE" sz="1600" b="1" dirty="0" smtClean="0"/>
              <a:t> unterliegende Maßnahme </a:t>
            </a:r>
            <a:r>
              <a:rPr lang="de-DE" sz="1600" b="1" dirty="0" smtClean="0">
                <a:solidFill>
                  <a:srgbClr val="C00000"/>
                </a:solidFill>
              </a:rPr>
              <a:t>ist unwirksam</a:t>
            </a:r>
            <a:r>
              <a:rPr lang="de-DE" sz="1600" b="1" dirty="0" smtClean="0"/>
              <a:t>, </a:t>
            </a:r>
          </a:p>
          <a:p>
            <a:r>
              <a:rPr lang="de-DE" sz="1600" b="1" dirty="0" smtClean="0"/>
              <a:t>          wenn die Mitarbeitervertretung </a:t>
            </a:r>
            <a:r>
              <a:rPr lang="de-DE" sz="1600" b="1" dirty="0" smtClean="0">
                <a:solidFill>
                  <a:srgbClr val="C00000"/>
                </a:solidFill>
              </a:rPr>
              <a:t>nicht beteiligt </a:t>
            </a:r>
            <a:r>
              <a:rPr lang="de-DE" sz="1600" b="1" dirty="0" smtClean="0"/>
              <a:t>worden ist. </a:t>
            </a:r>
            <a:endParaRPr lang="de-DE" sz="1600" b="1" dirty="0"/>
          </a:p>
        </p:txBody>
      </p:sp>
      <p:sp>
        <p:nvSpPr>
          <p:cNvPr id="12" name="Rechteck 11"/>
          <p:cNvSpPr/>
          <p:nvPr/>
        </p:nvSpPr>
        <p:spPr>
          <a:xfrm>
            <a:off x="2714612" y="2643182"/>
            <a:ext cx="5857916" cy="984885"/>
          </a:xfrm>
          <a:prstGeom prst="rect">
            <a:avLst/>
          </a:prstGeom>
        </p:spPr>
        <p:txBody>
          <a:bodyPr wrap="square">
            <a:spAutoFit/>
          </a:bodyPr>
          <a:lstStyle/>
          <a:p>
            <a:r>
              <a:rPr lang="de-DE" sz="1400" b="1" dirty="0" smtClean="0"/>
              <a:t>Im Falle </a:t>
            </a:r>
            <a:r>
              <a:rPr lang="de-DE" sz="1600" b="1" dirty="0" smtClean="0">
                <a:solidFill>
                  <a:srgbClr val="C00000"/>
                </a:solidFill>
              </a:rPr>
              <a:t>einer Nichteinigung </a:t>
            </a:r>
            <a:r>
              <a:rPr lang="de-DE" sz="1400" b="1" dirty="0" smtClean="0"/>
              <a:t>hat die Dienststellenleitung oder die MAV </a:t>
            </a:r>
          </a:p>
          <a:p>
            <a:r>
              <a:rPr lang="de-DE" sz="1400" b="1" dirty="0" smtClean="0"/>
              <a:t>die Erörterung für beendet zu erklären. </a:t>
            </a:r>
            <a:r>
              <a:rPr lang="de-DE" sz="1400" b="1" dirty="0" smtClean="0">
                <a:solidFill>
                  <a:srgbClr val="C00000"/>
                </a:solidFill>
              </a:rPr>
              <a:t>Die Dienststellenleitung </a:t>
            </a:r>
            <a:r>
              <a:rPr lang="de-DE" sz="1400" b="1" dirty="0" smtClean="0"/>
              <a:t>hat eine </a:t>
            </a:r>
            <a:r>
              <a:rPr lang="de-DE" sz="1400" b="1" dirty="0" smtClean="0">
                <a:solidFill>
                  <a:srgbClr val="C00000"/>
                </a:solidFill>
              </a:rPr>
              <a:t>abweichende Entscheidung</a:t>
            </a:r>
            <a:r>
              <a:rPr lang="de-DE" sz="1400" b="1" dirty="0" smtClean="0"/>
              <a:t> gegenüber der Mitarbeitervertretung </a:t>
            </a:r>
            <a:r>
              <a:rPr lang="de-DE" sz="1400" b="1" dirty="0" smtClean="0">
                <a:solidFill>
                  <a:srgbClr val="C00000"/>
                </a:solidFill>
              </a:rPr>
              <a:t>schriftlich </a:t>
            </a:r>
          </a:p>
          <a:p>
            <a:r>
              <a:rPr lang="de-DE" sz="1400" b="1" dirty="0" smtClean="0"/>
              <a:t>zu begründen.</a:t>
            </a:r>
            <a:endParaRPr lang="de-DE" sz="1400" b="1" dirty="0"/>
          </a:p>
        </p:txBody>
      </p:sp>
      <p:sp>
        <p:nvSpPr>
          <p:cNvPr id="13" name="Rechteck 12"/>
          <p:cNvSpPr/>
          <p:nvPr/>
        </p:nvSpPr>
        <p:spPr>
          <a:xfrm>
            <a:off x="2714612" y="4500570"/>
            <a:ext cx="5929354" cy="769441"/>
          </a:xfrm>
          <a:prstGeom prst="rect">
            <a:avLst/>
          </a:prstGeom>
        </p:spPr>
        <p:txBody>
          <a:bodyPr wrap="square">
            <a:spAutoFit/>
          </a:bodyPr>
          <a:lstStyle/>
          <a:p>
            <a:r>
              <a:rPr lang="de-DE" sz="1400" b="1" dirty="0" smtClean="0"/>
              <a:t>Die Mitarbeitervertretung kann innerhalb von </a:t>
            </a:r>
            <a:r>
              <a:rPr lang="de-DE" sz="1400" b="1" dirty="0" smtClean="0">
                <a:solidFill>
                  <a:srgbClr val="C00000"/>
                </a:solidFill>
              </a:rPr>
              <a:t>zwei Wochen nach Kenntnis</a:t>
            </a:r>
            <a:r>
              <a:rPr lang="de-DE" sz="1400" b="1" dirty="0" smtClean="0"/>
              <a:t>, </a:t>
            </a:r>
            <a:r>
              <a:rPr lang="de-DE" sz="1600" b="1" dirty="0" smtClean="0">
                <a:solidFill>
                  <a:srgbClr val="C00000"/>
                </a:solidFill>
              </a:rPr>
              <a:t>spätestens sechs Monate nach Durchführung der Maßnahme </a:t>
            </a:r>
            <a:r>
              <a:rPr lang="de-DE" sz="1400" b="1" dirty="0" smtClean="0"/>
              <a:t>das Kirchengericht anrufen, wenn sie nicht nach Absatz 1 beteiligt worden ist.</a:t>
            </a:r>
            <a:endParaRPr lang="de-DE" sz="1400" b="1" dirty="0"/>
          </a:p>
        </p:txBody>
      </p:sp>
      <p:grpSp>
        <p:nvGrpSpPr>
          <p:cNvPr id="14" name="Gruppieren 13"/>
          <p:cNvGrpSpPr/>
          <p:nvPr/>
        </p:nvGrpSpPr>
        <p:grpSpPr>
          <a:xfrm>
            <a:off x="642910" y="571480"/>
            <a:ext cx="6143668" cy="1071570"/>
            <a:chOff x="642910" y="571480"/>
            <a:chExt cx="6143668" cy="1071570"/>
          </a:xfrm>
        </p:grpSpPr>
        <p:sp>
          <p:nvSpPr>
            <p:cNvPr id="15" name="Rechteck 14"/>
            <p:cNvSpPr/>
            <p:nvPr/>
          </p:nvSpPr>
          <p:spPr bwMode="auto">
            <a:xfrm>
              <a:off x="642910" y="1000108"/>
              <a:ext cx="6143668"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16" name="Picture 4"/>
            <p:cNvPicPr>
              <a:picLocks noChangeAspect="1" noChangeArrowheads="1"/>
            </p:cNvPicPr>
            <p:nvPr/>
          </p:nvPicPr>
          <p:blipFill>
            <a:blip r:embed="rId2"/>
            <a:srcRect/>
            <a:stretch>
              <a:fillRect/>
            </a:stretch>
          </p:blipFill>
          <p:spPr bwMode="auto">
            <a:xfrm flipH="1">
              <a:off x="714348" y="571480"/>
              <a:ext cx="2917052" cy="1071570"/>
            </a:xfrm>
            <a:prstGeom prst="rect">
              <a:avLst/>
            </a:prstGeom>
            <a:noFill/>
            <a:ln w="9525">
              <a:noFill/>
              <a:miter lim="800000"/>
              <a:headEnd/>
              <a:tailEnd/>
            </a:ln>
            <a:effectLst/>
          </p:spPr>
        </p:pic>
        <p:sp>
          <p:nvSpPr>
            <p:cNvPr id="17" name="Rechteck 16"/>
            <p:cNvSpPr/>
            <p:nvPr/>
          </p:nvSpPr>
          <p:spPr>
            <a:xfrm>
              <a:off x="3714744" y="1000108"/>
              <a:ext cx="1857356" cy="276999"/>
            </a:xfrm>
            <a:prstGeom prst="rect">
              <a:avLst/>
            </a:prstGeom>
          </p:spPr>
          <p:txBody>
            <a:bodyPr wrap="square">
              <a:spAutoFit/>
            </a:bodyPr>
            <a:lstStyle/>
            <a:p>
              <a:pPr algn="r"/>
              <a:r>
                <a:rPr lang="de-DE" sz="1200" b="1" dirty="0" smtClean="0"/>
                <a:t>MVG EKD  VIII. Abschnitt</a:t>
              </a:r>
              <a:endParaRPr lang="de-DE" sz="1200" b="1" dirty="0"/>
            </a:p>
          </p:txBody>
        </p:sp>
        <p:sp>
          <p:nvSpPr>
            <p:cNvPr id="21" name="Rechteck 20"/>
            <p:cNvSpPr/>
            <p:nvPr/>
          </p:nvSpPr>
          <p:spPr>
            <a:xfrm>
              <a:off x="2928926" y="1285860"/>
              <a:ext cx="3571868" cy="276999"/>
            </a:xfrm>
            <a:prstGeom prst="rect">
              <a:avLst/>
            </a:prstGeom>
          </p:spPr>
          <p:txBody>
            <a:bodyPr wrap="square">
              <a:spAutoFit/>
            </a:bodyPr>
            <a:lstStyle/>
            <a:p>
              <a:pPr algn="r"/>
              <a:r>
                <a:rPr lang="de-DE" sz="1200" b="1" dirty="0" smtClean="0"/>
                <a:t>Aufgaben und Befugnisse der Mitarbeitervertretung</a:t>
              </a:r>
              <a:endParaRPr lang="de-DE" sz="1200" b="1" dirty="0"/>
            </a:p>
          </p:txBody>
        </p:sp>
      </p:grpSp>
      <p:sp>
        <p:nvSpPr>
          <p:cNvPr id="20" name="Rechteck 19"/>
          <p:cNvSpPr/>
          <p:nvPr/>
        </p:nvSpPr>
        <p:spPr bwMode="auto">
          <a:xfrm>
            <a:off x="2643174" y="2071679"/>
            <a:ext cx="5929354" cy="214314"/>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22" name="Rechteck 19"/>
          <p:cNvSpPr>
            <a:spLocks noChangeArrowheads="1"/>
          </p:cNvSpPr>
          <p:nvPr/>
        </p:nvSpPr>
        <p:spPr bwMode="auto">
          <a:xfrm>
            <a:off x="2786050" y="2000240"/>
            <a:ext cx="3857652" cy="369332"/>
          </a:xfrm>
          <a:prstGeom prst="rect">
            <a:avLst/>
          </a:prstGeom>
          <a:noFill/>
          <a:ln w="9525">
            <a:noFill/>
            <a:miter lim="800000"/>
            <a:headEnd/>
            <a:tailEnd/>
          </a:ln>
        </p:spPr>
        <p:txBody>
          <a:bodyPr wrap="square">
            <a:spAutoFit/>
          </a:bodyPr>
          <a:lstStyle/>
          <a:p>
            <a:r>
              <a:rPr lang="de-DE" b="1" dirty="0" err="1" smtClean="0"/>
              <a:t>Mitberatung</a:t>
            </a:r>
            <a:endParaRPr lang="de-DE" sz="1600" b="1" dirty="0">
              <a:cs typeface="Arial" pitchFamily="34" charset="0"/>
            </a:endParaRPr>
          </a:p>
        </p:txBody>
      </p:sp>
      <p:sp>
        <p:nvSpPr>
          <p:cNvPr id="23" name="Text Box 3"/>
          <p:cNvSpPr txBox="1">
            <a:spLocks noChangeArrowheads="1"/>
          </p:cNvSpPr>
          <p:nvPr/>
        </p:nvSpPr>
        <p:spPr bwMode="auto">
          <a:xfrm>
            <a:off x="1428728" y="2000240"/>
            <a:ext cx="1357312" cy="369888"/>
          </a:xfrm>
          <a:prstGeom prst="rect">
            <a:avLst/>
          </a:prstGeom>
          <a:noFill/>
          <a:ln w="9525">
            <a:noFill/>
            <a:miter lim="800000"/>
            <a:headEnd/>
            <a:tailEnd/>
          </a:ln>
        </p:spPr>
        <p:txBody>
          <a:bodyPr>
            <a:spAutoFit/>
          </a:bodyPr>
          <a:lstStyle/>
          <a:p>
            <a:pPr algn="ctr">
              <a:spcBef>
                <a:spcPct val="50000"/>
              </a:spcBef>
            </a:pPr>
            <a:r>
              <a:rPr lang="de-DE" b="1" dirty="0">
                <a:solidFill>
                  <a:srgbClr val="C00000"/>
                </a:solidFill>
                <a:cs typeface="Arial" pitchFamily="34" charset="0"/>
              </a:rPr>
              <a:t>§ </a:t>
            </a:r>
            <a:r>
              <a:rPr lang="de-DE" b="1" dirty="0" smtClean="0">
                <a:solidFill>
                  <a:srgbClr val="C00000"/>
                </a:solidFill>
                <a:cs typeface="Arial" pitchFamily="34" charset="0"/>
              </a:rPr>
              <a:t>45 </a:t>
            </a:r>
            <a:r>
              <a:rPr lang="de-DE" b="1" dirty="0">
                <a:solidFill>
                  <a:srgbClr val="C00000"/>
                </a:solidFill>
                <a:cs typeface="Arial" pitchFamily="34" charset="0"/>
              </a:rPr>
              <a:t>MVG</a:t>
            </a:r>
          </a:p>
        </p:txBody>
      </p:sp>
      <p:sp>
        <p:nvSpPr>
          <p:cNvPr id="26" name="Rechteck 25"/>
          <p:cNvSpPr/>
          <p:nvPr/>
        </p:nvSpPr>
        <p:spPr>
          <a:xfrm>
            <a:off x="714348" y="2571744"/>
            <a:ext cx="1563505" cy="830997"/>
          </a:xfrm>
          <a:prstGeom prst="rect">
            <a:avLst/>
          </a:prstGeom>
        </p:spPr>
        <p:txBody>
          <a:bodyPr wrap="none">
            <a:spAutoFit/>
          </a:bodyPr>
          <a:lstStyle/>
          <a:p>
            <a:r>
              <a:rPr lang="de-DE" sz="1200" b="1" dirty="0" smtClean="0">
                <a:solidFill>
                  <a:srgbClr val="C00000"/>
                </a:solidFill>
              </a:rPr>
              <a:t>werden Vorschläge </a:t>
            </a:r>
          </a:p>
          <a:p>
            <a:r>
              <a:rPr lang="de-DE" sz="1200" b="1" dirty="0" smtClean="0">
                <a:solidFill>
                  <a:srgbClr val="C00000"/>
                </a:solidFill>
              </a:rPr>
              <a:t>   der MAV </a:t>
            </a:r>
            <a:r>
              <a:rPr lang="de-DE" sz="1200" b="1" dirty="0" smtClean="0"/>
              <a:t>abgelehnt </a:t>
            </a:r>
          </a:p>
          <a:p>
            <a:r>
              <a:rPr lang="de-DE" sz="1200" b="1" dirty="0" smtClean="0">
                <a:solidFill>
                  <a:srgbClr val="C00000"/>
                </a:solidFill>
              </a:rPr>
              <a:t>ist das </a:t>
            </a:r>
            <a:r>
              <a:rPr lang="de-DE" sz="1200" b="1" dirty="0" smtClean="0"/>
              <a:t>schriftlich</a:t>
            </a:r>
            <a:r>
              <a:rPr lang="de-DE" sz="1200" b="1" dirty="0" smtClean="0">
                <a:solidFill>
                  <a:srgbClr val="C00000"/>
                </a:solidFill>
              </a:rPr>
              <a:t> </a:t>
            </a:r>
          </a:p>
          <a:p>
            <a:r>
              <a:rPr lang="de-DE" sz="1200" b="1" dirty="0" smtClean="0">
                <a:solidFill>
                  <a:srgbClr val="C00000"/>
                </a:solidFill>
              </a:rPr>
              <a:t>           zu begründen</a:t>
            </a:r>
            <a:endParaRPr lang="de-DE" sz="1200" dirty="0"/>
          </a:p>
        </p:txBody>
      </p:sp>
      <p:sp>
        <p:nvSpPr>
          <p:cNvPr id="27" name="AutoShape 22"/>
          <p:cNvSpPr>
            <a:spLocks noChangeArrowheads="1"/>
          </p:cNvSpPr>
          <p:nvPr/>
        </p:nvSpPr>
        <p:spPr bwMode="auto">
          <a:xfrm rot="10800000" flipH="1">
            <a:off x="2214546" y="3143248"/>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8" name="AutoShape 22"/>
          <p:cNvSpPr>
            <a:spLocks noChangeArrowheads="1"/>
          </p:cNvSpPr>
          <p:nvPr/>
        </p:nvSpPr>
        <p:spPr bwMode="auto">
          <a:xfrm rot="10800000" flipH="1">
            <a:off x="2214546" y="392906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9" name="AutoShape 22"/>
          <p:cNvSpPr>
            <a:spLocks noChangeArrowheads="1"/>
          </p:cNvSpPr>
          <p:nvPr/>
        </p:nvSpPr>
        <p:spPr bwMode="auto">
          <a:xfrm rot="10800000" flipH="1">
            <a:off x="1857356" y="392906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0" name="AutoShape 22"/>
          <p:cNvSpPr>
            <a:spLocks noChangeArrowheads="1"/>
          </p:cNvSpPr>
          <p:nvPr/>
        </p:nvSpPr>
        <p:spPr bwMode="auto">
          <a:xfrm rot="10800000" flipH="1">
            <a:off x="2214546" y="4714884"/>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1" name="Rechteck 30"/>
          <p:cNvSpPr/>
          <p:nvPr/>
        </p:nvSpPr>
        <p:spPr>
          <a:xfrm>
            <a:off x="2714612" y="5429264"/>
            <a:ext cx="5929354" cy="738664"/>
          </a:xfrm>
          <a:prstGeom prst="rect">
            <a:avLst/>
          </a:prstGeom>
        </p:spPr>
        <p:txBody>
          <a:bodyPr wrap="square">
            <a:spAutoFit/>
          </a:bodyPr>
          <a:lstStyle/>
          <a:p>
            <a:r>
              <a:rPr lang="de-DE" sz="1400" i="1" dirty="0" smtClean="0"/>
              <a:t>Nach </a:t>
            </a:r>
            <a:r>
              <a:rPr lang="de-DE" sz="1400" b="1" i="1" dirty="0" smtClean="0"/>
              <a:t>§ 60,4 MVG </a:t>
            </a:r>
            <a:r>
              <a:rPr lang="de-DE" sz="1400" i="1" dirty="0" smtClean="0"/>
              <a:t>stellen die Kirchengerichte nur fest, ob die Beteiligung </a:t>
            </a:r>
          </a:p>
          <a:p>
            <a:r>
              <a:rPr lang="de-DE" sz="1400" i="1" dirty="0" smtClean="0"/>
              <a:t>der Mitarbeitervertretung erfolgt ist. </a:t>
            </a:r>
            <a:r>
              <a:rPr lang="de-DE" sz="1400" b="1" i="1" dirty="0" smtClean="0"/>
              <a:t>Ist die Beteiligung unterblieben, </a:t>
            </a:r>
            <a:r>
              <a:rPr lang="de-DE" sz="1400" b="1" i="1" dirty="0" smtClean="0">
                <a:solidFill>
                  <a:srgbClr val="C00000"/>
                </a:solidFill>
              </a:rPr>
              <a:t>hat </a:t>
            </a:r>
          </a:p>
          <a:p>
            <a:r>
              <a:rPr lang="de-DE" sz="1400" b="1" i="1" dirty="0" smtClean="0">
                <a:solidFill>
                  <a:srgbClr val="C00000"/>
                </a:solidFill>
              </a:rPr>
              <a:t>dies die Unwirksamkeit der Maßnahme zur Folge</a:t>
            </a:r>
            <a:r>
              <a:rPr lang="de-DE" sz="1400" b="1" i="1" dirty="0" smtClean="0"/>
              <a:t>.</a:t>
            </a:r>
            <a:endParaRPr lang="de-DE" sz="1400" b="1" i="1" dirty="0"/>
          </a:p>
        </p:txBody>
      </p:sp>
      <p:sp>
        <p:nvSpPr>
          <p:cNvPr id="33" name="AutoShape 22"/>
          <p:cNvSpPr>
            <a:spLocks noChangeArrowheads="1"/>
          </p:cNvSpPr>
          <p:nvPr/>
        </p:nvSpPr>
        <p:spPr bwMode="auto">
          <a:xfrm rot="10800000" flipH="1">
            <a:off x="2214546" y="571501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5" name="Rechteck 34"/>
          <p:cNvSpPr/>
          <p:nvPr/>
        </p:nvSpPr>
        <p:spPr>
          <a:xfrm>
            <a:off x="785786" y="5500702"/>
            <a:ext cx="1391920" cy="461665"/>
          </a:xfrm>
          <a:prstGeom prst="rect">
            <a:avLst/>
          </a:prstGeom>
        </p:spPr>
        <p:txBody>
          <a:bodyPr wrap="none">
            <a:spAutoFit/>
          </a:bodyPr>
          <a:lstStyle/>
          <a:p>
            <a:r>
              <a:rPr lang="de-DE" sz="1200" b="1" dirty="0" smtClean="0">
                <a:solidFill>
                  <a:srgbClr val="C00000"/>
                </a:solidFill>
              </a:rPr>
              <a:t>       Ergebnis </a:t>
            </a:r>
          </a:p>
          <a:p>
            <a:r>
              <a:rPr lang="de-DE" sz="1200" b="1" dirty="0" smtClean="0">
                <a:solidFill>
                  <a:srgbClr val="C00000"/>
                </a:solidFill>
              </a:rPr>
              <a:t>  einer Schlichtung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0-#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par>
                                <p:cTn id="15" presetID="55"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strVal val="#ppt_w*0.70"/>
                                          </p:val>
                                        </p:tav>
                                        <p:tav tm="100000">
                                          <p:val>
                                            <p:strVal val="#ppt_w"/>
                                          </p:val>
                                        </p:tav>
                                      </p:tavLst>
                                    </p:anim>
                                    <p:anim calcmode="lin" valueType="num">
                                      <p:cBhvr>
                                        <p:cTn id="18" dur="1000" fill="hold"/>
                                        <p:tgtEl>
                                          <p:spTgt spid="26"/>
                                        </p:tgtEl>
                                        <p:attrNameLst>
                                          <p:attrName>ppt_h</p:attrName>
                                        </p:attrNameLst>
                                      </p:cBhvr>
                                      <p:tavLst>
                                        <p:tav tm="0">
                                          <p:val>
                                            <p:strVal val="#ppt_h"/>
                                          </p:val>
                                        </p:tav>
                                        <p:tav tm="100000">
                                          <p:val>
                                            <p:strVal val="#ppt_h"/>
                                          </p:val>
                                        </p:tav>
                                      </p:tavLst>
                                    </p:anim>
                                    <p:animEffect transition="in" filter="fade">
                                      <p:cBhvr>
                                        <p:cTn id="19" dur="1000"/>
                                        <p:tgtEl>
                                          <p:spTgt spid="26"/>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0-#ppt_w/2"/>
                                          </p:val>
                                        </p:tav>
                                        <p:tav tm="100000">
                                          <p:val>
                                            <p:strVal val="#ppt_x"/>
                                          </p:val>
                                        </p:tav>
                                      </p:tavLst>
                                    </p:anim>
                                    <p:anim calcmode="lin" valueType="num">
                                      <p:cBhvr additive="base">
                                        <p:cTn id="29" dur="500" fill="hold"/>
                                        <p:tgtEl>
                                          <p:spTgt spid="29"/>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8"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0-#ppt_w/2"/>
                                          </p:val>
                                        </p:tav>
                                        <p:tav tm="100000">
                                          <p:val>
                                            <p:strVal val="#ppt_x"/>
                                          </p:val>
                                        </p:tav>
                                      </p:tavLst>
                                    </p:anim>
                                    <p:anim calcmode="lin" valueType="num">
                                      <p:cBhvr additive="base">
                                        <p:cTn id="34" dur="500" fill="hold"/>
                                        <p:tgtEl>
                                          <p:spTgt spid="30"/>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8"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0-#ppt_w/2"/>
                                          </p:val>
                                        </p:tav>
                                        <p:tav tm="100000">
                                          <p:val>
                                            <p:strVal val="#ppt_x"/>
                                          </p:val>
                                        </p:tav>
                                      </p:tavLst>
                                    </p:anim>
                                    <p:anim calcmode="lin" valueType="num">
                                      <p:cBhvr additive="base">
                                        <p:cTn id="39" dur="500" fill="hold"/>
                                        <p:tgtEl>
                                          <p:spTgt spid="33"/>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5"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1000" fill="hold"/>
                                        <p:tgtEl>
                                          <p:spTgt spid="35"/>
                                        </p:tgtEl>
                                        <p:attrNameLst>
                                          <p:attrName>ppt_w</p:attrName>
                                        </p:attrNameLst>
                                      </p:cBhvr>
                                      <p:tavLst>
                                        <p:tav tm="0">
                                          <p:val>
                                            <p:strVal val="#ppt_w*0.70"/>
                                          </p:val>
                                        </p:tav>
                                        <p:tav tm="100000">
                                          <p:val>
                                            <p:strVal val="#ppt_w"/>
                                          </p:val>
                                        </p:tav>
                                      </p:tavLst>
                                    </p:anim>
                                    <p:anim calcmode="lin" valueType="num">
                                      <p:cBhvr>
                                        <p:cTn id="44" dur="1000" fill="hold"/>
                                        <p:tgtEl>
                                          <p:spTgt spid="35"/>
                                        </p:tgtEl>
                                        <p:attrNameLst>
                                          <p:attrName>ppt_h</p:attrName>
                                        </p:attrNameLst>
                                      </p:cBhvr>
                                      <p:tavLst>
                                        <p:tav tm="0">
                                          <p:val>
                                            <p:strVal val="#ppt_h"/>
                                          </p:val>
                                        </p:tav>
                                        <p:tav tm="100000">
                                          <p:val>
                                            <p:strVal val="#ppt_h"/>
                                          </p:val>
                                        </p:tav>
                                      </p:tavLst>
                                    </p:anim>
                                    <p:animEffect transition="in" filter="fade">
                                      <p:cBhvr>
                                        <p:cTn id="45"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0"/>
      <p:bldP spid="27" grpId="0" animBg="1"/>
      <p:bldP spid="28" grpId="0" animBg="1"/>
      <p:bldP spid="29" grpId="0" animBg="1"/>
      <p:bldP spid="30" grpId="0" animBg="1"/>
      <p:bldP spid="33" grpId="0" animBg="1"/>
      <p:bldP spid="3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eck 33"/>
          <p:cNvSpPr/>
          <p:nvPr/>
        </p:nvSpPr>
        <p:spPr>
          <a:xfrm>
            <a:off x="0" y="0"/>
            <a:ext cx="2928926" cy="6858004"/>
          </a:xfrm>
          <a:prstGeom prst="rect">
            <a:avLst/>
          </a:prstGeom>
          <a:gradFill flip="none" rotWithShape="1">
            <a:gsLst>
              <a:gs pos="11000">
                <a:srgbClr val="F0FCFE">
                  <a:alpha val="36863"/>
                </a:srgbClr>
              </a:gs>
              <a:gs pos="55000">
                <a:srgbClr val="B7D3CC">
                  <a:alpha val="80000"/>
                </a:srgbClr>
              </a:gs>
              <a:gs pos="82000">
                <a:srgbClr val="5D9699">
                  <a:alpha val="72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7" name="Text Box 10" descr="Formular"/>
          <p:cNvSpPr txBox="1">
            <a:spLocks noChangeArrowheads="1"/>
          </p:cNvSpPr>
          <p:nvPr/>
        </p:nvSpPr>
        <p:spPr bwMode="auto">
          <a:xfrm>
            <a:off x="2643174" y="2500306"/>
            <a:ext cx="5786477" cy="523220"/>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defRPr/>
            </a:pPr>
            <a:r>
              <a:rPr lang="de-DE" sz="1400" b="1" dirty="0" smtClean="0">
                <a:cs typeface="Arial" pitchFamily="34" charset="0"/>
              </a:rPr>
              <a:t>a)   </a:t>
            </a:r>
            <a:r>
              <a:rPr lang="de-DE" sz="1400" b="1" dirty="0" smtClean="0">
                <a:solidFill>
                  <a:srgbClr val="C00000"/>
                </a:solidFill>
                <a:cs typeface="Arial" pitchFamily="34" charset="0"/>
              </a:rPr>
              <a:t>Auflösung</a:t>
            </a:r>
            <a:r>
              <a:rPr lang="de-DE" sz="1400" b="1" dirty="0">
                <a:solidFill>
                  <a:srgbClr val="C00000"/>
                </a:solidFill>
                <a:cs typeface="Arial" pitchFamily="34" charset="0"/>
              </a:rPr>
              <a:t>, Einschränkung, </a:t>
            </a:r>
            <a:r>
              <a:rPr lang="de-DE" sz="1400" b="1" dirty="0" smtClean="0">
                <a:solidFill>
                  <a:srgbClr val="C00000"/>
                </a:solidFill>
                <a:cs typeface="Arial" pitchFamily="34" charset="0"/>
              </a:rPr>
              <a:t>Verlegung und </a:t>
            </a:r>
            <a:r>
              <a:rPr lang="de-DE" sz="1400" b="1" dirty="0">
                <a:solidFill>
                  <a:srgbClr val="C00000"/>
                </a:solidFill>
                <a:cs typeface="Arial" pitchFamily="34" charset="0"/>
              </a:rPr>
              <a:t>Zusammenlegung </a:t>
            </a:r>
            <a:endParaRPr lang="de-DE" sz="1400" b="1" dirty="0" smtClean="0">
              <a:solidFill>
                <a:srgbClr val="C00000"/>
              </a:solidFill>
              <a:cs typeface="Arial" pitchFamily="34" charset="0"/>
            </a:endParaRPr>
          </a:p>
          <a:p>
            <a:pPr>
              <a:defRPr/>
            </a:pPr>
            <a:r>
              <a:rPr lang="de-DE" sz="1400" b="1" dirty="0" smtClean="0">
                <a:cs typeface="Arial" pitchFamily="34" charset="0"/>
              </a:rPr>
              <a:t>       von </a:t>
            </a:r>
            <a:r>
              <a:rPr lang="de-DE" sz="1400" b="1" dirty="0">
                <a:cs typeface="Arial" pitchFamily="34" charset="0"/>
              </a:rPr>
              <a:t>Dienststellen </a:t>
            </a:r>
            <a:r>
              <a:rPr lang="de-DE" sz="1400" b="1" dirty="0" smtClean="0">
                <a:cs typeface="Arial" pitchFamily="34" charset="0"/>
              </a:rPr>
              <a:t>oder </a:t>
            </a:r>
            <a:r>
              <a:rPr lang="de-DE" sz="1400" b="1" dirty="0">
                <a:cs typeface="Arial" pitchFamily="34" charset="0"/>
              </a:rPr>
              <a:t>erheblichen Teilen von ihnen</a:t>
            </a:r>
          </a:p>
        </p:txBody>
      </p:sp>
      <p:sp>
        <p:nvSpPr>
          <p:cNvPr id="20489" name="Rechteck 47"/>
          <p:cNvSpPr>
            <a:spLocks noChangeArrowheads="1"/>
          </p:cNvSpPr>
          <p:nvPr/>
        </p:nvSpPr>
        <p:spPr bwMode="auto">
          <a:xfrm>
            <a:off x="2643174" y="2143116"/>
            <a:ext cx="4929222" cy="307777"/>
          </a:xfrm>
          <a:prstGeom prst="rect">
            <a:avLst/>
          </a:prstGeom>
          <a:noFill/>
          <a:ln w="9525">
            <a:noFill/>
            <a:miter lim="800000"/>
            <a:headEnd/>
            <a:tailEnd/>
          </a:ln>
        </p:spPr>
        <p:txBody>
          <a:bodyPr wrap="square">
            <a:spAutoFit/>
          </a:bodyPr>
          <a:lstStyle/>
          <a:p>
            <a:r>
              <a:rPr lang="de-DE" sz="1400" b="1" i="1" dirty="0">
                <a:cs typeface="Arial" pitchFamily="34" charset="0"/>
              </a:rPr>
              <a:t>Die MAV hat in den folgenden Fällen ein </a:t>
            </a:r>
            <a:r>
              <a:rPr lang="de-DE" sz="1400" b="1" i="1" dirty="0" err="1">
                <a:cs typeface="Arial" pitchFamily="34" charset="0"/>
              </a:rPr>
              <a:t>Mitberatungsrecht</a:t>
            </a:r>
            <a:endParaRPr lang="de-DE" sz="1400" b="1" i="1" dirty="0"/>
          </a:p>
        </p:txBody>
      </p:sp>
      <p:sp>
        <p:nvSpPr>
          <p:cNvPr id="49" name="Rectangle 2" descr="Pergament"/>
          <p:cNvSpPr>
            <a:spLocks noChangeArrowheads="1"/>
          </p:cNvSpPr>
          <p:nvPr/>
        </p:nvSpPr>
        <p:spPr bwMode="auto">
          <a:xfrm>
            <a:off x="2643174" y="3143248"/>
            <a:ext cx="5786477" cy="523220"/>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a:defRPr/>
            </a:pPr>
            <a:r>
              <a:rPr lang="de-DE" sz="1400" b="1" dirty="0" smtClean="0">
                <a:cs typeface="Arial" pitchFamily="34" charset="0"/>
              </a:rPr>
              <a:t>b</a:t>
            </a:r>
            <a:r>
              <a:rPr lang="de-DE" sz="1400" b="1" dirty="0">
                <a:cs typeface="Arial" pitchFamily="34" charset="0"/>
              </a:rPr>
              <a:t>)  außerordentliche </a:t>
            </a:r>
            <a:r>
              <a:rPr lang="de-DE" sz="1400" b="1" dirty="0" smtClean="0">
                <a:cs typeface="Arial" pitchFamily="34" charset="0"/>
              </a:rPr>
              <a:t>Kündigung </a:t>
            </a:r>
          </a:p>
          <a:p>
            <a:pPr>
              <a:defRPr/>
            </a:pPr>
            <a:r>
              <a:rPr lang="de-DE" sz="1400" b="1" dirty="0" smtClean="0">
                <a:cs typeface="Arial" pitchFamily="34" charset="0"/>
              </a:rPr>
              <a:t>c)  ordentliche Kündigung </a:t>
            </a:r>
            <a:r>
              <a:rPr lang="de-DE" sz="1400" b="1" dirty="0" smtClean="0">
                <a:solidFill>
                  <a:srgbClr val="C00000"/>
                </a:solidFill>
                <a:cs typeface="Arial" pitchFamily="34" charset="0"/>
              </a:rPr>
              <a:t>innerhalb der Probezeit</a:t>
            </a:r>
            <a:endParaRPr lang="de-DE" sz="1400" dirty="0">
              <a:cs typeface="Arial" pitchFamily="34" charset="0"/>
            </a:endParaRPr>
          </a:p>
        </p:txBody>
      </p:sp>
      <p:sp>
        <p:nvSpPr>
          <p:cNvPr id="51" name="Rectangle 2" descr="Pergament"/>
          <p:cNvSpPr>
            <a:spLocks noChangeArrowheads="1"/>
          </p:cNvSpPr>
          <p:nvPr/>
        </p:nvSpPr>
        <p:spPr bwMode="auto">
          <a:xfrm>
            <a:off x="2643174" y="3857628"/>
            <a:ext cx="5786518" cy="492443"/>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a:defRPr/>
            </a:pPr>
            <a:r>
              <a:rPr lang="de-DE" sz="1400" b="1" dirty="0" smtClean="0">
                <a:cs typeface="Arial" pitchFamily="34" charset="0"/>
              </a:rPr>
              <a:t>d</a:t>
            </a:r>
            <a:r>
              <a:rPr lang="de-DE" sz="1400" b="1" dirty="0">
                <a:cs typeface="Arial" pitchFamily="34" charset="0"/>
              </a:rPr>
              <a:t>)  Versetzung und Abordnung von </a:t>
            </a:r>
            <a:r>
              <a:rPr lang="de-DE" sz="1400" b="1" dirty="0">
                <a:solidFill>
                  <a:srgbClr val="C00000"/>
                </a:solidFill>
                <a:cs typeface="Arial" pitchFamily="34" charset="0"/>
              </a:rPr>
              <a:t>mehr als drei Monaten Dauer</a:t>
            </a:r>
          </a:p>
          <a:p>
            <a:pPr>
              <a:defRPr/>
            </a:pPr>
            <a:r>
              <a:rPr lang="de-DE" sz="1200" b="1" i="1" dirty="0">
                <a:cs typeface="Arial" pitchFamily="34" charset="0"/>
              </a:rPr>
              <a:t>      </a:t>
            </a:r>
            <a:r>
              <a:rPr lang="de-DE" sz="1200" b="1" i="1" dirty="0" smtClean="0">
                <a:cs typeface="Arial" pitchFamily="34" charset="0"/>
              </a:rPr>
              <a:t>Das Recht auf </a:t>
            </a:r>
            <a:r>
              <a:rPr lang="de-DE" sz="1200" b="1" i="1" dirty="0" err="1" smtClean="0">
                <a:cs typeface="Arial" pitchFamily="34" charset="0"/>
              </a:rPr>
              <a:t>Mitberatung</a:t>
            </a:r>
            <a:r>
              <a:rPr lang="de-DE" sz="1200" b="1" i="1" dirty="0" smtClean="0">
                <a:cs typeface="Arial" pitchFamily="34" charset="0"/>
              </a:rPr>
              <a:t> besteht für </a:t>
            </a:r>
            <a:r>
              <a:rPr lang="de-DE" sz="1200" b="1" i="1" dirty="0">
                <a:cs typeface="Arial" pitchFamily="34" charset="0"/>
              </a:rPr>
              <a:t>die MAV der </a:t>
            </a:r>
            <a:r>
              <a:rPr lang="de-DE" sz="1200" b="1" i="1" dirty="0">
                <a:solidFill>
                  <a:srgbClr val="C00000"/>
                </a:solidFill>
                <a:cs typeface="Arial" pitchFamily="34" charset="0"/>
              </a:rPr>
              <a:t>abgebenden</a:t>
            </a:r>
            <a:r>
              <a:rPr lang="de-DE" sz="1200" b="1" i="1" dirty="0">
                <a:cs typeface="Arial" pitchFamily="34" charset="0"/>
              </a:rPr>
              <a:t> Dienststelle</a:t>
            </a:r>
          </a:p>
        </p:txBody>
      </p:sp>
      <p:sp>
        <p:nvSpPr>
          <p:cNvPr id="10260" name="Text Box 3"/>
          <p:cNvSpPr txBox="1">
            <a:spLocks noChangeArrowheads="1"/>
          </p:cNvSpPr>
          <p:nvPr/>
        </p:nvSpPr>
        <p:spPr bwMode="auto">
          <a:xfrm>
            <a:off x="1357290" y="1643049"/>
            <a:ext cx="1357313" cy="369888"/>
          </a:xfrm>
          <a:prstGeom prst="rect">
            <a:avLst/>
          </a:prstGeom>
          <a:noFill/>
          <a:ln w="9525">
            <a:noFill/>
            <a:miter lim="800000"/>
            <a:headEnd/>
            <a:tailEnd/>
          </a:ln>
        </p:spPr>
        <p:txBody>
          <a:bodyPr>
            <a:spAutoFit/>
          </a:bodyPr>
          <a:lstStyle/>
          <a:p>
            <a:pPr algn="ctr">
              <a:spcBef>
                <a:spcPct val="50000"/>
              </a:spcBef>
            </a:pPr>
            <a:r>
              <a:rPr lang="de-DE" b="1" dirty="0">
                <a:solidFill>
                  <a:srgbClr val="C00000"/>
                </a:solidFill>
                <a:cs typeface="Arial" pitchFamily="34" charset="0"/>
              </a:rPr>
              <a:t>§ 46 MVG</a:t>
            </a:r>
          </a:p>
        </p:txBody>
      </p:sp>
      <p:grpSp>
        <p:nvGrpSpPr>
          <p:cNvPr id="2" name="Gruppieren 45"/>
          <p:cNvGrpSpPr/>
          <p:nvPr/>
        </p:nvGrpSpPr>
        <p:grpSpPr>
          <a:xfrm>
            <a:off x="642910" y="285728"/>
            <a:ext cx="6143668" cy="1071570"/>
            <a:chOff x="642910" y="571480"/>
            <a:chExt cx="6143668" cy="1071570"/>
          </a:xfrm>
        </p:grpSpPr>
        <p:sp>
          <p:nvSpPr>
            <p:cNvPr id="53" name="Rechteck 52"/>
            <p:cNvSpPr/>
            <p:nvPr/>
          </p:nvSpPr>
          <p:spPr bwMode="auto">
            <a:xfrm>
              <a:off x="642910" y="1000108"/>
              <a:ext cx="6143668"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56" name="Picture 4"/>
            <p:cNvPicPr>
              <a:picLocks noChangeAspect="1" noChangeArrowheads="1"/>
            </p:cNvPicPr>
            <p:nvPr/>
          </p:nvPicPr>
          <p:blipFill>
            <a:blip r:embed="rId2"/>
            <a:srcRect/>
            <a:stretch>
              <a:fillRect/>
            </a:stretch>
          </p:blipFill>
          <p:spPr bwMode="auto">
            <a:xfrm flipH="1">
              <a:off x="714348" y="571480"/>
              <a:ext cx="2917052" cy="1071570"/>
            </a:xfrm>
            <a:prstGeom prst="rect">
              <a:avLst/>
            </a:prstGeom>
            <a:noFill/>
            <a:ln w="9525">
              <a:noFill/>
              <a:miter lim="800000"/>
              <a:headEnd/>
              <a:tailEnd/>
            </a:ln>
            <a:effectLst/>
          </p:spPr>
        </p:pic>
        <p:sp>
          <p:nvSpPr>
            <p:cNvPr id="57" name="Rechteck 56"/>
            <p:cNvSpPr/>
            <p:nvPr/>
          </p:nvSpPr>
          <p:spPr>
            <a:xfrm>
              <a:off x="3714744" y="1000108"/>
              <a:ext cx="1857356" cy="276999"/>
            </a:xfrm>
            <a:prstGeom prst="rect">
              <a:avLst/>
            </a:prstGeom>
          </p:spPr>
          <p:txBody>
            <a:bodyPr wrap="square">
              <a:spAutoFit/>
            </a:bodyPr>
            <a:lstStyle/>
            <a:p>
              <a:pPr algn="r"/>
              <a:r>
                <a:rPr lang="de-DE" sz="1200" b="1" dirty="0" smtClean="0"/>
                <a:t>MVG EKD  VIII. Abschnitt</a:t>
              </a:r>
              <a:endParaRPr lang="de-DE" sz="1200" b="1" dirty="0"/>
            </a:p>
          </p:txBody>
        </p:sp>
        <p:sp>
          <p:nvSpPr>
            <p:cNvPr id="58" name="Rechteck 57"/>
            <p:cNvSpPr/>
            <p:nvPr/>
          </p:nvSpPr>
          <p:spPr>
            <a:xfrm>
              <a:off x="2928926" y="1285860"/>
              <a:ext cx="3571868" cy="276999"/>
            </a:xfrm>
            <a:prstGeom prst="rect">
              <a:avLst/>
            </a:prstGeom>
          </p:spPr>
          <p:txBody>
            <a:bodyPr wrap="square">
              <a:spAutoFit/>
            </a:bodyPr>
            <a:lstStyle/>
            <a:p>
              <a:pPr algn="r"/>
              <a:r>
                <a:rPr lang="de-DE" sz="1200" b="1" dirty="0" smtClean="0"/>
                <a:t>Aufgaben und Befugnisse der Mitarbeitervertretung</a:t>
              </a:r>
              <a:endParaRPr lang="de-DE" sz="1200" b="1" dirty="0"/>
            </a:p>
          </p:txBody>
        </p:sp>
      </p:grpSp>
      <p:sp>
        <p:nvSpPr>
          <p:cNvPr id="59" name="Rechteck 58"/>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 name="Rechteck 16"/>
          <p:cNvSpPr/>
          <p:nvPr/>
        </p:nvSpPr>
        <p:spPr bwMode="auto">
          <a:xfrm>
            <a:off x="2643174" y="1714488"/>
            <a:ext cx="5786478" cy="214314"/>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20" name="Rechteck 19"/>
          <p:cNvSpPr/>
          <p:nvPr/>
        </p:nvSpPr>
        <p:spPr>
          <a:xfrm>
            <a:off x="2857488" y="1643049"/>
            <a:ext cx="2253502" cy="369332"/>
          </a:xfrm>
          <a:prstGeom prst="rect">
            <a:avLst/>
          </a:prstGeom>
        </p:spPr>
        <p:txBody>
          <a:bodyPr wrap="none">
            <a:spAutoFit/>
          </a:bodyPr>
          <a:lstStyle/>
          <a:p>
            <a:r>
              <a:rPr lang="de-DE" b="1" dirty="0" smtClean="0"/>
              <a:t>Fälle der </a:t>
            </a:r>
            <a:r>
              <a:rPr lang="de-DE" b="1" dirty="0" err="1" smtClean="0"/>
              <a:t>Mitberatung</a:t>
            </a:r>
            <a:endParaRPr lang="de-DE" b="1" dirty="0"/>
          </a:p>
        </p:txBody>
      </p:sp>
      <p:sp>
        <p:nvSpPr>
          <p:cNvPr id="19" name="Rectangle 2" descr="Pergament"/>
          <p:cNvSpPr>
            <a:spLocks noChangeArrowheads="1"/>
          </p:cNvSpPr>
          <p:nvPr/>
        </p:nvSpPr>
        <p:spPr bwMode="auto">
          <a:xfrm>
            <a:off x="2643174" y="4500570"/>
            <a:ext cx="5786478" cy="523220"/>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a:defRPr/>
            </a:pPr>
            <a:r>
              <a:rPr lang="de-DE" sz="1400" b="1" dirty="0" smtClean="0">
                <a:cs typeface="Arial" pitchFamily="34" charset="0"/>
              </a:rPr>
              <a:t>e)  Aufstellung </a:t>
            </a:r>
            <a:r>
              <a:rPr lang="de-DE" sz="1400" b="1" dirty="0">
                <a:cs typeface="Arial" pitchFamily="34" charset="0"/>
              </a:rPr>
              <a:t>von </a:t>
            </a:r>
            <a:r>
              <a:rPr lang="de-DE" sz="1400" b="1" dirty="0">
                <a:solidFill>
                  <a:srgbClr val="C00000"/>
                </a:solidFill>
                <a:cs typeface="Arial" pitchFamily="34" charset="0"/>
              </a:rPr>
              <a:t>Grundsätzen</a:t>
            </a:r>
            <a:r>
              <a:rPr lang="de-DE" sz="1400" dirty="0">
                <a:solidFill>
                  <a:srgbClr val="C00000"/>
                </a:solidFill>
                <a:cs typeface="Arial" pitchFamily="34" charset="0"/>
              </a:rPr>
              <a:t> </a:t>
            </a:r>
            <a:r>
              <a:rPr lang="de-DE" sz="1400" b="1" dirty="0">
                <a:cs typeface="Arial" pitchFamily="34" charset="0"/>
              </a:rPr>
              <a:t>für die Bemessung </a:t>
            </a:r>
            <a:r>
              <a:rPr lang="de-DE" sz="1400" b="1" dirty="0" smtClean="0">
                <a:cs typeface="Arial" pitchFamily="34" charset="0"/>
              </a:rPr>
              <a:t>des Personalbedarfs</a:t>
            </a:r>
            <a:r>
              <a:rPr lang="de-DE" sz="1400" dirty="0" smtClean="0"/>
              <a:t> </a:t>
            </a:r>
          </a:p>
          <a:p>
            <a:pPr>
              <a:defRPr/>
            </a:pPr>
            <a:r>
              <a:rPr lang="de-DE" sz="1400" b="1" dirty="0" smtClean="0"/>
              <a:t>f)  Aufstellung und </a:t>
            </a:r>
            <a:r>
              <a:rPr lang="de-DE" sz="1400" b="1" dirty="0" smtClean="0">
                <a:solidFill>
                  <a:srgbClr val="C00000"/>
                </a:solidFill>
              </a:rPr>
              <a:t>Änderung</a:t>
            </a:r>
            <a:r>
              <a:rPr lang="de-DE" sz="1400" b="1" dirty="0" smtClean="0"/>
              <a:t> des Stellenplanentwurfs</a:t>
            </a:r>
            <a:endParaRPr lang="de-DE" sz="1400" b="1" dirty="0">
              <a:cs typeface="Arial" pitchFamily="34" charset="0"/>
            </a:endParaRPr>
          </a:p>
        </p:txBody>
      </p:sp>
      <p:sp>
        <p:nvSpPr>
          <p:cNvPr id="24" name="Rectangle 2" descr="Pergament"/>
          <p:cNvSpPr>
            <a:spLocks noChangeArrowheads="1"/>
          </p:cNvSpPr>
          <p:nvPr/>
        </p:nvSpPr>
        <p:spPr bwMode="auto">
          <a:xfrm>
            <a:off x="2643175" y="5143512"/>
            <a:ext cx="5786478" cy="523220"/>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marL="342900" indent="-342900">
              <a:defRPr/>
            </a:pPr>
            <a:r>
              <a:rPr lang="de-DE" sz="1400" b="1" dirty="0" smtClean="0">
                <a:cs typeface="Arial" pitchFamily="34" charset="0"/>
              </a:rPr>
              <a:t>g)  Geltendmachung </a:t>
            </a:r>
            <a:r>
              <a:rPr lang="de-DE" sz="1400" b="1" dirty="0">
                <a:cs typeface="Arial" pitchFamily="34" charset="0"/>
              </a:rPr>
              <a:t>von </a:t>
            </a:r>
            <a:r>
              <a:rPr lang="de-DE" sz="1400" b="1" dirty="0" smtClean="0">
                <a:solidFill>
                  <a:srgbClr val="C00000"/>
                </a:solidFill>
                <a:cs typeface="Arial" pitchFamily="34" charset="0"/>
              </a:rPr>
              <a:t>Schadenersatzansprüchen </a:t>
            </a:r>
            <a:r>
              <a:rPr lang="de-DE" sz="1400" b="1" dirty="0" smtClean="0">
                <a:cs typeface="Arial" pitchFamily="34" charset="0"/>
              </a:rPr>
              <a:t>auf </a:t>
            </a:r>
            <a:r>
              <a:rPr lang="de-DE" sz="1400" b="1" dirty="0">
                <a:cs typeface="Arial" pitchFamily="34" charset="0"/>
              </a:rPr>
              <a:t>Verlangen der </a:t>
            </a:r>
            <a:r>
              <a:rPr lang="de-DE" sz="1400" b="1" dirty="0" smtClean="0">
                <a:cs typeface="Arial" pitchFamily="34" charset="0"/>
              </a:rPr>
              <a:t>in Anspruch </a:t>
            </a:r>
            <a:r>
              <a:rPr lang="de-DE" sz="1400" b="1" dirty="0">
                <a:cs typeface="Arial" pitchFamily="34" charset="0"/>
              </a:rPr>
              <a:t>genommenen Mitarbeitenden</a:t>
            </a:r>
          </a:p>
        </p:txBody>
      </p:sp>
      <p:sp>
        <p:nvSpPr>
          <p:cNvPr id="25" name="Rectangle 2" descr="Pergament"/>
          <p:cNvSpPr>
            <a:spLocks noChangeArrowheads="1"/>
          </p:cNvSpPr>
          <p:nvPr/>
        </p:nvSpPr>
        <p:spPr bwMode="auto">
          <a:xfrm>
            <a:off x="2643174" y="5786454"/>
            <a:ext cx="5786478" cy="523220"/>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marL="342900" indent="-342900">
              <a:defRPr/>
            </a:pPr>
            <a:r>
              <a:rPr lang="de-DE" sz="1400" b="1" dirty="0" smtClean="0">
                <a:cs typeface="Arial" pitchFamily="34" charset="0"/>
              </a:rPr>
              <a:t>h) dauerhafte </a:t>
            </a:r>
            <a:r>
              <a:rPr lang="de-DE" sz="1400" b="1" dirty="0">
                <a:solidFill>
                  <a:srgbClr val="C00000"/>
                </a:solidFill>
                <a:cs typeface="Arial" pitchFamily="34" charset="0"/>
              </a:rPr>
              <a:t>Vergabe von Arbeitsbereichen an Dritte</a:t>
            </a:r>
            <a:r>
              <a:rPr lang="de-DE" sz="1400" b="1" dirty="0">
                <a:cs typeface="Arial" pitchFamily="34" charset="0"/>
              </a:rPr>
              <a:t>, </a:t>
            </a:r>
            <a:endParaRPr lang="de-DE" sz="1400" b="1" dirty="0" smtClean="0">
              <a:cs typeface="Arial" pitchFamily="34" charset="0"/>
            </a:endParaRPr>
          </a:p>
          <a:p>
            <a:pPr marL="342900" indent="-342900">
              <a:defRPr/>
            </a:pPr>
            <a:r>
              <a:rPr lang="de-DE" sz="1400" b="1" dirty="0" smtClean="0">
                <a:cs typeface="Arial" pitchFamily="34" charset="0"/>
              </a:rPr>
              <a:t>     die </a:t>
            </a:r>
            <a:r>
              <a:rPr lang="de-DE" sz="1400" b="1" dirty="0">
                <a:cs typeface="Arial" pitchFamily="34" charset="0"/>
              </a:rPr>
              <a:t>bisher </a:t>
            </a:r>
            <a:r>
              <a:rPr lang="de-DE" sz="1400" b="1" dirty="0" smtClean="0">
                <a:cs typeface="Arial" pitchFamily="34" charset="0"/>
              </a:rPr>
              <a:t>von </a:t>
            </a:r>
            <a:r>
              <a:rPr lang="de-DE" sz="1400" b="1" dirty="0">
                <a:solidFill>
                  <a:srgbClr val="C00000"/>
                </a:solidFill>
                <a:cs typeface="Arial" pitchFamily="34" charset="0"/>
              </a:rPr>
              <a:t>Mitarbeitenden</a:t>
            </a:r>
            <a:r>
              <a:rPr lang="de-DE" sz="1400" b="1" dirty="0">
                <a:cs typeface="Arial" pitchFamily="34" charset="0"/>
              </a:rPr>
              <a:t> der Dienststelle wahrgenommen </a:t>
            </a:r>
            <a:r>
              <a:rPr lang="de-DE" sz="1400" b="1" dirty="0" smtClean="0">
                <a:cs typeface="Arial" pitchFamily="34" charset="0"/>
              </a:rPr>
              <a:t>werden</a:t>
            </a:r>
            <a:endParaRPr lang="de-DE" sz="1400" b="1" dirty="0">
              <a:cs typeface="Arial" pitchFamily="34" charset="0"/>
            </a:endParaRPr>
          </a:p>
        </p:txBody>
      </p:sp>
      <p:sp>
        <p:nvSpPr>
          <p:cNvPr id="26" name="AutoShape 22"/>
          <p:cNvSpPr>
            <a:spLocks noChangeArrowheads="1"/>
          </p:cNvSpPr>
          <p:nvPr/>
        </p:nvSpPr>
        <p:spPr bwMode="auto">
          <a:xfrm rot="10800000" flipH="1">
            <a:off x="1857356" y="321468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7" name="AutoShape 22"/>
          <p:cNvSpPr>
            <a:spLocks noChangeArrowheads="1"/>
          </p:cNvSpPr>
          <p:nvPr/>
        </p:nvSpPr>
        <p:spPr bwMode="auto">
          <a:xfrm rot="10800000" flipH="1">
            <a:off x="2214546" y="321468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8" name="AutoShape 22"/>
          <p:cNvSpPr>
            <a:spLocks noChangeArrowheads="1"/>
          </p:cNvSpPr>
          <p:nvPr/>
        </p:nvSpPr>
        <p:spPr bwMode="auto">
          <a:xfrm rot="10800000" flipH="1">
            <a:off x="2214546" y="392906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9" name="AutoShape 22"/>
          <p:cNvSpPr>
            <a:spLocks noChangeArrowheads="1"/>
          </p:cNvSpPr>
          <p:nvPr/>
        </p:nvSpPr>
        <p:spPr bwMode="auto">
          <a:xfrm rot="10800000" flipH="1">
            <a:off x="2214546" y="2571744"/>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0" name="AutoShape 22"/>
          <p:cNvSpPr>
            <a:spLocks noChangeArrowheads="1"/>
          </p:cNvSpPr>
          <p:nvPr/>
        </p:nvSpPr>
        <p:spPr bwMode="auto">
          <a:xfrm rot="10800000" flipH="1">
            <a:off x="1857356" y="464344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1" name="AutoShape 22"/>
          <p:cNvSpPr>
            <a:spLocks noChangeArrowheads="1"/>
          </p:cNvSpPr>
          <p:nvPr/>
        </p:nvSpPr>
        <p:spPr bwMode="auto">
          <a:xfrm rot="10800000" flipH="1">
            <a:off x="2214546" y="5214950"/>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2" name="AutoShape 22"/>
          <p:cNvSpPr>
            <a:spLocks noChangeArrowheads="1"/>
          </p:cNvSpPr>
          <p:nvPr/>
        </p:nvSpPr>
        <p:spPr bwMode="auto">
          <a:xfrm rot="10800000" flipH="1">
            <a:off x="2214546" y="464344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3" name="AutoShape 22"/>
          <p:cNvSpPr>
            <a:spLocks noChangeArrowheads="1"/>
          </p:cNvSpPr>
          <p:nvPr/>
        </p:nvSpPr>
        <p:spPr bwMode="auto">
          <a:xfrm rot="10800000" flipH="1">
            <a:off x="2214546" y="5857892"/>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489"/>
                                        </p:tgtEl>
                                        <p:attrNameLst>
                                          <p:attrName>style.visibility</p:attrName>
                                        </p:attrNameLst>
                                      </p:cBhvr>
                                      <p:to>
                                        <p:strVal val="visible"/>
                                      </p:to>
                                    </p:set>
                                    <p:anim calcmode="lin" valueType="num">
                                      <p:cBhvr additive="base">
                                        <p:cTn id="7" dur="500" fill="hold"/>
                                        <p:tgtEl>
                                          <p:spTgt spid="20489"/>
                                        </p:tgtEl>
                                        <p:attrNameLst>
                                          <p:attrName>ppt_x</p:attrName>
                                        </p:attrNameLst>
                                      </p:cBhvr>
                                      <p:tavLst>
                                        <p:tav tm="0">
                                          <p:val>
                                            <p:strVal val="1+#ppt_w/2"/>
                                          </p:val>
                                        </p:tav>
                                        <p:tav tm="100000">
                                          <p:val>
                                            <p:strVal val="#ppt_x"/>
                                          </p:val>
                                        </p:tav>
                                      </p:tavLst>
                                    </p:anim>
                                    <p:anim calcmode="lin" valueType="num">
                                      <p:cBhvr additive="base">
                                        <p:cTn id="8" dur="500" fill="hold"/>
                                        <p:tgtEl>
                                          <p:spTgt spid="2048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linds(horizontal)">
                                      <p:cBhvr>
                                        <p:cTn id="12" dur="500"/>
                                        <p:tgtEl>
                                          <p:spTgt spid="47"/>
                                        </p:tgtEl>
                                      </p:cBhvr>
                                    </p:animEffect>
                                  </p:child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0-#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3" presetClass="entr" presetSubtype="10"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blinds(horizontal)">
                                      <p:cBhvr>
                                        <p:cTn id="21" dur="500"/>
                                        <p:tgtEl>
                                          <p:spTgt spid="51"/>
                                        </p:tgtEl>
                                      </p:cBhvr>
                                    </p:animEffect>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0-#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1+#ppt_w/2"/>
                                          </p:val>
                                        </p:tav>
                                        <p:tav tm="100000">
                                          <p:val>
                                            <p:strVal val="#ppt_x"/>
                                          </p:val>
                                        </p:tav>
                                      </p:tavLst>
                                    </p:anim>
                                    <p:anim calcmode="lin" valueType="num">
                                      <p:cBhvr additive="base">
                                        <p:cTn id="32" dur="500" fill="hold"/>
                                        <p:tgtEl>
                                          <p:spTgt spid="49"/>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0-#ppt_w/2"/>
                                          </p:val>
                                        </p:tav>
                                        <p:tav tm="100000">
                                          <p:val>
                                            <p:strVal val="#ppt_x"/>
                                          </p:val>
                                        </p:tav>
                                      </p:tavLst>
                                    </p:anim>
                                    <p:anim calcmode="lin" valueType="num">
                                      <p:cBhvr additive="base">
                                        <p:cTn id="37" dur="500" fill="hold"/>
                                        <p:tgtEl>
                                          <p:spTgt spid="27"/>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0-#ppt_w/2"/>
                                          </p:val>
                                        </p:tav>
                                        <p:tav tm="100000">
                                          <p:val>
                                            <p:strVal val="#ppt_x"/>
                                          </p:val>
                                        </p:tav>
                                      </p:tavLst>
                                    </p:anim>
                                    <p:anim calcmode="lin" valueType="num">
                                      <p:cBhvr additive="base">
                                        <p:cTn id="4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2" presetClass="entr" presetSubtype="2"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1+#ppt_w/2"/>
                                          </p:val>
                                        </p:tav>
                                        <p:tav tm="100000">
                                          <p:val>
                                            <p:strVal val="#ppt_x"/>
                                          </p:val>
                                        </p:tav>
                                      </p:tavLst>
                                    </p:anim>
                                    <p:anim calcmode="lin" valueType="num">
                                      <p:cBhvr additive="base">
                                        <p:cTn id="53" dur="500" fill="hold"/>
                                        <p:tgtEl>
                                          <p:spTgt spid="25"/>
                                        </p:tgtEl>
                                        <p:attrNameLst>
                                          <p:attrName>ppt_y</p:attrName>
                                        </p:attrNameLst>
                                      </p:cBhvr>
                                      <p:tavLst>
                                        <p:tav tm="0">
                                          <p:val>
                                            <p:strVal val="#ppt_y"/>
                                          </p:val>
                                        </p:tav>
                                        <p:tav tm="100000">
                                          <p:val>
                                            <p:strVal val="#ppt_y"/>
                                          </p:val>
                                        </p:tav>
                                      </p:tavLst>
                                    </p:anim>
                                  </p:childTnLst>
                                </p:cTn>
                              </p:par>
                            </p:childTnLst>
                          </p:cTn>
                        </p:par>
                        <p:par>
                          <p:cTn id="54" fill="hold">
                            <p:stCondLst>
                              <p:cond delay="1000"/>
                            </p:stCondLst>
                            <p:childTnLst>
                              <p:par>
                                <p:cTn id="55" presetID="2" presetClass="entr" presetSubtype="8"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0-#ppt_w/2"/>
                                          </p:val>
                                        </p:tav>
                                        <p:tav tm="100000">
                                          <p:val>
                                            <p:strVal val="#ppt_x"/>
                                          </p:val>
                                        </p:tav>
                                      </p:tavLst>
                                    </p:anim>
                                    <p:anim calcmode="lin" valueType="num">
                                      <p:cBhvr additive="base">
                                        <p:cTn id="58" dur="500" fill="hold"/>
                                        <p:tgtEl>
                                          <p:spTgt spid="32"/>
                                        </p:tgtEl>
                                        <p:attrNameLst>
                                          <p:attrName>ppt_y</p:attrName>
                                        </p:attrNameLst>
                                      </p:cBhvr>
                                      <p:tavLst>
                                        <p:tav tm="0">
                                          <p:val>
                                            <p:strVal val="#ppt_y"/>
                                          </p:val>
                                        </p:tav>
                                        <p:tav tm="100000">
                                          <p:val>
                                            <p:strVal val="#ppt_y"/>
                                          </p:val>
                                        </p:tav>
                                      </p:tavLst>
                                    </p:anim>
                                  </p:childTnLst>
                                </p:cTn>
                              </p:par>
                            </p:childTnLst>
                          </p:cTn>
                        </p:par>
                        <p:par>
                          <p:cTn id="59" fill="hold">
                            <p:stCondLst>
                              <p:cond delay="1500"/>
                            </p:stCondLst>
                            <p:childTnLst>
                              <p:par>
                                <p:cTn id="60" presetID="2" presetClass="entr" presetSubtype="8"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500" fill="hold"/>
                                        <p:tgtEl>
                                          <p:spTgt spid="30"/>
                                        </p:tgtEl>
                                        <p:attrNameLst>
                                          <p:attrName>ppt_x</p:attrName>
                                        </p:attrNameLst>
                                      </p:cBhvr>
                                      <p:tavLst>
                                        <p:tav tm="0">
                                          <p:val>
                                            <p:strVal val="0-#ppt_w/2"/>
                                          </p:val>
                                        </p:tav>
                                        <p:tav tm="100000">
                                          <p:val>
                                            <p:strVal val="#ppt_x"/>
                                          </p:val>
                                        </p:tav>
                                      </p:tavLst>
                                    </p:anim>
                                    <p:anim calcmode="lin" valueType="num">
                                      <p:cBhvr additive="base">
                                        <p:cTn id="63" dur="50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2000"/>
                            </p:stCondLst>
                            <p:childTnLst>
                              <p:par>
                                <p:cTn id="65" presetID="2" presetClass="entr" presetSubtype="8"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0-#ppt_w/2"/>
                                          </p:val>
                                        </p:tav>
                                        <p:tav tm="100000">
                                          <p:val>
                                            <p:strVal val="#ppt_x"/>
                                          </p:val>
                                        </p:tav>
                                      </p:tavLst>
                                    </p:anim>
                                    <p:anim calcmode="lin" valueType="num">
                                      <p:cBhvr additive="base">
                                        <p:cTn id="6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1+#ppt_w/2"/>
                                          </p:val>
                                        </p:tav>
                                        <p:tav tm="100000">
                                          <p:val>
                                            <p:strVal val="#ppt_x"/>
                                          </p:val>
                                        </p:tav>
                                      </p:tavLst>
                                    </p:anim>
                                    <p:anim calcmode="lin" valueType="num">
                                      <p:cBhvr additive="base">
                                        <p:cTn id="74" dur="500" fill="hold"/>
                                        <p:tgtEl>
                                          <p:spTgt spid="24"/>
                                        </p:tgtEl>
                                        <p:attrNameLst>
                                          <p:attrName>ppt_y</p:attrName>
                                        </p:attrNameLst>
                                      </p:cBhvr>
                                      <p:tavLst>
                                        <p:tav tm="0">
                                          <p:val>
                                            <p:strVal val="#ppt_y"/>
                                          </p:val>
                                        </p:tav>
                                        <p:tav tm="100000">
                                          <p:val>
                                            <p:strVal val="#ppt_y"/>
                                          </p:val>
                                        </p:tav>
                                      </p:tavLst>
                                    </p:anim>
                                  </p:childTnLst>
                                </p:cTn>
                              </p:par>
                            </p:childTnLst>
                          </p:cTn>
                        </p:par>
                        <p:par>
                          <p:cTn id="75" fill="hold">
                            <p:stCondLst>
                              <p:cond delay="500"/>
                            </p:stCondLst>
                            <p:childTnLst>
                              <p:par>
                                <p:cTn id="76" presetID="2" presetClass="entr" presetSubtype="8"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additive="base">
                                        <p:cTn id="78" dur="500" fill="hold"/>
                                        <p:tgtEl>
                                          <p:spTgt spid="31"/>
                                        </p:tgtEl>
                                        <p:attrNameLst>
                                          <p:attrName>ppt_x</p:attrName>
                                        </p:attrNameLst>
                                      </p:cBhvr>
                                      <p:tavLst>
                                        <p:tav tm="0">
                                          <p:val>
                                            <p:strVal val="0-#ppt_w/2"/>
                                          </p:val>
                                        </p:tav>
                                        <p:tav tm="100000">
                                          <p:val>
                                            <p:strVal val="#ppt_x"/>
                                          </p:val>
                                        </p:tav>
                                      </p:tavLst>
                                    </p:anim>
                                    <p:anim calcmode="lin" valueType="num">
                                      <p:cBhvr additive="base">
                                        <p:cTn id="79"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20489" grpId="0"/>
      <p:bldP spid="49" grpId="0" animBg="1"/>
      <p:bldP spid="51" grpId="0" animBg="1"/>
      <p:bldP spid="19" grpId="0" animBg="1" autoUpdateAnimBg="0"/>
      <p:bldP spid="24" grpId="0" animBg="1" autoUpdateAnimBg="0"/>
      <p:bldP spid="25" grpId="0" animBg="1" autoUpdateAnimBg="0"/>
      <p:bldP spid="26" grpId="0" animBg="1"/>
      <p:bldP spid="27" grpId="0" animBg="1"/>
      <p:bldP spid="28" grpId="0" animBg="1"/>
      <p:bldP spid="29" grpId="0" animBg="1"/>
      <p:bldP spid="30" grpId="0" animBg="1"/>
      <p:bldP spid="31" grpId="0" animBg="1"/>
      <p:bldP spid="32" grpId="0" animBg="1"/>
      <p:bldP spid="3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eck 28"/>
          <p:cNvSpPr/>
          <p:nvPr/>
        </p:nvSpPr>
        <p:spPr bwMode="auto">
          <a:xfrm>
            <a:off x="3714744" y="2571744"/>
            <a:ext cx="4714908" cy="142876"/>
          </a:xfrm>
          <a:prstGeom prst="rect">
            <a:avLst/>
          </a:prstGeom>
          <a:solidFill>
            <a:srgbClr val="FFFF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sp>
        <p:nvSpPr>
          <p:cNvPr id="28" name="Rechteck 27"/>
          <p:cNvSpPr/>
          <p:nvPr/>
        </p:nvSpPr>
        <p:spPr>
          <a:xfrm>
            <a:off x="0" y="0"/>
            <a:ext cx="2928926" cy="6858004"/>
          </a:xfrm>
          <a:prstGeom prst="rect">
            <a:avLst/>
          </a:prstGeom>
          <a:gradFill flip="none" rotWithShape="1">
            <a:gsLst>
              <a:gs pos="11000">
                <a:srgbClr val="F0FCFE">
                  <a:alpha val="36863"/>
                </a:srgbClr>
              </a:gs>
              <a:gs pos="55000">
                <a:srgbClr val="B7D3CC">
                  <a:alpha val="80000"/>
                </a:srgbClr>
              </a:gs>
              <a:gs pos="82000">
                <a:srgbClr val="5D9699">
                  <a:alpha val="72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31" name="Gruppieren 30"/>
          <p:cNvGrpSpPr/>
          <p:nvPr/>
        </p:nvGrpSpPr>
        <p:grpSpPr>
          <a:xfrm>
            <a:off x="1857356" y="3071810"/>
            <a:ext cx="6572296" cy="1000132"/>
            <a:chOff x="1857356" y="3071810"/>
            <a:chExt cx="6572296" cy="1000132"/>
          </a:xfrm>
        </p:grpSpPr>
        <p:sp>
          <p:nvSpPr>
            <p:cNvPr id="26" name="Rechteck 25"/>
            <p:cNvSpPr/>
            <p:nvPr/>
          </p:nvSpPr>
          <p:spPr>
            <a:xfrm>
              <a:off x="1857356" y="3071810"/>
              <a:ext cx="6572296" cy="1000132"/>
            </a:xfrm>
            <a:prstGeom prst="rect">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2071670" y="3429000"/>
              <a:ext cx="6030818" cy="523220"/>
            </a:xfrm>
            <a:prstGeom prst="rect">
              <a:avLst/>
            </a:prstGeom>
          </p:spPr>
          <p:txBody>
            <a:bodyPr wrap="none">
              <a:spAutoFit/>
            </a:bodyPr>
            <a:lstStyle/>
            <a:p>
              <a:pPr>
                <a:defRPr/>
              </a:pPr>
              <a:r>
                <a:rPr lang="de-DE" sz="1400" b="1" dirty="0" smtClean="0">
                  <a:solidFill>
                    <a:srgbClr val="C00000"/>
                  </a:solidFill>
                  <a:latin typeface="Arial" pitchFamily="34" charset="0"/>
                  <a:cs typeface="Arial" pitchFamily="34" charset="0"/>
                </a:rPr>
                <a:t>    </a:t>
              </a:r>
              <a:r>
                <a:rPr lang="de-DE" sz="1400" b="1" dirty="0" smtClean="0">
                  <a:latin typeface="Arial" pitchFamily="34" charset="0"/>
                  <a:cs typeface="Arial" pitchFamily="34" charset="0"/>
                </a:rPr>
                <a:t>…entfällt </a:t>
              </a:r>
              <a:r>
                <a:rPr lang="de-DE" sz="1400" b="1" dirty="0">
                  <a:solidFill>
                    <a:schemeClr val="bg1">
                      <a:lumMod val="50000"/>
                    </a:schemeClr>
                  </a:solidFill>
                  <a:latin typeface="Arial" pitchFamily="34" charset="0"/>
                  <a:cs typeface="Arial" pitchFamily="34" charset="0"/>
                </a:rPr>
                <a:t>mit </a:t>
              </a:r>
              <a:r>
                <a:rPr lang="de-DE" sz="1400" b="1" dirty="0" smtClean="0">
                  <a:solidFill>
                    <a:schemeClr val="bg1">
                      <a:lumMod val="50000"/>
                    </a:schemeClr>
                  </a:solidFill>
                  <a:latin typeface="Arial" pitchFamily="34" charset="0"/>
                  <a:cs typeface="Arial" pitchFamily="34" charset="0"/>
                </a:rPr>
                <a:t>einer </a:t>
              </a:r>
              <a:r>
                <a:rPr lang="de-DE" sz="1400" b="1" dirty="0" smtClean="0">
                  <a:solidFill>
                    <a:srgbClr val="C00000"/>
                  </a:solidFill>
                  <a:latin typeface="Arial" pitchFamily="34" charset="0"/>
                  <a:cs typeface="Arial" pitchFamily="34" charset="0"/>
                </a:rPr>
                <a:t>positiven</a:t>
              </a:r>
              <a:r>
                <a:rPr lang="de-DE" sz="1400" b="1" dirty="0" smtClean="0">
                  <a:solidFill>
                    <a:schemeClr val="bg1">
                      <a:lumMod val="50000"/>
                    </a:schemeClr>
                  </a:solidFill>
                  <a:latin typeface="Arial" pitchFamily="34" charset="0"/>
                  <a:cs typeface="Arial" pitchFamily="34" charset="0"/>
                </a:rPr>
                <a:t> Stellungnahme </a:t>
              </a:r>
              <a:endParaRPr lang="de-DE" sz="1400" b="1" dirty="0">
                <a:solidFill>
                  <a:schemeClr val="bg1">
                    <a:lumMod val="50000"/>
                  </a:schemeClr>
                </a:solidFill>
                <a:latin typeface="Arial" pitchFamily="34" charset="0"/>
                <a:cs typeface="Arial" pitchFamily="34" charset="0"/>
              </a:endParaRPr>
            </a:p>
            <a:p>
              <a:pPr>
                <a:defRPr/>
              </a:pPr>
              <a:r>
                <a:rPr lang="de-DE" sz="1400" b="1" dirty="0" smtClean="0">
                  <a:solidFill>
                    <a:srgbClr val="C00000"/>
                  </a:solidFill>
                  <a:latin typeface="Arial" pitchFamily="34" charset="0"/>
                  <a:cs typeface="Arial" pitchFamily="34" charset="0"/>
                </a:rPr>
                <a:t>                    die </a:t>
              </a:r>
              <a:r>
                <a:rPr lang="de-DE" sz="1400" b="1" dirty="0">
                  <a:solidFill>
                    <a:srgbClr val="C00000"/>
                  </a:solidFill>
                  <a:latin typeface="Arial" pitchFamily="34" charset="0"/>
                  <a:cs typeface="Arial" pitchFamily="34" charset="0"/>
                </a:rPr>
                <a:t>Mitbestimmung </a:t>
              </a:r>
              <a:r>
                <a:rPr lang="de-DE" sz="1400" b="1" dirty="0">
                  <a:solidFill>
                    <a:schemeClr val="bg1">
                      <a:lumMod val="50000"/>
                    </a:schemeClr>
                  </a:solidFill>
                  <a:latin typeface="Arial" pitchFamily="34" charset="0"/>
                  <a:cs typeface="Arial" pitchFamily="34" charset="0"/>
                </a:rPr>
                <a:t>bei der Umsetzung einer Maßnahme ?</a:t>
              </a:r>
              <a:endParaRPr lang="de-DE" sz="1400" dirty="0">
                <a:solidFill>
                  <a:schemeClr val="bg1">
                    <a:lumMod val="50000"/>
                  </a:schemeClr>
                </a:solidFill>
                <a:latin typeface="Arial" pitchFamily="34" charset="0"/>
                <a:cs typeface="Arial" pitchFamily="34" charset="0"/>
              </a:endParaRPr>
            </a:p>
          </p:txBody>
        </p:sp>
        <p:sp>
          <p:nvSpPr>
            <p:cNvPr id="9" name="Rechteck 8"/>
            <p:cNvSpPr/>
            <p:nvPr/>
          </p:nvSpPr>
          <p:spPr>
            <a:xfrm>
              <a:off x="2000233" y="3143248"/>
              <a:ext cx="6072230" cy="307777"/>
            </a:xfrm>
            <a:prstGeom prst="rect">
              <a:avLst/>
            </a:prstGeom>
          </p:spPr>
          <p:txBody>
            <a:bodyPr wrap="square">
              <a:spAutoFit/>
            </a:bodyPr>
            <a:lstStyle/>
            <a:p>
              <a:pPr>
                <a:defRPr/>
              </a:pPr>
              <a:r>
                <a:rPr lang="de-DE" sz="1400" b="1" dirty="0">
                  <a:solidFill>
                    <a:schemeClr val="bg1">
                      <a:lumMod val="50000"/>
                    </a:schemeClr>
                  </a:solidFill>
                  <a:latin typeface="Arial" pitchFamily="34" charset="0"/>
                  <a:cs typeface="Arial" pitchFamily="34" charset="0"/>
                </a:rPr>
                <a:t>…finden </a:t>
              </a:r>
              <a:r>
                <a:rPr lang="de-DE" sz="1400" b="1" dirty="0">
                  <a:solidFill>
                    <a:srgbClr val="C00000"/>
                  </a:solidFill>
                  <a:latin typeface="Arial" pitchFamily="34" charset="0"/>
                  <a:cs typeface="Arial" pitchFamily="34" charset="0"/>
                </a:rPr>
                <a:t>Einwendungen</a:t>
              </a:r>
              <a:r>
                <a:rPr lang="de-DE" sz="1400" b="1" dirty="0">
                  <a:solidFill>
                    <a:schemeClr val="bg1">
                      <a:lumMod val="50000"/>
                    </a:schemeClr>
                  </a:solidFill>
                  <a:latin typeface="Arial" pitchFamily="34" charset="0"/>
                  <a:cs typeface="Arial" pitchFamily="34" charset="0"/>
                </a:rPr>
                <a:t> und Vorschläge der MAV überhaupt Gehör </a:t>
              </a:r>
              <a:endParaRPr lang="de-DE" sz="1400" dirty="0">
                <a:solidFill>
                  <a:schemeClr val="bg1">
                    <a:lumMod val="50000"/>
                  </a:schemeClr>
                </a:solidFill>
                <a:latin typeface="Arial" pitchFamily="34" charset="0"/>
                <a:cs typeface="Arial" pitchFamily="34" charset="0"/>
              </a:endParaRPr>
            </a:p>
          </p:txBody>
        </p:sp>
      </p:grpSp>
      <p:sp>
        <p:nvSpPr>
          <p:cNvPr id="16" name="Rechteck 15"/>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12" name="Gruppieren 45"/>
          <p:cNvGrpSpPr/>
          <p:nvPr/>
        </p:nvGrpSpPr>
        <p:grpSpPr>
          <a:xfrm>
            <a:off x="642910" y="285728"/>
            <a:ext cx="6143668" cy="1071570"/>
            <a:chOff x="642910" y="571480"/>
            <a:chExt cx="6143668" cy="1071570"/>
          </a:xfrm>
          <a:effectLst/>
        </p:grpSpPr>
        <p:sp>
          <p:nvSpPr>
            <p:cNvPr id="13" name="Rechteck 12"/>
            <p:cNvSpPr/>
            <p:nvPr/>
          </p:nvSpPr>
          <p:spPr bwMode="auto">
            <a:xfrm>
              <a:off x="642910" y="1000108"/>
              <a:ext cx="6143668"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14" name="Picture 4"/>
            <p:cNvPicPr>
              <a:picLocks noChangeAspect="1" noChangeArrowheads="1"/>
            </p:cNvPicPr>
            <p:nvPr/>
          </p:nvPicPr>
          <p:blipFill>
            <a:blip r:embed="rId2"/>
            <a:srcRect/>
            <a:stretch>
              <a:fillRect/>
            </a:stretch>
          </p:blipFill>
          <p:spPr bwMode="auto">
            <a:xfrm flipH="1">
              <a:off x="714348" y="571480"/>
              <a:ext cx="2917052" cy="1071570"/>
            </a:xfrm>
            <a:prstGeom prst="rect">
              <a:avLst/>
            </a:prstGeom>
            <a:noFill/>
            <a:ln w="9525">
              <a:noFill/>
              <a:miter lim="800000"/>
              <a:headEnd/>
              <a:tailEnd/>
            </a:ln>
            <a:effectLst/>
          </p:spPr>
        </p:pic>
        <p:sp>
          <p:nvSpPr>
            <p:cNvPr id="15" name="Rechteck 14"/>
            <p:cNvSpPr/>
            <p:nvPr/>
          </p:nvSpPr>
          <p:spPr>
            <a:xfrm>
              <a:off x="3714744" y="1000108"/>
              <a:ext cx="1857356" cy="276999"/>
            </a:xfrm>
            <a:prstGeom prst="rect">
              <a:avLst/>
            </a:prstGeom>
          </p:spPr>
          <p:txBody>
            <a:bodyPr wrap="square">
              <a:spAutoFit/>
            </a:bodyPr>
            <a:lstStyle/>
            <a:p>
              <a:pPr algn="r"/>
              <a:r>
                <a:rPr lang="de-DE" sz="1200" b="1" dirty="0" smtClean="0"/>
                <a:t>MVG EKD  VIII. Abschnitt</a:t>
              </a:r>
              <a:endParaRPr lang="de-DE" sz="1200" b="1" dirty="0"/>
            </a:p>
          </p:txBody>
        </p:sp>
        <p:sp>
          <p:nvSpPr>
            <p:cNvPr id="17" name="Rechteck 16"/>
            <p:cNvSpPr/>
            <p:nvPr/>
          </p:nvSpPr>
          <p:spPr>
            <a:xfrm>
              <a:off x="2928926" y="1285860"/>
              <a:ext cx="3571868" cy="276999"/>
            </a:xfrm>
            <a:prstGeom prst="rect">
              <a:avLst/>
            </a:prstGeom>
          </p:spPr>
          <p:txBody>
            <a:bodyPr wrap="square">
              <a:spAutoFit/>
            </a:bodyPr>
            <a:lstStyle/>
            <a:p>
              <a:pPr algn="r"/>
              <a:r>
                <a:rPr lang="de-DE" sz="1200" b="1" dirty="0" smtClean="0"/>
                <a:t>Aufgaben und Befugnisse der Mitarbeitervertretung</a:t>
              </a:r>
              <a:endParaRPr lang="de-DE" sz="1200" b="1" dirty="0"/>
            </a:p>
          </p:txBody>
        </p:sp>
      </p:grpSp>
      <p:grpSp>
        <p:nvGrpSpPr>
          <p:cNvPr id="32" name="Gruppieren 31"/>
          <p:cNvGrpSpPr/>
          <p:nvPr/>
        </p:nvGrpSpPr>
        <p:grpSpPr>
          <a:xfrm>
            <a:off x="1857356" y="4500570"/>
            <a:ext cx="6572296" cy="928694"/>
            <a:chOff x="1857356" y="4500570"/>
            <a:chExt cx="6572296" cy="928694"/>
          </a:xfrm>
        </p:grpSpPr>
        <p:sp>
          <p:nvSpPr>
            <p:cNvPr id="27" name="Rechteck 26"/>
            <p:cNvSpPr/>
            <p:nvPr/>
          </p:nvSpPr>
          <p:spPr>
            <a:xfrm>
              <a:off x="1857356" y="4500570"/>
              <a:ext cx="6572296" cy="928694"/>
            </a:xfrm>
            <a:prstGeom prst="rect">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2285984" y="4572008"/>
              <a:ext cx="3989425" cy="307777"/>
            </a:xfrm>
            <a:prstGeom prst="rect">
              <a:avLst/>
            </a:prstGeom>
          </p:spPr>
          <p:txBody>
            <a:bodyPr wrap="none">
              <a:spAutoFit/>
            </a:bodyPr>
            <a:lstStyle/>
            <a:p>
              <a:pPr>
                <a:defRPr/>
              </a:pPr>
              <a:r>
                <a:rPr lang="de-DE" sz="1400" b="1" dirty="0">
                  <a:solidFill>
                    <a:schemeClr val="bg1">
                      <a:lumMod val="50000"/>
                    </a:schemeClr>
                  </a:solidFill>
                  <a:latin typeface="Arial" pitchFamily="34" charset="0"/>
                  <a:cs typeface="Arial" pitchFamily="34" charset="0"/>
                </a:rPr>
                <a:t>Was sind - </a:t>
              </a:r>
              <a:r>
                <a:rPr lang="de-DE" sz="1400" b="1" dirty="0">
                  <a:solidFill>
                    <a:srgbClr val="C00000"/>
                  </a:solidFill>
                  <a:latin typeface="Arial" pitchFamily="34" charset="0"/>
                  <a:cs typeface="Arial" pitchFamily="34" charset="0"/>
                </a:rPr>
                <a:t>erhebliche </a:t>
              </a:r>
              <a:r>
                <a:rPr lang="de-DE" sz="1400" b="1" dirty="0">
                  <a:solidFill>
                    <a:schemeClr val="bg1">
                      <a:lumMod val="50000"/>
                    </a:schemeClr>
                  </a:solidFill>
                  <a:latin typeface="Arial" pitchFamily="34" charset="0"/>
                  <a:cs typeface="Arial" pitchFamily="34" charset="0"/>
                </a:rPr>
                <a:t>Teile von Dienststellen</a:t>
              </a:r>
              <a:endParaRPr lang="de-DE" sz="1400" dirty="0">
                <a:solidFill>
                  <a:schemeClr val="bg1">
                    <a:lumMod val="50000"/>
                  </a:schemeClr>
                </a:solidFill>
                <a:latin typeface="Arial" pitchFamily="34" charset="0"/>
                <a:cs typeface="Arial" pitchFamily="34" charset="0"/>
              </a:endParaRPr>
            </a:p>
          </p:txBody>
        </p:sp>
        <p:sp>
          <p:nvSpPr>
            <p:cNvPr id="19" name="Rectangle 2" descr="Pergament"/>
            <p:cNvSpPr>
              <a:spLocks noChangeArrowheads="1"/>
            </p:cNvSpPr>
            <p:nvPr/>
          </p:nvSpPr>
          <p:spPr bwMode="auto">
            <a:xfrm>
              <a:off x="2000232" y="4786322"/>
              <a:ext cx="6334168" cy="307777"/>
            </a:xfrm>
            <a:prstGeom prst="rect">
              <a:avLst/>
            </a:prstGeom>
            <a:noFill/>
            <a:ln w="9525">
              <a:noFill/>
              <a:miter lim="800000"/>
              <a:headEnd/>
              <a:tailEnd/>
            </a:ln>
            <a:effectLst/>
          </p:spPr>
          <p:txBody>
            <a:bodyPr wrap="square" anchor="ctr">
              <a:spAutoFit/>
            </a:bodyPr>
            <a:lstStyle/>
            <a:p>
              <a:pPr marL="342900" indent="-342900">
                <a:defRPr/>
              </a:pPr>
              <a:r>
                <a:rPr lang="de-DE" sz="1400" b="1" dirty="0" smtClean="0">
                  <a:latin typeface="Arial" pitchFamily="34" charset="0"/>
                  <a:cs typeface="Arial" pitchFamily="34" charset="0"/>
                </a:rPr>
                <a:t>Vergabe </a:t>
              </a:r>
              <a:r>
                <a:rPr lang="de-DE" sz="1400" b="1" dirty="0">
                  <a:latin typeface="Arial" pitchFamily="34" charset="0"/>
                  <a:cs typeface="Arial" pitchFamily="34" charset="0"/>
                </a:rPr>
                <a:t>von Arbeitsbereichen </a:t>
              </a:r>
              <a:r>
                <a:rPr lang="de-DE" sz="1400" b="1" dirty="0">
                  <a:solidFill>
                    <a:srgbClr val="C00000"/>
                  </a:solidFill>
                  <a:latin typeface="Arial" pitchFamily="34" charset="0"/>
                  <a:cs typeface="Arial" pitchFamily="34" charset="0"/>
                </a:rPr>
                <a:t>an </a:t>
              </a:r>
              <a:r>
                <a:rPr lang="de-DE" sz="1400" b="1" dirty="0" smtClean="0">
                  <a:solidFill>
                    <a:srgbClr val="C00000"/>
                  </a:solidFill>
                  <a:latin typeface="Arial" pitchFamily="34" charset="0"/>
                  <a:cs typeface="Arial" pitchFamily="34" charset="0"/>
                </a:rPr>
                <a:t>Dritte</a:t>
              </a:r>
              <a:r>
                <a:rPr lang="de-DE" sz="1400" b="1" dirty="0" smtClean="0">
                  <a:solidFill>
                    <a:schemeClr val="tx1">
                      <a:lumMod val="50000"/>
                      <a:lumOff val="50000"/>
                    </a:schemeClr>
                  </a:solidFill>
                  <a:latin typeface="Arial" pitchFamily="34" charset="0"/>
                  <a:cs typeface="Arial" pitchFamily="34" charset="0"/>
                </a:rPr>
                <a:t> – was hat die MAV zu beachten</a:t>
              </a:r>
              <a:endParaRPr lang="de-DE" sz="1400" b="1" dirty="0">
                <a:solidFill>
                  <a:schemeClr val="tx1">
                    <a:lumMod val="50000"/>
                    <a:lumOff val="50000"/>
                  </a:schemeClr>
                </a:solidFill>
                <a:latin typeface="Arial" pitchFamily="34" charset="0"/>
                <a:cs typeface="Arial" pitchFamily="34" charset="0"/>
              </a:endParaRPr>
            </a:p>
          </p:txBody>
        </p:sp>
      </p:grpSp>
      <p:sp>
        <p:nvSpPr>
          <p:cNvPr id="20" name="Text Box 10" descr="Formular"/>
          <p:cNvSpPr txBox="1">
            <a:spLocks noChangeArrowheads="1"/>
          </p:cNvSpPr>
          <p:nvPr/>
        </p:nvSpPr>
        <p:spPr bwMode="auto">
          <a:xfrm>
            <a:off x="2643174" y="5072074"/>
            <a:ext cx="5000660" cy="523220"/>
          </a:xfrm>
          <a:prstGeom prst="rect">
            <a:avLst/>
          </a:prstGeom>
          <a:solidFill>
            <a:schemeClr val="bg1"/>
          </a:solidFill>
          <a:ln w="9525">
            <a:noFill/>
            <a:miter lim="800000"/>
            <a:headEnd/>
            <a:tailEnd/>
          </a:ln>
          <a:effectLst/>
        </p:spPr>
        <p:txBody>
          <a:bodyPr wrap="square">
            <a:spAutoFit/>
          </a:bodyPr>
          <a:lstStyle/>
          <a:p>
            <a:pPr>
              <a:defRPr/>
            </a:pPr>
            <a:r>
              <a:rPr lang="de-DE" sz="1400" b="1" dirty="0" smtClean="0">
                <a:solidFill>
                  <a:srgbClr val="C00000"/>
                </a:solidFill>
                <a:latin typeface="Arial" pitchFamily="34" charset="0"/>
                <a:cs typeface="Arial" pitchFamily="34" charset="0"/>
              </a:rPr>
              <a:t>               Auflösung</a:t>
            </a:r>
            <a:r>
              <a:rPr lang="de-DE" sz="1400" b="1" dirty="0">
                <a:solidFill>
                  <a:srgbClr val="C00000"/>
                </a:solidFill>
                <a:latin typeface="Arial" pitchFamily="34" charset="0"/>
                <a:cs typeface="Arial" pitchFamily="34" charset="0"/>
              </a:rPr>
              <a:t>, Einschränkung</a:t>
            </a:r>
            <a:r>
              <a:rPr lang="de-DE" sz="1400" b="1" dirty="0" smtClean="0">
                <a:solidFill>
                  <a:srgbClr val="C00000"/>
                </a:solidFill>
                <a:latin typeface="Arial" pitchFamily="34" charset="0"/>
                <a:cs typeface="Arial" pitchFamily="34" charset="0"/>
              </a:rPr>
              <a:t>,</a:t>
            </a:r>
          </a:p>
          <a:p>
            <a:pPr>
              <a:defRPr/>
            </a:pPr>
            <a:r>
              <a:rPr lang="de-DE" sz="1400" b="1" dirty="0" smtClean="0">
                <a:solidFill>
                  <a:srgbClr val="C00000"/>
                </a:solidFill>
                <a:latin typeface="Arial" pitchFamily="34" charset="0"/>
                <a:cs typeface="Arial" pitchFamily="34" charset="0"/>
              </a:rPr>
              <a:t>     Verlegung und </a:t>
            </a:r>
            <a:r>
              <a:rPr lang="de-DE" sz="1400" b="1" dirty="0">
                <a:solidFill>
                  <a:srgbClr val="C00000"/>
                </a:solidFill>
                <a:latin typeface="Arial" pitchFamily="34" charset="0"/>
                <a:cs typeface="Arial" pitchFamily="34" charset="0"/>
              </a:rPr>
              <a:t>Zusammenlegung </a:t>
            </a:r>
            <a:r>
              <a:rPr lang="de-DE" sz="1400" b="1" dirty="0" smtClean="0">
                <a:solidFill>
                  <a:srgbClr val="C00000"/>
                </a:solidFill>
                <a:latin typeface="Arial" pitchFamily="34" charset="0"/>
                <a:cs typeface="Arial" pitchFamily="34" charset="0"/>
              </a:rPr>
              <a:t> von Dienststellen</a:t>
            </a:r>
            <a:endParaRPr lang="de-DE" sz="1400" b="1" dirty="0">
              <a:solidFill>
                <a:srgbClr val="C00000"/>
              </a:solidFill>
              <a:latin typeface="Arial" pitchFamily="34" charset="0"/>
              <a:cs typeface="Arial" pitchFamily="34" charset="0"/>
            </a:endParaRPr>
          </a:p>
        </p:txBody>
      </p:sp>
      <p:sp>
        <p:nvSpPr>
          <p:cNvPr id="21" name="Rechteck 20"/>
          <p:cNvSpPr/>
          <p:nvPr/>
        </p:nvSpPr>
        <p:spPr>
          <a:xfrm>
            <a:off x="3500430" y="2214554"/>
            <a:ext cx="5072098" cy="584775"/>
          </a:xfrm>
          <a:prstGeom prst="rect">
            <a:avLst/>
          </a:prstGeom>
        </p:spPr>
        <p:txBody>
          <a:bodyPr wrap="square">
            <a:spAutoFit/>
          </a:bodyPr>
          <a:lstStyle/>
          <a:p>
            <a:r>
              <a:rPr lang="de-DE" sz="1600" b="1" i="1" dirty="0" smtClean="0"/>
              <a:t>Eine der </a:t>
            </a:r>
            <a:r>
              <a:rPr lang="de-DE" sz="1600" b="1" i="1" dirty="0" err="1" smtClean="0"/>
              <a:t>Mitberatung</a:t>
            </a:r>
            <a:r>
              <a:rPr lang="de-DE" sz="1600" b="1" i="1" dirty="0" smtClean="0"/>
              <a:t> unterliegende Maßnahme </a:t>
            </a:r>
          </a:p>
          <a:p>
            <a:r>
              <a:rPr lang="de-DE" sz="1600" b="1" i="1" dirty="0" smtClean="0">
                <a:solidFill>
                  <a:srgbClr val="C00000"/>
                </a:solidFill>
              </a:rPr>
              <a:t>    ist unwirksam</a:t>
            </a:r>
            <a:r>
              <a:rPr lang="de-DE" sz="1600" b="1" i="1" dirty="0" smtClean="0"/>
              <a:t>, wenn die MAV </a:t>
            </a:r>
            <a:r>
              <a:rPr lang="de-DE" sz="1600" b="1" i="1" dirty="0" smtClean="0">
                <a:solidFill>
                  <a:srgbClr val="C00000"/>
                </a:solidFill>
              </a:rPr>
              <a:t>nicht beteiligt </a:t>
            </a:r>
            <a:r>
              <a:rPr lang="de-DE" sz="1600" b="1" i="1" dirty="0" smtClean="0"/>
              <a:t>worden ist. </a:t>
            </a:r>
            <a:endParaRPr lang="de-DE" sz="1600" b="1" i="1" dirty="0"/>
          </a:p>
        </p:txBody>
      </p:sp>
      <p:grpSp>
        <p:nvGrpSpPr>
          <p:cNvPr id="22" name="Gruppieren 21"/>
          <p:cNvGrpSpPr/>
          <p:nvPr/>
        </p:nvGrpSpPr>
        <p:grpSpPr>
          <a:xfrm>
            <a:off x="938390" y="1578300"/>
            <a:ext cx="2571768" cy="1172805"/>
            <a:chOff x="938390" y="1578300"/>
            <a:chExt cx="2571768" cy="1172805"/>
          </a:xfrm>
        </p:grpSpPr>
        <p:sp>
          <p:nvSpPr>
            <p:cNvPr id="23" name="Rechteck 1"/>
            <p:cNvSpPr>
              <a:spLocks noChangeArrowheads="1"/>
            </p:cNvSpPr>
            <p:nvPr/>
          </p:nvSpPr>
          <p:spPr bwMode="auto">
            <a:xfrm>
              <a:off x="938390" y="2221242"/>
              <a:ext cx="188280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a:r>
                <a:rPr lang="de-DE" sz="1600" dirty="0" smtClean="0">
                  <a:solidFill>
                    <a:srgbClr val="C00000"/>
                  </a:solidFill>
                  <a:latin typeface="Arial Black" pitchFamily="34" charset="0"/>
                </a:rPr>
                <a:t>…noch Fragen</a:t>
              </a:r>
              <a:endParaRPr lang="de-DE" sz="1600" dirty="0">
                <a:solidFill>
                  <a:srgbClr val="C00000"/>
                </a:solidFill>
                <a:latin typeface="Arial Black" pitchFamily="34" charset="0"/>
              </a:endParaRPr>
            </a:p>
          </p:txBody>
        </p:sp>
        <p:pic>
          <p:nvPicPr>
            <p:cNvPr id="24" name="Picture 5" descr="C:\Users\Gisbert\Desktop\Bild1.jpg"/>
            <p:cNvPicPr>
              <a:picLocks noChangeAspect="1" noChangeArrowheads="1"/>
            </p:cNvPicPr>
            <p:nvPr/>
          </p:nvPicPr>
          <p:blipFill>
            <a:blip r:embed="rId3" cstate="print"/>
            <a:srcRect/>
            <a:stretch>
              <a:fillRect/>
            </a:stretch>
          </p:blipFill>
          <p:spPr bwMode="auto">
            <a:xfrm>
              <a:off x="2795778" y="1578300"/>
              <a:ext cx="714380" cy="1172805"/>
            </a:xfrm>
            <a:prstGeom prst="rect">
              <a:avLst/>
            </a:prstGeom>
            <a:noFill/>
          </p:spPr>
        </p:pic>
      </p:grpSp>
      <p:grpSp>
        <p:nvGrpSpPr>
          <p:cNvPr id="33" name="Gruppieren 32"/>
          <p:cNvGrpSpPr/>
          <p:nvPr/>
        </p:nvGrpSpPr>
        <p:grpSpPr>
          <a:xfrm>
            <a:off x="4071934" y="5643578"/>
            <a:ext cx="4500594" cy="307777"/>
            <a:chOff x="4071934" y="5643578"/>
            <a:chExt cx="4500594" cy="307777"/>
          </a:xfrm>
        </p:grpSpPr>
        <p:sp>
          <p:nvSpPr>
            <p:cNvPr id="30" name="Rechteck 29"/>
            <p:cNvSpPr/>
            <p:nvPr/>
          </p:nvSpPr>
          <p:spPr bwMode="auto">
            <a:xfrm>
              <a:off x="4071934" y="5715016"/>
              <a:ext cx="4286280" cy="142876"/>
            </a:xfrm>
            <a:prstGeom prst="rect">
              <a:avLst/>
            </a:prstGeom>
            <a:solidFill>
              <a:srgbClr val="FFFF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sp>
          <p:nvSpPr>
            <p:cNvPr id="25" name="Rechteck 24"/>
            <p:cNvSpPr/>
            <p:nvPr/>
          </p:nvSpPr>
          <p:spPr>
            <a:xfrm>
              <a:off x="4143372" y="5643578"/>
              <a:ext cx="4429156" cy="307777"/>
            </a:xfrm>
            <a:prstGeom prst="rect">
              <a:avLst/>
            </a:prstGeom>
          </p:spPr>
          <p:txBody>
            <a:bodyPr wrap="square">
              <a:spAutoFit/>
            </a:bodyPr>
            <a:lstStyle/>
            <a:p>
              <a:pPr>
                <a:defRPr/>
              </a:pPr>
              <a:r>
                <a:rPr lang="de-DE" sz="1400" b="1" i="1" dirty="0" smtClean="0">
                  <a:latin typeface="Arial" pitchFamily="34" charset="0"/>
                  <a:cs typeface="Arial" pitchFamily="34" charset="0"/>
                </a:rPr>
                <a:t>…kann die MAV überhaupt etwas dagegen tun ? </a:t>
              </a:r>
              <a:endParaRPr lang="de-DE" sz="1400" b="1" i="1" dirty="0">
                <a:latin typeface="Arial" pitchFamily="34" charset="0"/>
                <a:cs typeface="Arial" pitchFamily="34" charset="0"/>
              </a:endParaRPr>
            </a:p>
          </p:txBody>
        </p:sp>
      </p:grpSp>
      <p:sp>
        <p:nvSpPr>
          <p:cNvPr id="8" name="Rechteck 7"/>
          <p:cNvSpPr/>
          <p:nvPr/>
        </p:nvSpPr>
        <p:spPr>
          <a:xfrm>
            <a:off x="2928926" y="3929066"/>
            <a:ext cx="4182555" cy="307777"/>
          </a:xfrm>
          <a:prstGeom prst="rect">
            <a:avLst/>
          </a:prstGeom>
          <a:solidFill>
            <a:schemeClr val="bg1"/>
          </a:solidFill>
        </p:spPr>
        <p:txBody>
          <a:bodyPr wrap="none">
            <a:spAutoFit/>
          </a:bodyPr>
          <a:lstStyle/>
          <a:p>
            <a:pPr>
              <a:defRPr/>
            </a:pPr>
            <a:r>
              <a:rPr lang="de-DE" sz="1400" b="1" dirty="0">
                <a:solidFill>
                  <a:schemeClr val="tx1">
                    <a:lumMod val="50000"/>
                    <a:lumOff val="50000"/>
                  </a:schemeClr>
                </a:solidFill>
                <a:latin typeface="Arial" pitchFamily="34" charset="0"/>
                <a:cs typeface="Arial" pitchFamily="34" charset="0"/>
              </a:rPr>
              <a:t>Ist </a:t>
            </a:r>
            <a:r>
              <a:rPr lang="de-DE" sz="1400" b="1" dirty="0">
                <a:latin typeface="Arial" pitchFamily="34" charset="0"/>
                <a:cs typeface="Arial" pitchFamily="34" charset="0"/>
              </a:rPr>
              <a:t>Mitbestimmung </a:t>
            </a:r>
            <a:r>
              <a:rPr lang="de-DE" sz="1400" b="1" dirty="0">
                <a:solidFill>
                  <a:schemeClr val="tx1">
                    <a:lumMod val="50000"/>
                    <a:lumOff val="50000"/>
                  </a:schemeClr>
                </a:solidFill>
                <a:latin typeface="Arial" pitchFamily="34" charset="0"/>
                <a:cs typeface="Arial" pitchFamily="34" charset="0"/>
              </a:rPr>
              <a:t>wirksamer - als </a:t>
            </a:r>
            <a:r>
              <a:rPr lang="de-DE" sz="1400" b="1" dirty="0" err="1">
                <a:solidFill>
                  <a:srgbClr val="C00000"/>
                </a:solidFill>
                <a:latin typeface="Arial" pitchFamily="34" charset="0"/>
                <a:cs typeface="Arial" pitchFamily="34" charset="0"/>
              </a:rPr>
              <a:t>Mitberatung</a:t>
            </a:r>
            <a:endParaRPr lang="de-DE" sz="1400" dirty="0">
              <a:solidFill>
                <a:schemeClr val="tx1">
                  <a:lumMod val="50000"/>
                  <a:lumOff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0.70"/>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1+#ppt_w/2"/>
                                          </p:val>
                                        </p:tav>
                                        <p:tav tm="100000">
                                          <p:val>
                                            <p:strVal val="#ppt_x"/>
                                          </p:val>
                                        </p:tav>
                                      </p:tavLst>
                                    </p:anim>
                                    <p:anim calcmode="lin" valueType="num">
                                      <p:cBhvr additive="base">
                                        <p:cTn id="14" dur="500" fill="hold"/>
                                        <p:tgtEl>
                                          <p:spTgt spid="33"/>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55"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1000" fill="hold"/>
                                        <p:tgtEl>
                                          <p:spTgt spid="31"/>
                                        </p:tgtEl>
                                        <p:attrNameLst>
                                          <p:attrName>ppt_w</p:attrName>
                                        </p:attrNameLst>
                                      </p:cBhvr>
                                      <p:tavLst>
                                        <p:tav tm="0">
                                          <p:val>
                                            <p:strVal val="#ppt_w*0.70"/>
                                          </p:val>
                                        </p:tav>
                                        <p:tav tm="100000">
                                          <p:val>
                                            <p:strVal val="#ppt_w"/>
                                          </p:val>
                                        </p:tav>
                                      </p:tavLst>
                                    </p:anim>
                                    <p:anim calcmode="lin" valueType="num">
                                      <p:cBhvr>
                                        <p:cTn id="19" dur="1000" fill="hold"/>
                                        <p:tgtEl>
                                          <p:spTgt spid="31"/>
                                        </p:tgtEl>
                                        <p:attrNameLst>
                                          <p:attrName>ppt_h</p:attrName>
                                        </p:attrNameLst>
                                      </p:cBhvr>
                                      <p:tavLst>
                                        <p:tav tm="0">
                                          <p:val>
                                            <p:strVal val="#ppt_h"/>
                                          </p:val>
                                        </p:tav>
                                        <p:tav tm="100000">
                                          <p:val>
                                            <p:strVal val="#ppt_h"/>
                                          </p:val>
                                        </p:tav>
                                      </p:tavLst>
                                    </p:anim>
                                    <p:animEffect transition="in" filter="fade">
                                      <p:cBhvr>
                                        <p:cTn id="20" dur="1000"/>
                                        <p:tgtEl>
                                          <p:spTgt spid="31"/>
                                        </p:tgtEl>
                                      </p:cBhvr>
                                    </p:animEffect>
                                  </p:childTnLst>
                                </p:cTn>
                              </p:par>
                            </p:childTnLst>
                          </p:cTn>
                        </p:par>
                        <p:par>
                          <p:cTn id="21" fill="hold">
                            <p:stCondLst>
                              <p:cond delay="2500"/>
                            </p:stCondLst>
                            <p:childTnLst>
                              <p:par>
                                <p:cTn id="22" presetID="55"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0.70"/>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childTnLst>
                          </p:cTn>
                        </p:par>
                        <p:par>
                          <p:cTn id="27" fill="hold">
                            <p:stCondLst>
                              <p:cond delay="3500"/>
                            </p:stCondLst>
                            <p:childTnLst>
                              <p:par>
                                <p:cTn id="28" presetID="3" presetClass="entr" presetSubtype="10"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linds(horizontal)">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p:cNvSpPr/>
          <p:nvPr/>
        </p:nvSpPr>
        <p:spPr bwMode="auto">
          <a:xfrm>
            <a:off x="0" y="0"/>
            <a:ext cx="2071670"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19" name="Rechteck 18"/>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2770" name="Rechteck 21"/>
          <p:cNvSpPr>
            <a:spLocks noChangeArrowheads="1"/>
          </p:cNvSpPr>
          <p:nvPr/>
        </p:nvSpPr>
        <p:spPr bwMode="auto">
          <a:xfrm>
            <a:off x="1571604" y="2857495"/>
            <a:ext cx="6929486" cy="3071835"/>
          </a:xfrm>
          <a:prstGeom prst="rect">
            <a:avLst/>
          </a:prstGeom>
          <a:solidFill>
            <a:srgbClr val="DDF2FF">
              <a:alpha val="69803"/>
            </a:srgb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p>
            <a:endParaRPr lang="de-DE"/>
          </a:p>
        </p:txBody>
      </p:sp>
      <p:sp>
        <p:nvSpPr>
          <p:cNvPr id="19460" name="Rechteck 3"/>
          <p:cNvSpPr>
            <a:spLocks noChangeArrowheads="1"/>
          </p:cNvSpPr>
          <p:nvPr/>
        </p:nvSpPr>
        <p:spPr bwMode="auto">
          <a:xfrm>
            <a:off x="2000250" y="1357313"/>
            <a:ext cx="585787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400" b="1" dirty="0" smtClean="0"/>
              <a:t>Für </a:t>
            </a:r>
            <a:r>
              <a:rPr lang="de-DE" sz="1400" b="1" dirty="0"/>
              <a:t>die </a:t>
            </a:r>
            <a:r>
              <a:rPr lang="de-DE" sz="1600" b="1" dirty="0">
                <a:solidFill>
                  <a:srgbClr val="C00000"/>
                </a:solidFill>
              </a:rPr>
              <a:t>Industrialisierung</a:t>
            </a:r>
            <a:r>
              <a:rPr lang="de-DE" sz="1400" b="1" dirty="0"/>
              <a:t> </a:t>
            </a:r>
            <a:endParaRPr lang="de-DE" sz="1400" b="1" dirty="0" smtClean="0"/>
          </a:p>
          <a:p>
            <a:r>
              <a:rPr lang="de-DE" sz="1400" b="1" dirty="0" smtClean="0"/>
              <a:t>in </a:t>
            </a:r>
            <a:r>
              <a:rPr lang="de-DE" sz="1400" b="1" dirty="0"/>
              <a:t>Deutschland </a:t>
            </a:r>
            <a:r>
              <a:rPr lang="de-DE" sz="1400" b="1" dirty="0" smtClean="0"/>
              <a:t>war </a:t>
            </a:r>
            <a:r>
              <a:rPr lang="de-DE" sz="1400" b="1" dirty="0"/>
              <a:t>der </a:t>
            </a:r>
            <a:r>
              <a:rPr lang="de-DE" sz="1600" b="1" dirty="0" smtClean="0">
                <a:solidFill>
                  <a:srgbClr val="C00000"/>
                </a:solidFill>
              </a:rPr>
              <a:t>Eisenbahnbau</a:t>
            </a:r>
            <a:r>
              <a:rPr lang="de-DE" sz="1400" b="1" dirty="0" smtClean="0"/>
              <a:t> der zentrale Wachstumsmotor</a:t>
            </a:r>
            <a:endParaRPr lang="de-DE" sz="1200" dirty="0"/>
          </a:p>
        </p:txBody>
      </p:sp>
      <p:sp>
        <p:nvSpPr>
          <p:cNvPr id="32773" name="Rechteck 3"/>
          <p:cNvSpPr>
            <a:spLocks noChangeArrowheads="1"/>
          </p:cNvSpPr>
          <p:nvPr/>
        </p:nvSpPr>
        <p:spPr bwMode="auto">
          <a:xfrm>
            <a:off x="2000232" y="1928802"/>
            <a:ext cx="6572296"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400" b="1" dirty="0"/>
              <a:t>Die davon ausgehende Nachfrage </a:t>
            </a:r>
            <a:endParaRPr lang="de-DE" sz="1400" b="1" dirty="0" smtClean="0"/>
          </a:p>
          <a:p>
            <a:r>
              <a:rPr lang="de-DE" sz="1400" b="1" dirty="0" smtClean="0"/>
              <a:t>förderte </a:t>
            </a:r>
            <a:r>
              <a:rPr lang="de-DE" sz="1400" b="1" dirty="0"/>
              <a:t>die Entwicklungen </a:t>
            </a:r>
            <a:r>
              <a:rPr lang="de-DE" sz="1400" b="1" dirty="0" smtClean="0"/>
              <a:t>in </a:t>
            </a:r>
            <a:r>
              <a:rPr lang="de-DE" sz="1400" b="1" dirty="0"/>
              <a:t>den drei </a:t>
            </a:r>
            <a:r>
              <a:rPr lang="de-DE" sz="1400" b="1" dirty="0" smtClean="0"/>
              <a:t>aufs </a:t>
            </a:r>
            <a:r>
              <a:rPr lang="de-DE" sz="1400" b="1" dirty="0"/>
              <a:t>engste miteinander verbundenen </a:t>
            </a:r>
            <a:r>
              <a:rPr lang="de-DE" sz="1400" b="1" dirty="0">
                <a:solidFill>
                  <a:srgbClr val="C00000"/>
                </a:solidFill>
              </a:rPr>
              <a:t>Leitbranchen</a:t>
            </a:r>
            <a:r>
              <a:rPr lang="de-DE" sz="1400" b="1" dirty="0" smtClean="0"/>
              <a:t>:  dem </a:t>
            </a:r>
            <a:r>
              <a:rPr lang="de-DE" sz="1400" b="1" dirty="0">
                <a:solidFill>
                  <a:srgbClr val="C00000"/>
                </a:solidFill>
              </a:rPr>
              <a:t>Bergbau</a:t>
            </a:r>
            <a:r>
              <a:rPr lang="de-DE" sz="1400" b="1" dirty="0"/>
              <a:t>, der </a:t>
            </a:r>
            <a:r>
              <a:rPr lang="de-DE" sz="1400" b="1" dirty="0">
                <a:solidFill>
                  <a:srgbClr val="C00000"/>
                </a:solidFill>
              </a:rPr>
              <a:t>Metallerzeugung</a:t>
            </a:r>
            <a:r>
              <a:rPr lang="de-DE" sz="1400" b="1" dirty="0"/>
              <a:t> und dem </a:t>
            </a:r>
            <a:r>
              <a:rPr lang="de-DE" sz="1400" b="1" dirty="0">
                <a:solidFill>
                  <a:srgbClr val="C00000"/>
                </a:solidFill>
              </a:rPr>
              <a:t>Maschinenbau</a:t>
            </a:r>
            <a:r>
              <a:rPr lang="de-DE" sz="1400" b="1" dirty="0"/>
              <a:t>. </a:t>
            </a:r>
          </a:p>
        </p:txBody>
      </p:sp>
      <p:sp>
        <p:nvSpPr>
          <p:cNvPr id="19462" name="Rechteck 12"/>
          <p:cNvSpPr>
            <a:spLocks noChangeArrowheads="1"/>
          </p:cNvSpPr>
          <p:nvPr/>
        </p:nvSpPr>
        <p:spPr bwMode="auto">
          <a:xfrm>
            <a:off x="3714744" y="5143512"/>
            <a:ext cx="457203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400" b="1" dirty="0"/>
              <a:t>Die Eisenbahn, die es in England schon seit 1820 gab, </a:t>
            </a:r>
            <a:endParaRPr lang="de-DE" sz="1400" b="1" dirty="0" smtClean="0"/>
          </a:p>
          <a:p>
            <a:r>
              <a:rPr lang="de-DE" sz="1400" b="1" dirty="0" smtClean="0"/>
              <a:t>wurde </a:t>
            </a:r>
            <a:r>
              <a:rPr lang="de-DE" sz="1400" b="1" dirty="0"/>
              <a:t>in Deutschland </a:t>
            </a:r>
            <a:r>
              <a:rPr lang="de-DE" sz="1400" b="1" dirty="0" smtClean="0"/>
              <a:t>erstmals </a:t>
            </a:r>
            <a:r>
              <a:rPr lang="de-DE" sz="1400" b="1" dirty="0"/>
              <a:t>im Jahre 1835 hergestellt. </a:t>
            </a:r>
          </a:p>
        </p:txBody>
      </p:sp>
      <p:grpSp>
        <p:nvGrpSpPr>
          <p:cNvPr id="2" name="Gruppieren 13"/>
          <p:cNvGrpSpPr>
            <a:grpSpLocks/>
          </p:cNvGrpSpPr>
          <p:nvPr/>
        </p:nvGrpSpPr>
        <p:grpSpPr bwMode="auto">
          <a:xfrm>
            <a:off x="2000232" y="2928934"/>
            <a:ext cx="6786610" cy="1949456"/>
            <a:chOff x="2000232" y="2928934"/>
            <a:chExt cx="6786610" cy="1949456"/>
          </a:xfrm>
        </p:grpSpPr>
        <p:pic>
          <p:nvPicPr>
            <p:cNvPr id="19465" name="Picture 4" descr="C:\Users\Gisbert\Desktop\index_00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714744" y="3357562"/>
              <a:ext cx="3046412" cy="1503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6" name="Picture 5" descr="C:\Users\Gisbert\Desktop\index.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929454" y="3365652"/>
              <a:ext cx="1857388" cy="15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7" name="Rechteck 13"/>
            <p:cNvSpPr>
              <a:spLocks noChangeArrowheads="1"/>
            </p:cNvSpPr>
            <p:nvPr/>
          </p:nvSpPr>
          <p:spPr bwMode="auto">
            <a:xfrm>
              <a:off x="2000232" y="2928934"/>
              <a:ext cx="635798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200" b="1" dirty="0"/>
                <a:t>Durch den Bau von Bahnhöfen, Schienen und Brücken wurden viele Arbeitsplätze geschaffen. </a:t>
              </a:r>
            </a:p>
          </p:txBody>
        </p:sp>
      </p:grpSp>
      <p:pic>
        <p:nvPicPr>
          <p:cNvPr id="32778" name="Picture 6" descr="C:\Users\Gisbert\Desktop\388x390.pm0.bgFFFFFF.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85786" y="3357562"/>
            <a:ext cx="2771775" cy="278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Rechteck 14"/>
          <p:cNvSpPr/>
          <p:nvPr/>
        </p:nvSpPr>
        <p:spPr bwMode="auto">
          <a:xfrm>
            <a:off x="1571604" y="714356"/>
            <a:ext cx="7072362" cy="35718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16" name="Rechteck 1"/>
          <p:cNvSpPr>
            <a:spLocks noChangeArrowheads="1"/>
          </p:cNvSpPr>
          <p:nvPr/>
        </p:nvSpPr>
        <p:spPr bwMode="auto">
          <a:xfrm>
            <a:off x="3857620" y="714356"/>
            <a:ext cx="3714776" cy="307777"/>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defRPr/>
            </a:pPr>
            <a:r>
              <a:rPr lang="de-DE" sz="1400" b="1" dirty="0">
                <a:latin typeface="Times New Roman" pitchFamily="18" charset="0"/>
                <a:cs typeface="Times New Roman" pitchFamily="18" charset="0"/>
              </a:rPr>
              <a:t>…als es noch keine Arbeitnehmerrechte gab </a:t>
            </a:r>
          </a:p>
        </p:txBody>
      </p:sp>
      <p:pic>
        <p:nvPicPr>
          <p:cNvPr id="17" name="Picture 11" descr="E:\MAV Seminare\Aprather Seminare 2014\MAV Seminar_Kirche und Diakonie\th.jpg"/>
          <p:cNvPicPr>
            <a:picLocks noChangeAspect="1" noChangeArrowheads="1"/>
          </p:cNvPicPr>
          <p:nvPr/>
        </p:nvPicPr>
        <p:blipFill>
          <a:blip r:embed="rId5"/>
          <a:srcRect/>
          <a:stretch>
            <a:fillRect/>
          </a:stretch>
        </p:blipFill>
        <p:spPr bwMode="auto">
          <a:xfrm>
            <a:off x="7643834" y="428604"/>
            <a:ext cx="688521" cy="857249"/>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256059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tgtEl>
                                          <p:spTgt spid="32770"/>
                                        </p:tgtEl>
                                        <p:attrNameLst>
                                          <p:attrName>ppt_w</p:attrName>
                                        </p:attrNameLst>
                                      </p:cBhvr>
                                      <p:tavLst>
                                        <p:tav tm="0">
                                          <p:val>
                                            <p:strVal val="#ppt_w*0.70"/>
                                          </p:val>
                                        </p:tav>
                                        <p:tav tm="100000">
                                          <p:val>
                                            <p:strVal val="#ppt_w"/>
                                          </p:val>
                                        </p:tav>
                                      </p:tavLst>
                                    </p:anim>
                                    <p:anim calcmode="lin" valueType="num">
                                      <p:cBhvr>
                                        <p:cTn id="8" dur="1000" fill="hold"/>
                                        <p:tgtEl>
                                          <p:spTgt spid="32770"/>
                                        </p:tgtEl>
                                        <p:attrNameLst>
                                          <p:attrName>ppt_h</p:attrName>
                                        </p:attrNameLst>
                                      </p:cBhvr>
                                      <p:tavLst>
                                        <p:tav tm="0">
                                          <p:val>
                                            <p:strVal val="#ppt_h"/>
                                          </p:val>
                                        </p:tav>
                                        <p:tav tm="100000">
                                          <p:val>
                                            <p:strVal val="#ppt_h"/>
                                          </p:val>
                                        </p:tav>
                                      </p:tavLst>
                                    </p:anim>
                                    <p:animEffect transition="in" filter="fade">
                                      <p:cBhvr>
                                        <p:cTn id="9" dur="1000"/>
                                        <p:tgtEl>
                                          <p:spTgt spid="32770"/>
                                        </p:tgtEl>
                                      </p:cBhvr>
                                    </p:animEffect>
                                  </p:childTnLst>
                                </p:cTn>
                              </p:par>
                              <p:par>
                                <p:cTn id="10" presetID="55" presetClass="entr" presetSubtype="0" fill="hold" nodeType="withEffect">
                                  <p:stCondLst>
                                    <p:cond delay="0"/>
                                  </p:stCondLst>
                                  <p:childTnLst>
                                    <p:set>
                                      <p:cBhvr>
                                        <p:cTn id="11" dur="1" fill="hold">
                                          <p:stCondLst>
                                            <p:cond delay="0"/>
                                          </p:stCondLst>
                                        </p:cTn>
                                        <p:tgtEl>
                                          <p:spTgt spid="32778"/>
                                        </p:tgtEl>
                                        <p:attrNameLst>
                                          <p:attrName>style.visibility</p:attrName>
                                        </p:attrNameLst>
                                      </p:cBhvr>
                                      <p:to>
                                        <p:strVal val="visible"/>
                                      </p:to>
                                    </p:set>
                                    <p:anim calcmode="lin" valueType="num">
                                      <p:cBhvr>
                                        <p:cTn id="12" dur="1000" fill="hold"/>
                                        <p:tgtEl>
                                          <p:spTgt spid="32778"/>
                                        </p:tgtEl>
                                        <p:attrNameLst>
                                          <p:attrName>ppt_w</p:attrName>
                                        </p:attrNameLst>
                                      </p:cBhvr>
                                      <p:tavLst>
                                        <p:tav tm="0">
                                          <p:val>
                                            <p:strVal val="#ppt_w*0.70"/>
                                          </p:val>
                                        </p:tav>
                                        <p:tav tm="100000">
                                          <p:val>
                                            <p:strVal val="#ppt_w"/>
                                          </p:val>
                                        </p:tav>
                                      </p:tavLst>
                                    </p:anim>
                                    <p:anim calcmode="lin" valueType="num">
                                      <p:cBhvr>
                                        <p:cTn id="13" dur="1000" fill="hold"/>
                                        <p:tgtEl>
                                          <p:spTgt spid="32778"/>
                                        </p:tgtEl>
                                        <p:attrNameLst>
                                          <p:attrName>ppt_h</p:attrName>
                                        </p:attrNameLst>
                                      </p:cBhvr>
                                      <p:tavLst>
                                        <p:tav tm="0">
                                          <p:val>
                                            <p:strVal val="#ppt_h"/>
                                          </p:val>
                                        </p:tav>
                                        <p:tav tm="100000">
                                          <p:val>
                                            <p:strVal val="#ppt_h"/>
                                          </p:val>
                                        </p:tav>
                                      </p:tavLst>
                                    </p:anim>
                                    <p:animEffect transition="in" filter="fade">
                                      <p:cBhvr>
                                        <p:cTn id="14" dur="1000"/>
                                        <p:tgtEl>
                                          <p:spTgt spid="32778"/>
                                        </p:tgtEl>
                                      </p:cBhvr>
                                    </p:animEffect>
                                  </p:childTnLst>
                                </p:cTn>
                              </p:par>
                            </p:childTnLst>
                          </p:cTn>
                        </p:par>
                        <p:par>
                          <p:cTn id="15" fill="hold" nodeType="afterGroup">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32773"/>
                                        </p:tgtEl>
                                        <p:attrNameLst>
                                          <p:attrName>style.visibility</p:attrName>
                                        </p:attrNameLst>
                                      </p:cBhvr>
                                      <p:to>
                                        <p:strVal val="visible"/>
                                      </p:to>
                                    </p:set>
                                    <p:animEffect transition="in" filter="blinds(horizontal)">
                                      <p:cBhvr>
                                        <p:cTn id="18" dur="500"/>
                                        <p:tgtEl>
                                          <p:spTgt spid="32773"/>
                                        </p:tgtEl>
                                      </p:cBhvr>
                                    </p:animEffect>
                                  </p:childTnLst>
                                </p:cTn>
                              </p:par>
                            </p:childTnLst>
                          </p:cTn>
                        </p:par>
                        <p:par>
                          <p:cTn id="19" fill="hold" nodeType="afterGroup">
                            <p:stCondLst>
                              <p:cond delay="1500"/>
                            </p:stCondLst>
                            <p:childTnLst>
                              <p:par>
                                <p:cTn id="20" presetID="55"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strVal val="#ppt_w*0.70"/>
                                          </p:val>
                                        </p:tav>
                                        <p:tav tm="100000">
                                          <p:val>
                                            <p:strVal val="#ppt_w"/>
                                          </p:val>
                                        </p:tav>
                                      </p:tavLst>
                                    </p:anim>
                                    <p:anim calcmode="lin" valueType="num">
                                      <p:cBhvr>
                                        <p:cTn id="23" dur="1000" fill="hold"/>
                                        <p:tgtEl>
                                          <p:spTgt spid="2"/>
                                        </p:tgtEl>
                                        <p:attrNameLst>
                                          <p:attrName>ppt_h</p:attrName>
                                        </p:attrNameLst>
                                      </p:cBhvr>
                                      <p:tavLst>
                                        <p:tav tm="0">
                                          <p:val>
                                            <p:strVal val="#ppt_h"/>
                                          </p:val>
                                        </p:tav>
                                        <p:tav tm="100000">
                                          <p:val>
                                            <p:strVal val="#ppt_h"/>
                                          </p:val>
                                        </p:tav>
                                      </p:tavLst>
                                    </p:anim>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3277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hteck 39"/>
          <p:cNvSpPr/>
          <p:nvPr/>
        </p:nvSpPr>
        <p:spPr>
          <a:xfrm>
            <a:off x="0" y="0"/>
            <a:ext cx="3000364" cy="6858004"/>
          </a:xfrm>
          <a:prstGeom prst="rect">
            <a:avLst/>
          </a:prstGeom>
          <a:gradFill flip="none" rotWithShape="1">
            <a:gsLst>
              <a:gs pos="11000">
                <a:srgbClr val="F0FCFE">
                  <a:alpha val="36863"/>
                </a:srgbClr>
              </a:gs>
              <a:gs pos="55000">
                <a:srgbClr val="B7D3CC">
                  <a:alpha val="80000"/>
                </a:srgbClr>
              </a:gs>
              <a:gs pos="82000">
                <a:srgbClr val="5D9699">
                  <a:alpha val="72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63" name="Gerade Verbindung 62"/>
          <p:cNvCxnSpPr/>
          <p:nvPr/>
        </p:nvCxnSpPr>
        <p:spPr>
          <a:xfrm flipV="1">
            <a:off x="3357522" y="5715016"/>
            <a:ext cx="1285884" cy="42862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rot="10800000" flipV="1">
            <a:off x="1214382" y="4143380"/>
            <a:ext cx="4071966" cy="100013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Bogen 31"/>
          <p:cNvSpPr/>
          <p:nvPr/>
        </p:nvSpPr>
        <p:spPr>
          <a:xfrm rot="4997571">
            <a:off x="4037409" y="2189572"/>
            <a:ext cx="1377736" cy="2738213"/>
          </a:xfrm>
          <a:prstGeom prst="arc">
            <a:avLst>
              <a:gd name="adj1" fmla="val 12656606"/>
              <a:gd name="adj2" fmla="val 20612990"/>
            </a:avLst>
          </a:prstGeom>
          <a:ln w="762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33" name="Gerade Verbindung 32"/>
          <p:cNvCxnSpPr/>
          <p:nvPr/>
        </p:nvCxnSpPr>
        <p:spPr>
          <a:xfrm rot="10800000" flipV="1">
            <a:off x="4357654" y="4786322"/>
            <a:ext cx="3000396" cy="107157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7" name="Bogen 26"/>
          <p:cNvSpPr/>
          <p:nvPr/>
        </p:nvSpPr>
        <p:spPr>
          <a:xfrm rot="4861891">
            <a:off x="6407819" y="2485782"/>
            <a:ext cx="1754474" cy="2738213"/>
          </a:xfrm>
          <a:prstGeom prst="arc">
            <a:avLst>
              <a:gd name="adj1" fmla="val 12656606"/>
              <a:gd name="adj2" fmla="val 2061299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Freihandform 22"/>
          <p:cNvSpPr/>
          <p:nvPr/>
        </p:nvSpPr>
        <p:spPr>
          <a:xfrm>
            <a:off x="2143076" y="1285860"/>
            <a:ext cx="5429288" cy="1500198"/>
          </a:xfrm>
          <a:custGeom>
            <a:avLst/>
            <a:gdLst>
              <a:gd name="connsiteX0" fmla="*/ 2832100 w 2832100"/>
              <a:gd name="connsiteY0" fmla="*/ 0 h 1246187"/>
              <a:gd name="connsiteX1" fmla="*/ 450850 w 2832100"/>
              <a:gd name="connsiteY1" fmla="*/ 495300 h 1246187"/>
              <a:gd name="connsiteX2" fmla="*/ 203200 w 2832100"/>
              <a:gd name="connsiteY2" fmla="*/ 1038225 h 1246187"/>
              <a:gd name="connsiteX3" fmla="*/ 1670050 w 2832100"/>
              <a:gd name="connsiteY3" fmla="*/ 1219200 h 1246187"/>
              <a:gd name="connsiteX4" fmla="*/ 1670050 w 2832100"/>
              <a:gd name="connsiteY4" fmla="*/ 1200150 h 1246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1246187">
                <a:moveTo>
                  <a:pt x="2832100" y="0"/>
                </a:moveTo>
                <a:cubicBezTo>
                  <a:pt x="1860550" y="161131"/>
                  <a:pt x="889000" y="322262"/>
                  <a:pt x="450850" y="495300"/>
                </a:cubicBezTo>
                <a:cubicBezTo>
                  <a:pt x="12700" y="668338"/>
                  <a:pt x="0" y="917575"/>
                  <a:pt x="203200" y="1038225"/>
                </a:cubicBezTo>
                <a:cubicBezTo>
                  <a:pt x="406400" y="1158875"/>
                  <a:pt x="1425575" y="1192213"/>
                  <a:pt x="1670050" y="1219200"/>
                </a:cubicBezTo>
                <a:cubicBezTo>
                  <a:pt x="1914525" y="1246187"/>
                  <a:pt x="1792287" y="1223168"/>
                  <a:pt x="1670050" y="1200150"/>
                </a:cubicBezTo>
              </a:path>
            </a:pathLst>
          </a:cu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 name="Rechteck 4"/>
          <p:cNvSpPr/>
          <p:nvPr/>
        </p:nvSpPr>
        <p:spPr>
          <a:xfrm>
            <a:off x="2786018" y="1928802"/>
            <a:ext cx="2500330" cy="492443"/>
          </a:xfrm>
          <a:prstGeom prst="rect">
            <a:avLst/>
          </a:prstGeom>
          <a:noFill/>
        </p:spPr>
        <p:txBody>
          <a:bodyPr wrap="square">
            <a:spAutoFit/>
          </a:bodyPr>
          <a:lstStyle/>
          <a:p>
            <a:pPr>
              <a:defRPr/>
            </a:pPr>
            <a:r>
              <a:rPr lang="de-DE" sz="1200" b="1" dirty="0" smtClean="0"/>
              <a:t>    …der Vorgang </a:t>
            </a:r>
          </a:p>
          <a:p>
            <a:pPr>
              <a:defRPr/>
            </a:pPr>
            <a:r>
              <a:rPr lang="de-DE" sz="1200" b="1" dirty="0" smtClean="0"/>
              <a:t>wird auf die </a:t>
            </a:r>
            <a:r>
              <a:rPr lang="de-DE" sz="1400" b="1" dirty="0" smtClean="0">
                <a:solidFill>
                  <a:srgbClr val="C00000"/>
                </a:solidFill>
              </a:rPr>
              <a:t>Tagesordnung</a:t>
            </a:r>
            <a:r>
              <a:rPr lang="de-DE" sz="1400" b="1" dirty="0" smtClean="0"/>
              <a:t> </a:t>
            </a:r>
            <a:r>
              <a:rPr lang="de-DE" sz="1200" b="1" dirty="0" smtClean="0"/>
              <a:t>gesetzt </a:t>
            </a:r>
          </a:p>
        </p:txBody>
      </p:sp>
      <p:sp>
        <p:nvSpPr>
          <p:cNvPr id="6" name="Rechteck 5"/>
          <p:cNvSpPr/>
          <p:nvPr/>
        </p:nvSpPr>
        <p:spPr>
          <a:xfrm>
            <a:off x="7143736" y="2428868"/>
            <a:ext cx="863378" cy="307777"/>
          </a:xfrm>
          <a:prstGeom prst="rect">
            <a:avLst/>
          </a:prstGeom>
        </p:spPr>
        <p:txBody>
          <a:bodyPr wrap="none">
            <a:spAutoFit/>
          </a:bodyPr>
          <a:lstStyle/>
          <a:p>
            <a:pPr>
              <a:defRPr/>
            </a:pPr>
            <a:r>
              <a:rPr lang="de-DE" sz="1400" b="1" dirty="0" smtClean="0">
                <a:solidFill>
                  <a:schemeClr val="tx1">
                    <a:lumMod val="50000"/>
                    <a:lumOff val="50000"/>
                  </a:schemeClr>
                </a:solidFill>
              </a:rPr>
              <a:t>Protokoll</a:t>
            </a:r>
            <a:endParaRPr lang="de-DE" sz="1400" b="1" dirty="0">
              <a:solidFill>
                <a:schemeClr val="tx1">
                  <a:lumMod val="50000"/>
                  <a:lumOff val="50000"/>
                </a:schemeClr>
              </a:solidFill>
            </a:endParaRPr>
          </a:p>
        </p:txBody>
      </p:sp>
      <p:grpSp>
        <p:nvGrpSpPr>
          <p:cNvPr id="41" name="Gruppieren 40"/>
          <p:cNvGrpSpPr/>
          <p:nvPr/>
        </p:nvGrpSpPr>
        <p:grpSpPr>
          <a:xfrm>
            <a:off x="1357258" y="3071810"/>
            <a:ext cx="6715173" cy="563881"/>
            <a:chOff x="1357258" y="3071810"/>
            <a:chExt cx="6715173" cy="563881"/>
          </a:xfrm>
        </p:grpSpPr>
        <p:sp>
          <p:nvSpPr>
            <p:cNvPr id="21" name="Rechteck 20"/>
            <p:cNvSpPr/>
            <p:nvPr/>
          </p:nvSpPr>
          <p:spPr bwMode="auto">
            <a:xfrm>
              <a:off x="1357258" y="3286148"/>
              <a:ext cx="6715173" cy="214314"/>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7" name="Rechteck 6"/>
            <p:cNvSpPr/>
            <p:nvPr/>
          </p:nvSpPr>
          <p:spPr>
            <a:xfrm>
              <a:off x="4143372" y="3143248"/>
              <a:ext cx="1181477" cy="492443"/>
            </a:xfrm>
            <a:prstGeom prst="rect">
              <a:avLst/>
            </a:prstGeom>
          </p:spPr>
          <p:txBody>
            <a:bodyPr wrap="none">
              <a:spAutoFit/>
            </a:bodyPr>
            <a:lstStyle/>
            <a:p>
              <a:pPr algn="ctr">
                <a:defRPr/>
              </a:pPr>
              <a:r>
                <a:rPr lang="de-DE" sz="1400" b="1" dirty="0" smtClean="0">
                  <a:solidFill>
                    <a:srgbClr val="C00000"/>
                  </a:solidFill>
                </a:rPr>
                <a:t>ablehnende</a:t>
              </a:r>
            </a:p>
            <a:p>
              <a:pPr algn="ctr">
                <a:defRPr/>
              </a:pPr>
              <a:r>
                <a:rPr lang="de-DE" sz="1200" b="1" dirty="0" smtClean="0"/>
                <a:t>Stellungnahme</a:t>
              </a:r>
              <a:endParaRPr lang="de-DE" sz="1200" b="1" dirty="0"/>
            </a:p>
          </p:txBody>
        </p:sp>
        <p:sp>
          <p:nvSpPr>
            <p:cNvPr id="8" name="Rechteck 7"/>
            <p:cNvSpPr/>
            <p:nvPr/>
          </p:nvSpPr>
          <p:spPr>
            <a:xfrm>
              <a:off x="6572264" y="3071810"/>
              <a:ext cx="1392176" cy="492443"/>
            </a:xfrm>
            <a:prstGeom prst="rect">
              <a:avLst/>
            </a:prstGeom>
          </p:spPr>
          <p:txBody>
            <a:bodyPr wrap="none">
              <a:spAutoFit/>
            </a:bodyPr>
            <a:lstStyle/>
            <a:p>
              <a:pPr>
                <a:defRPr/>
              </a:pPr>
              <a:r>
                <a:rPr lang="de-DE" sz="1200" b="1" dirty="0" smtClean="0"/>
                <a:t>Verlangen </a:t>
              </a:r>
            </a:p>
            <a:p>
              <a:pPr>
                <a:defRPr/>
              </a:pPr>
              <a:r>
                <a:rPr lang="de-DE" sz="1200" b="1" dirty="0" smtClean="0"/>
                <a:t>einer </a:t>
              </a:r>
              <a:r>
                <a:rPr lang="de-DE" sz="1400" b="1" dirty="0" smtClean="0">
                  <a:solidFill>
                    <a:srgbClr val="C00000"/>
                  </a:solidFill>
                </a:rPr>
                <a:t>Erörterung </a:t>
              </a:r>
              <a:endParaRPr lang="de-DE" sz="1400" b="1" dirty="0">
                <a:solidFill>
                  <a:srgbClr val="C00000"/>
                </a:solidFill>
              </a:endParaRPr>
            </a:p>
          </p:txBody>
        </p:sp>
        <p:sp>
          <p:nvSpPr>
            <p:cNvPr id="9" name="Rechteck 8"/>
            <p:cNvSpPr/>
            <p:nvPr/>
          </p:nvSpPr>
          <p:spPr>
            <a:xfrm>
              <a:off x="1500134" y="3214686"/>
              <a:ext cx="2143140" cy="307777"/>
            </a:xfrm>
            <a:prstGeom prst="rect">
              <a:avLst/>
            </a:prstGeom>
          </p:spPr>
          <p:txBody>
            <a:bodyPr wrap="square">
              <a:spAutoFit/>
            </a:bodyPr>
            <a:lstStyle/>
            <a:p>
              <a:pPr>
                <a:defRPr/>
              </a:pPr>
              <a:r>
                <a:rPr lang="de-DE" sz="1400" b="1" dirty="0" smtClean="0"/>
                <a:t>Positive Stellungnahme </a:t>
              </a:r>
              <a:endParaRPr lang="de-DE" sz="1400" b="1" dirty="0"/>
            </a:p>
          </p:txBody>
        </p:sp>
      </p:grpSp>
      <p:sp>
        <p:nvSpPr>
          <p:cNvPr id="11" name="Rechteck 10"/>
          <p:cNvSpPr/>
          <p:nvPr/>
        </p:nvSpPr>
        <p:spPr>
          <a:xfrm>
            <a:off x="1785886" y="4857760"/>
            <a:ext cx="2071702" cy="430887"/>
          </a:xfrm>
          <a:prstGeom prst="rect">
            <a:avLst/>
          </a:prstGeom>
          <a:solidFill>
            <a:srgbClr val="FFFFCC"/>
          </a:solidFill>
        </p:spPr>
        <p:txBody>
          <a:bodyPr wrap="square">
            <a:spAutoFit/>
          </a:bodyPr>
          <a:lstStyle/>
          <a:p>
            <a:pPr>
              <a:defRPr/>
            </a:pPr>
            <a:r>
              <a:rPr lang="de-DE" sz="1000" b="1" dirty="0" smtClean="0"/>
              <a:t>    Die Dienststellenleitung </a:t>
            </a:r>
          </a:p>
          <a:p>
            <a:pPr>
              <a:defRPr/>
            </a:pPr>
            <a:r>
              <a:rPr lang="de-DE" sz="1200" b="1" dirty="0" smtClean="0"/>
              <a:t>         lehnt die Vorschläge ab </a:t>
            </a:r>
            <a:endParaRPr lang="de-DE" sz="1200" b="1" dirty="0">
              <a:solidFill>
                <a:srgbClr val="C00000"/>
              </a:solidFill>
            </a:endParaRPr>
          </a:p>
        </p:txBody>
      </p:sp>
      <p:sp>
        <p:nvSpPr>
          <p:cNvPr id="14" name="Rechteck 13"/>
          <p:cNvSpPr/>
          <p:nvPr/>
        </p:nvSpPr>
        <p:spPr>
          <a:xfrm>
            <a:off x="2714580" y="4286256"/>
            <a:ext cx="1428760" cy="461665"/>
          </a:xfrm>
          <a:prstGeom prst="rect">
            <a:avLst/>
          </a:prstGeom>
          <a:solidFill>
            <a:srgbClr val="FFFFCC"/>
          </a:solidFill>
          <a:ln>
            <a:solidFill>
              <a:schemeClr val="tx1">
                <a:lumMod val="50000"/>
                <a:lumOff val="50000"/>
              </a:schemeClr>
            </a:solidFill>
          </a:ln>
        </p:spPr>
        <p:txBody>
          <a:bodyPr wrap="square">
            <a:spAutoFit/>
          </a:bodyPr>
          <a:lstStyle/>
          <a:p>
            <a:pPr algn="ctr">
              <a:defRPr/>
            </a:pPr>
            <a:r>
              <a:rPr lang="de-DE" sz="1200" b="1" dirty="0" smtClean="0">
                <a:solidFill>
                  <a:srgbClr val="C00000"/>
                </a:solidFill>
              </a:rPr>
              <a:t>Erörterung der MAV Vorschläge  </a:t>
            </a:r>
            <a:endParaRPr lang="de-DE" sz="1200" b="1" dirty="0">
              <a:solidFill>
                <a:srgbClr val="C00000"/>
              </a:solidFill>
            </a:endParaRPr>
          </a:p>
        </p:txBody>
      </p:sp>
      <p:sp>
        <p:nvSpPr>
          <p:cNvPr id="15" name="Rechteck 14"/>
          <p:cNvSpPr/>
          <p:nvPr/>
        </p:nvSpPr>
        <p:spPr>
          <a:xfrm>
            <a:off x="6000728" y="3786190"/>
            <a:ext cx="1928826" cy="707886"/>
          </a:xfrm>
          <a:prstGeom prst="rect">
            <a:avLst/>
          </a:prstGeom>
          <a:solidFill>
            <a:srgbClr val="FFFFCC"/>
          </a:solidFill>
          <a:ln>
            <a:solidFill>
              <a:schemeClr val="bg2">
                <a:lumMod val="50000"/>
              </a:schemeClr>
            </a:solidFill>
          </a:ln>
        </p:spPr>
        <p:txBody>
          <a:bodyPr wrap="square">
            <a:spAutoFit/>
          </a:bodyPr>
          <a:lstStyle/>
          <a:p>
            <a:pPr algn="ctr">
              <a:defRPr/>
            </a:pPr>
            <a:r>
              <a:rPr lang="de-DE" sz="1400" b="1" dirty="0" smtClean="0"/>
              <a:t>MAV Sitzung</a:t>
            </a:r>
          </a:p>
          <a:p>
            <a:pPr algn="ctr">
              <a:defRPr/>
            </a:pPr>
            <a:r>
              <a:rPr lang="de-DE" sz="1200" b="1" dirty="0" smtClean="0">
                <a:solidFill>
                  <a:srgbClr val="C00000"/>
                </a:solidFill>
              </a:rPr>
              <a:t>Erneute Beratung </a:t>
            </a:r>
            <a:r>
              <a:rPr lang="de-DE" sz="1200" b="1" dirty="0" smtClean="0"/>
              <a:t>und </a:t>
            </a:r>
          </a:p>
          <a:p>
            <a:pPr algn="ctr">
              <a:defRPr/>
            </a:pPr>
            <a:r>
              <a:rPr lang="de-DE" sz="1400" b="1" dirty="0" smtClean="0"/>
              <a:t>Beschlussfassung  </a:t>
            </a:r>
            <a:endParaRPr lang="de-DE" sz="1400" b="1" dirty="0"/>
          </a:p>
        </p:txBody>
      </p:sp>
      <p:sp>
        <p:nvSpPr>
          <p:cNvPr id="16" name="Rechteck 15"/>
          <p:cNvSpPr/>
          <p:nvPr/>
        </p:nvSpPr>
        <p:spPr>
          <a:xfrm>
            <a:off x="2571704" y="6072206"/>
            <a:ext cx="2857520" cy="430887"/>
          </a:xfrm>
          <a:prstGeom prst="rect">
            <a:avLst/>
          </a:prstGeom>
          <a:solidFill>
            <a:schemeClr val="bg1">
              <a:lumMod val="95000"/>
            </a:schemeClr>
          </a:solidFill>
        </p:spPr>
        <p:txBody>
          <a:bodyPr wrap="square">
            <a:spAutoFit/>
          </a:bodyPr>
          <a:lstStyle/>
          <a:p>
            <a:pPr>
              <a:defRPr/>
            </a:pPr>
            <a:r>
              <a:rPr lang="de-DE" sz="1200" b="1" dirty="0" smtClean="0"/>
              <a:t>  Entscheidung durch das </a:t>
            </a:r>
            <a:r>
              <a:rPr lang="de-DE" sz="1200" b="1" dirty="0" smtClean="0">
                <a:solidFill>
                  <a:srgbClr val="C00000"/>
                </a:solidFill>
              </a:rPr>
              <a:t>Kirchengericht </a:t>
            </a:r>
          </a:p>
          <a:p>
            <a:pPr>
              <a:defRPr/>
            </a:pPr>
            <a:r>
              <a:rPr lang="de-DE" sz="1000" b="1" dirty="0" smtClean="0"/>
              <a:t>                                                     (Schlichtungsstelle) </a:t>
            </a:r>
            <a:endParaRPr lang="de-DE" sz="1000" b="1" dirty="0"/>
          </a:p>
        </p:txBody>
      </p:sp>
      <p:sp>
        <p:nvSpPr>
          <p:cNvPr id="17" name="Rechteck 16"/>
          <p:cNvSpPr/>
          <p:nvPr/>
        </p:nvSpPr>
        <p:spPr>
          <a:xfrm>
            <a:off x="6215042" y="4429132"/>
            <a:ext cx="2643206" cy="276999"/>
          </a:xfrm>
          <a:prstGeom prst="rect">
            <a:avLst/>
          </a:prstGeom>
          <a:solidFill>
            <a:schemeClr val="bg1"/>
          </a:solidFill>
        </p:spPr>
        <p:txBody>
          <a:bodyPr wrap="square">
            <a:spAutoFit/>
          </a:bodyPr>
          <a:lstStyle/>
          <a:p>
            <a:pPr>
              <a:defRPr/>
            </a:pPr>
            <a:r>
              <a:rPr lang="de-DE" sz="1200" b="1" dirty="0" smtClean="0">
                <a:solidFill>
                  <a:srgbClr val="C00000"/>
                </a:solidFill>
              </a:rPr>
              <a:t>Beenden der Erörterung  nach § 45 </a:t>
            </a:r>
            <a:endParaRPr lang="de-DE" sz="1200" b="1" dirty="0">
              <a:solidFill>
                <a:srgbClr val="C00000"/>
              </a:solidFill>
            </a:endParaRPr>
          </a:p>
        </p:txBody>
      </p:sp>
      <p:sp>
        <p:nvSpPr>
          <p:cNvPr id="18" name="Rechteck 17"/>
          <p:cNvSpPr/>
          <p:nvPr/>
        </p:nvSpPr>
        <p:spPr>
          <a:xfrm>
            <a:off x="7429488" y="4643446"/>
            <a:ext cx="928694" cy="338554"/>
          </a:xfrm>
          <a:prstGeom prst="rect">
            <a:avLst/>
          </a:prstGeom>
        </p:spPr>
        <p:txBody>
          <a:bodyPr wrap="square">
            <a:spAutoFit/>
          </a:bodyPr>
          <a:lstStyle/>
          <a:p>
            <a:pPr>
              <a:defRPr/>
            </a:pPr>
            <a:r>
              <a:rPr lang="de-DE" sz="1600" b="1" dirty="0" smtClean="0"/>
              <a:t>Einigung </a:t>
            </a:r>
            <a:endParaRPr lang="de-DE" sz="1600" b="1" dirty="0"/>
          </a:p>
        </p:txBody>
      </p:sp>
      <p:sp>
        <p:nvSpPr>
          <p:cNvPr id="19" name="Rechteck 18"/>
          <p:cNvSpPr/>
          <p:nvPr/>
        </p:nvSpPr>
        <p:spPr>
          <a:xfrm>
            <a:off x="6929454" y="4857760"/>
            <a:ext cx="1714512" cy="461665"/>
          </a:xfrm>
          <a:prstGeom prst="rect">
            <a:avLst/>
          </a:prstGeom>
          <a:noFill/>
        </p:spPr>
        <p:txBody>
          <a:bodyPr wrap="square">
            <a:spAutoFit/>
          </a:bodyPr>
          <a:lstStyle/>
          <a:p>
            <a:pPr>
              <a:defRPr/>
            </a:pPr>
            <a:r>
              <a:rPr lang="de-DE" sz="1200" b="1" dirty="0" smtClean="0">
                <a:solidFill>
                  <a:srgbClr val="C00000"/>
                </a:solidFill>
              </a:rPr>
              <a:t>…oder Bestätigung </a:t>
            </a:r>
            <a:r>
              <a:rPr lang="de-DE" sz="1200" b="1" dirty="0" smtClean="0"/>
              <a:t> </a:t>
            </a:r>
          </a:p>
          <a:p>
            <a:pPr>
              <a:defRPr/>
            </a:pPr>
            <a:r>
              <a:rPr lang="de-DE" sz="1200" b="1" dirty="0" smtClean="0"/>
              <a:t>          der Ablehnung</a:t>
            </a:r>
          </a:p>
        </p:txBody>
      </p:sp>
      <p:sp>
        <p:nvSpPr>
          <p:cNvPr id="20" name="Rechteck 19"/>
          <p:cNvSpPr/>
          <p:nvPr/>
        </p:nvSpPr>
        <p:spPr>
          <a:xfrm>
            <a:off x="7429488" y="928670"/>
            <a:ext cx="1085554" cy="492443"/>
          </a:xfrm>
          <a:prstGeom prst="rect">
            <a:avLst/>
          </a:prstGeom>
          <a:solidFill>
            <a:schemeClr val="bg1"/>
          </a:solidFill>
        </p:spPr>
        <p:txBody>
          <a:bodyPr wrap="none">
            <a:spAutoFit/>
          </a:bodyPr>
          <a:lstStyle/>
          <a:p>
            <a:pPr>
              <a:defRPr/>
            </a:pPr>
            <a:r>
              <a:rPr lang="de-DE" sz="1200" b="1" dirty="0" smtClean="0">
                <a:solidFill>
                  <a:srgbClr val="C00000"/>
                </a:solidFill>
              </a:rPr>
              <a:t>Beabsichtigte</a:t>
            </a:r>
            <a:r>
              <a:rPr lang="de-DE" sz="1200" b="1" dirty="0" smtClean="0"/>
              <a:t> </a:t>
            </a:r>
          </a:p>
          <a:p>
            <a:pPr>
              <a:defRPr/>
            </a:pPr>
            <a:r>
              <a:rPr lang="de-DE" sz="1400" b="1" dirty="0" smtClean="0"/>
              <a:t>Maßnahme </a:t>
            </a:r>
            <a:endParaRPr lang="de-DE" dirty="0"/>
          </a:p>
        </p:txBody>
      </p:sp>
      <p:sp>
        <p:nvSpPr>
          <p:cNvPr id="3" name="Rechteck 2"/>
          <p:cNvSpPr/>
          <p:nvPr/>
        </p:nvSpPr>
        <p:spPr>
          <a:xfrm>
            <a:off x="4000464" y="1571612"/>
            <a:ext cx="2113784" cy="492443"/>
          </a:xfrm>
          <a:prstGeom prst="rect">
            <a:avLst/>
          </a:prstGeom>
          <a:solidFill>
            <a:schemeClr val="bg1"/>
          </a:solidFill>
        </p:spPr>
        <p:txBody>
          <a:bodyPr wrap="none">
            <a:spAutoFit/>
          </a:bodyPr>
          <a:lstStyle/>
          <a:p>
            <a:pPr>
              <a:defRPr/>
            </a:pPr>
            <a:r>
              <a:rPr lang="de-DE" sz="1200" b="1" dirty="0" smtClean="0"/>
              <a:t>…vertreten von der </a:t>
            </a:r>
          </a:p>
          <a:p>
            <a:pPr>
              <a:defRPr/>
            </a:pPr>
            <a:r>
              <a:rPr lang="de-DE" sz="1400" b="1" dirty="0" smtClean="0">
                <a:solidFill>
                  <a:srgbClr val="C00000"/>
                </a:solidFill>
              </a:rPr>
              <a:t>         Vorsitzenden</a:t>
            </a:r>
            <a:r>
              <a:rPr lang="de-DE" sz="1200" b="1" dirty="0" smtClean="0">
                <a:solidFill>
                  <a:srgbClr val="C00000"/>
                </a:solidFill>
              </a:rPr>
              <a:t> </a:t>
            </a:r>
            <a:r>
              <a:rPr lang="de-DE" sz="1200" b="1" dirty="0" smtClean="0"/>
              <a:t>der MAV</a:t>
            </a:r>
            <a:endParaRPr lang="de-DE" sz="1200" b="1" dirty="0"/>
          </a:p>
        </p:txBody>
      </p:sp>
      <p:cxnSp>
        <p:nvCxnSpPr>
          <p:cNvPr id="29" name="Gerade Verbindung 28"/>
          <p:cNvCxnSpPr>
            <a:stCxn id="27" idx="0"/>
          </p:cNvCxnSpPr>
          <p:nvPr/>
        </p:nvCxnSpPr>
        <p:spPr>
          <a:xfrm rot="10800000">
            <a:off x="5214942" y="2786058"/>
            <a:ext cx="2427396" cy="18341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4786282" y="928694"/>
            <a:ext cx="2091919" cy="492443"/>
          </a:xfrm>
          <a:prstGeom prst="rect">
            <a:avLst/>
          </a:prstGeom>
          <a:solidFill>
            <a:schemeClr val="bg1"/>
          </a:solidFill>
        </p:spPr>
        <p:txBody>
          <a:bodyPr wrap="none">
            <a:spAutoFit/>
          </a:bodyPr>
          <a:lstStyle/>
          <a:p>
            <a:pPr>
              <a:defRPr/>
            </a:pPr>
            <a:r>
              <a:rPr lang="de-DE" sz="1200" b="1" dirty="0" smtClean="0"/>
              <a:t>    Die Dienststellenleitung  </a:t>
            </a:r>
          </a:p>
          <a:p>
            <a:pPr>
              <a:defRPr/>
            </a:pPr>
            <a:r>
              <a:rPr lang="de-DE" sz="1400" b="1" dirty="0" smtClean="0">
                <a:solidFill>
                  <a:srgbClr val="C00000"/>
                </a:solidFill>
              </a:rPr>
              <a:t>              informiert</a:t>
            </a:r>
            <a:r>
              <a:rPr lang="de-DE" sz="1400" b="1" dirty="0" smtClean="0"/>
              <a:t> </a:t>
            </a:r>
            <a:r>
              <a:rPr lang="de-DE" sz="1200" b="1" dirty="0" smtClean="0"/>
              <a:t>die MAV</a:t>
            </a:r>
            <a:endParaRPr lang="de-DE" sz="1200" b="1" dirty="0"/>
          </a:p>
        </p:txBody>
      </p:sp>
      <p:sp>
        <p:nvSpPr>
          <p:cNvPr id="4" name="Rechteck 3"/>
          <p:cNvSpPr/>
          <p:nvPr/>
        </p:nvSpPr>
        <p:spPr>
          <a:xfrm>
            <a:off x="3786182" y="2428868"/>
            <a:ext cx="1928826" cy="707886"/>
          </a:xfrm>
          <a:prstGeom prst="rect">
            <a:avLst/>
          </a:prstGeom>
          <a:solidFill>
            <a:srgbClr val="FFFFCC"/>
          </a:solidFill>
          <a:ln>
            <a:solidFill>
              <a:schemeClr val="bg2">
                <a:lumMod val="50000"/>
              </a:schemeClr>
            </a:solidFill>
          </a:ln>
        </p:spPr>
        <p:txBody>
          <a:bodyPr wrap="square">
            <a:spAutoFit/>
          </a:bodyPr>
          <a:lstStyle/>
          <a:p>
            <a:pPr algn="ctr">
              <a:defRPr/>
            </a:pPr>
            <a:r>
              <a:rPr lang="de-DE" sz="1400" b="1" dirty="0" smtClean="0"/>
              <a:t>MAV Sitzung</a:t>
            </a:r>
          </a:p>
          <a:p>
            <a:pPr algn="ctr">
              <a:defRPr/>
            </a:pPr>
            <a:r>
              <a:rPr lang="de-DE" sz="1200" b="1" dirty="0" smtClean="0">
                <a:solidFill>
                  <a:srgbClr val="C00000"/>
                </a:solidFill>
              </a:rPr>
              <a:t>Beratung der Sache</a:t>
            </a:r>
          </a:p>
          <a:p>
            <a:pPr algn="ctr">
              <a:defRPr/>
            </a:pPr>
            <a:r>
              <a:rPr lang="de-DE" sz="1400" b="1" dirty="0" smtClean="0"/>
              <a:t>Beschlussfassung</a:t>
            </a:r>
            <a:r>
              <a:rPr lang="de-DE" sz="1200" b="1" dirty="0" smtClean="0"/>
              <a:t>  </a:t>
            </a:r>
            <a:endParaRPr lang="de-DE" sz="1200" b="1" dirty="0"/>
          </a:p>
        </p:txBody>
      </p:sp>
      <p:cxnSp>
        <p:nvCxnSpPr>
          <p:cNvPr id="45" name="Gerade Verbindung mit Pfeil 44"/>
          <p:cNvCxnSpPr/>
          <p:nvPr/>
        </p:nvCxnSpPr>
        <p:spPr>
          <a:xfrm flipV="1">
            <a:off x="5572100" y="2571744"/>
            <a:ext cx="1500198" cy="16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echteck 52"/>
          <p:cNvSpPr/>
          <p:nvPr/>
        </p:nvSpPr>
        <p:spPr>
          <a:xfrm>
            <a:off x="6286480" y="1357322"/>
            <a:ext cx="1928826" cy="461665"/>
          </a:xfrm>
          <a:prstGeom prst="rect">
            <a:avLst/>
          </a:prstGeom>
          <a:noFill/>
        </p:spPr>
        <p:txBody>
          <a:bodyPr wrap="square">
            <a:spAutoFit/>
          </a:bodyPr>
          <a:lstStyle/>
          <a:p>
            <a:pPr>
              <a:defRPr/>
            </a:pPr>
            <a:r>
              <a:rPr lang="de-DE" sz="1200" b="1" dirty="0" smtClean="0">
                <a:solidFill>
                  <a:srgbClr val="C00000"/>
                </a:solidFill>
              </a:rPr>
              <a:t>…rechtzeitig </a:t>
            </a:r>
          </a:p>
          <a:p>
            <a:pPr>
              <a:defRPr/>
            </a:pPr>
            <a:r>
              <a:rPr lang="de-DE" sz="1200" b="1" dirty="0" smtClean="0"/>
              <a:t>     vor der Durchführung </a:t>
            </a:r>
          </a:p>
        </p:txBody>
      </p:sp>
      <p:sp>
        <p:nvSpPr>
          <p:cNvPr id="54" name="Rechteck 53"/>
          <p:cNvSpPr/>
          <p:nvPr/>
        </p:nvSpPr>
        <p:spPr>
          <a:xfrm>
            <a:off x="3786182" y="3643314"/>
            <a:ext cx="1928826" cy="707886"/>
          </a:xfrm>
          <a:prstGeom prst="rect">
            <a:avLst/>
          </a:prstGeom>
          <a:solidFill>
            <a:srgbClr val="FFFFCC"/>
          </a:solidFill>
          <a:ln>
            <a:solidFill>
              <a:schemeClr val="bg2">
                <a:lumMod val="50000"/>
              </a:schemeClr>
            </a:solidFill>
          </a:ln>
        </p:spPr>
        <p:txBody>
          <a:bodyPr wrap="square">
            <a:spAutoFit/>
          </a:bodyPr>
          <a:lstStyle/>
          <a:p>
            <a:pPr algn="ctr">
              <a:defRPr/>
            </a:pPr>
            <a:r>
              <a:rPr lang="de-DE" sz="1200" b="1" dirty="0" smtClean="0">
                <a:solidFill>
                  <a:srgbClr val="C00000"/>
                </a:solidFill>
              </a:rPr>
              <a:t>Einwände und</a:t>
            </a:r>
          </a:p>
          <a:p>
            <a:pPr algn="ctr">
              <a:defRPr/>
            </a:pPr>
            <a:r>
              <a:rPr lang="de-DE" sz="1400" b="1" dirty="0" smtClean="0">
                <a:solidFill>
                  <a:srgbClr val="C00000"/>
                </a:solidFill>
              </a:rPr>
              <a:t>Vorschläge </a:t>
            </a:r>
            <a:r>
              <a:rPr lang="de-DE" sz="1200" b="1" dirty="0" smtClean="0">
                <a:solidFill>
                  <a:srgbClr val="C00000"/>
                </a:solidFill>
              </a:rPr>
              <a:t>der MAV</a:t>
            </a:r>
          </a:p>
          <a:p>
            <a:pPr algn="ctr">
              <a:defRPr/>
            </a:pPr>
            <a:r>
              <a:rPr lang="de-DE" sz="1400" b="1" dirty="0" smtClean="0"/>
              <a:t>Initiativantrag § 47  </a:t>
            </a:r>
            <a:endParaRPr lang="de-DE" sz="1400" b="1" dirty="0"/>
          </a:p>
        </p:txBody>
      </p:sp>
      <p:sp>
        <p:nvSpPr>
          <p:cNvPr id="56" name="Rechteck 55"/>
          <p:cNvSpPr/>
          <p:nvPr/>
        </p:nvSpPr>
        <p:spPr>
          <a:xfrm>
            <a:off x="7500926" y="3571876"/>
            <a:ext cx="1428760" cy="338554"/>
          </a:xfrm>
          <a:prstGeom prst="rect">
            <a:avLst/>
          </a:prstGeom>
          <a:solidFill>
            <a:srgbClr val="FFFFCC"/>
          </a:solidFill>
          <a:ln>
            <a:solidFill>
              <a:schemeClr val="bg2">
                <a:lumMod val="50000"/>
              </a:schemeClr>
            </a:solidFill>
          </a:ln>
        </p:spPr>
        <p:txBody>
          <a:bodyPr wrap="square">
            <a:spAutoFit/>
          </a:bodyPr>
          <a:lstStyle/>
          <a:p>
            <a:pPr algn="ctr">
              <a:defRPr/>
            </a:pPr>
            <a:r>
              <a:rPr lang="de-DE" sz="1600" b="1" dirty="0" smtClean="0">
                <a:solidFill>
                  <a:srgbClr val="C00000"/>
                </a:solidFill>
              </a:rPr>
              <a:t>Erörterung </a:t>
            </a:r>
            <a:endParaRPr lang="de-DE" sz="1600" b="1" dirty="0">
              <a:solidFill>
                <a:srgbClr val="C00000"/>
              </a:solidFill>
            </a:endParaRPr>
          </a:p>
        </p:txBody>
      </p:sp>
      <p:sp>
        <p:nvSpPr>
          <p:cNvPr id="52" name="Rechteck 51"/>
          <p:cNvSpPr/>
          <p:nvPr/>
        </p:nvSpPr>
        <p:spPr>
          <a:xfrm>
            <a:off x="3786150" y="4714884"/>
            <a:ext cx="1928826" cy="646331"/>
          </a:xfrm>
          <a:prstGeom prst="rect">
            <a:avLst/>
          </a:prstGeom>
          <a:noFill/>
          <a:ln>
            <a:noFill/>
          </a:ln>
        </p:spPr>
        <p:txBody>
          <a:bodyPr wrap="square">
            <a:spAutoFit/>
          </a:bodyPr>
          <a:lstStyle/>
          <a:p>
            <a:pPr algn="ctr">
              <a:defRPr/>
            </a:pPr>
            <a:r>
              <a:rPr lang="de-DE" sz="1200" b="1" dirty="0" smtClean="0">
                <a:solidFill>
                  <a:schemeClr val="bg1">
                    <a:lumMod val="50000"/>
                  </a:schemeClr>
                </a:solidFill>
              </a:rPr>
              <a:t>MAV Sitzung</a:t>
            </a:r>
          </a:p>
          <a:p>
            <a:pPr algn="ctr">
              <a:defRPr/>
            </a:pPr>
            <a:r>
              <a:rPr lang="de-DE" sz="1200" b="1" dirty="0" smtClean="0">
                <a:solidFill>
                  <a:schemeClr val="bg1">
                    <a:lumMod val="50000"/>
                  </a:schemeClr>
                </a:solidFill>
              </a:rPr>
              <a:t>Beratung der Ablehnung</a:t>
            </a:r>
          </a:p>
          <a:p>
            <a:pPr algn="ctr">
              <a:defRPr/>
            </a:pPr>
            <a:r>
              <a:rPr lang="de-DE" sz="1200" b="1" dirty="0" smtClean="0">
                <a:solidFill>
                  <a:schemeClr val="bg1">
                    <a:lumMod val="50000"/>
                  </a:schemeClr>
                </a:solidFill>
              </a:rPr>
              <a:t>Beschlussfassung  </a:t>
            </a:r>
            <a:endParaRPr lang="de-DE" sz="1200" b="1" dirty="0">
              <a:solidFill>
                <a:schemeClr val="bg1">
                  <a:lumMod val="50000"/>
                </a:schemeClr>
              </a:solidFill>
            </a:endParaRPr>
          </a:p>
        </p:txBody>
      </p:sp>
      <p:sp>
        <p:nvSpPr>
          <p:cNvPr id="36" name="Rechteck 35"/>
          <p:cNvSpPr/>
          <p:nvPr/>
        </p:nvSpPr>
        <p:spPr>
          <a:xfrm>
            <a:off x="142844" y="0"/>
            <a:ext cx="142844"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 name="Gerade Verbindung 46"/>
          <p:cNvCxnSpPr/>
          <p:nvPr/>
        </p:nvCxnSpPr>
        <p:spPr>
          <a:xfrm>
            <a:off x="1214382" y="5143512"/>
            <a:ext cx="3643338" cy="42862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Rechteck 54"/>
          <p:cNvSpPr/>
          <p:nvPr/>
        </p:nvSpPr>
        <p:spPr>
          <a:xfrm>
            <a:off x="3786150" y="5500702"/>
            <a:ext cx="2071702" cy="461665"/>
          </a:xfrm>
          <a:prstGeom prst="rect">
            <a:avLst/>
          </a:prstGeom>
          <a:solidFill>
            <a:schemeClr val="bg1">
              <a:lumMod val="95000"/>
            </a:schemeClr>
          </a:solidFill>
        </p:spPr>
        <p:txBody>
          <a:bodyPr wrap="square">
            <a:spAutoFit/>
          </a:bodyPr>
          <a:lstStyle/>
          <a:p>
            <a:pPr>
              <a:defRPr/>
            </a:pPr>
            <a:r>
              <a:rPr lang="de-DE" sz="1200" b="1" dirty="0" smtClean="0"/>
              <a:t>     Die MAV beantragt </a:t>
            </a:r>
          </a:p>
          <a:p>
            <a:pPr>
              <a:defRPr/>
            </a:pPr>
            <a:r>
              <a:rPr lang="de-DE" sz="1200" b="1" dirty="0" smtClean="0"/>
              <a:t>   die </a:t>
            </a:r>
            <a:r>
              <a:rPr lang="de-DE" sz="1200" b="1" dirty="0" smtClean="0">
                <a:solidFill>
                  <a:srgbClr val="C00000"/>
                </a:solidFill>
              </a:rPr>
              <a:t>Prüfung der Ablehnung </a:t>
            </a:r>
            <a:endParaRPr lang="de-DE" sz="1200" b="1" dirty="0">
              <a:solidFill>
                <a:srgbClr val="C00000"/>
              </a:solidFill>
            </a:endParaRPr>
          </a:p>
        </p:txBody>
      </p:sp>
      <p:sp>
        <p:nvSpPr>
          <p:cNvPr id="39" name="Rechteck 38"/>
          <p:cNvSpPr/>
          <p:nvPr/>
        </p:nvSpPr>
        <p:spPr>
          <a:xfrm>
            <a:off x="642910" y="642918"/>
            <a:ext cx="2672591" cy="954107"/>
          </a:xfrm>
          <a:prstGeom prst="rect">
            <a:avLst/>
          </a:prstGeom>
        </p:spPr>
        <p:txBody>
          <a:bodyPr wrap="none">
            <a:spAutoFit/>
          </a:bodyPr>
          <a:lstStyle/>
          <a:p>
            <a:pPr>
              <a:defRPr/>
            </a:pPr>
            <a:r>
              <a:rPr lang="de-DE" sz="1400" b="1" i="1" dirty="0" smtClean="0"/>
              <a:t>Verfahrensablauf </a:t>
            </a:r>
          </a:p>
          <a:p>
            <a:pPr>
              <a:defRPr/>
            </a:pPr>
            <a:r>
              <a:rPr lang="de-DE" sz="1400" b="1" i="1" dirty="0" smtClean="0"/>
              <a:t>bei der</a:t>
            </a:r>
            <a:r>
              <a:rPr lang="de-DE" sz="1400" b="1" i="1" dirty="0" smtClean="0">
                <a:solidFill>
                  <a:srgbClr val="C00000"/>
                </a:solidFill>
              </a:rPr>
              <a:t> </a:t>
            </a:r>
            <a:r>
              <a:rPr lang="de-DE" sz="1600" b="1" i="1" dirty="0" err="1" smtClean="0">
                <a:solidFill>
                  <a:srgbClr val="386294"/>
                </a:solidFill>
              </a:rPr>
              <a:t>Mitberatung</a:t>
            </a:r>
            <a:r>
              <a:rPr lang="de-DE" sz="1600" b="1" i="1" dirty="0" smtClean="0">
                <a:solidFill>
                  <a:srgbClr val="C00000"/>
                </a:solidFill>
              </a:rPr>
              <a:t> </a:t>
            </a:r>
          </a:p>
          <a:p>
            <a:pPr>
              <a:defRPr/>
            </a:pPr>
            <a:r>
              <a:rPr lang="de-DE" sz="1200" b="1" i="1" dirty="0" smtClean="0"/>
              <a:t>In Verbindung mit </a:t>
            </a:r>
            <a:r>
              <a:rPr lang="de-DE" sz="1400" b="1" i="1" dirty="0" smtClean="0">
                <a:solidFill>
                  <a:srgbClr val="C00000"/>
                </a:solidFill>
              </a:rPr>
              <a:t>Initiativanträgen</a:t>
            </a:r>
            <a:r>
              <a:rPr lang="de-DE" sz="1200" b="1" i="1" dirty="0" smtClean="0"/>
              <a:t> </a:t>
            </a:r>
          </a:p>
          <a:p>
            <a:pPr>
              <a:defRPr/>
            </a:pPr>
            <a:r>
              <a:rPr lang="de-DE" sz="1200" b="1" i="1" dirty="0" smtClean="0"/>
              <a:t>nach § 47 Abs.2</a:t>
            </a:r>
            <a:endParaRPr lang="de-DE" sz="1200" b="1" i="1" dirty="0"/>
          </a:p>
        </p:txBody>
      </p:sp>
      <p:sp>
        <p:nvSpPr>
          <p:cNvPr id="49" name="Text Box 14"/>
          <p:cNvSpPr txBox="1">
            <a:spLocks noChangeArrowheads="1"/>
          </p:cNvSpPr>
          <p:nvPr/>
        </p:nvSpPr>
        <p:spPr bwMode="auto">
          <a:xfrm>
            <a:off x="7215206" y="6357958"/>
            <a:ext cx="1500187" cy="200025"/>
          </a:xfrm>
          <a:prstGeom prst="rect">
            <a:avLst/>
          </a:prstGeom>
          <a:noFill/>
          <a:ln w="9525">
            <a:noFill/>
            <a:miter lim="800000"/>
            <a:headEnd/>
            <a:tailEnd/>
          </a:ln>
        </p:spPr>
        <p:txBody>
          <a:bodyPr lIns="75749" tIns="37874" rIns="75749" bIns="37874">
            <a:spAutoFit/>
          </a:bodyPr>
          <a:lstStyle/>
          <a:p>
            <a:pPr defTabSz="757238">
              <a:defRPr/>
            </a:pPr>
            <a:r>
              <a:rPr lang="de-DE" sz="800" b="0" dirty="0">
                <a:solidFill>
                  <a:srgbClr val="FF8409"/>
                </a:solidFill>
                <a:latin typeface="+mn-lt"/>
              </a:rPr>
              <a:t>© Gisbert Fischer  </a:t>
            </a:r>
            <a:r>
              <a:rPr lang="de-DE" sz="800" b="0" dirty="0" smtClean="0">
                <a:solidFill>
                  <a:srgbClr val="FF8409"/>
                </a:solidFill>
                <a:latin typeface="+mn-lt"/>
              </a:rPr>
              <a:t>15082017</a:t>
            </a:r>
            <a:endParaRPr lang="de-DE" sz="800" b="0" dirty="0">
              <a:solidFill>
                <a:srgbClr val="FF8409"/>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0.70"/>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1000" fill="hold"/>
                                        <p:tgtEl>
                                          <p:spTgt spid="53"/>
                                        </p:tgtEl>
                                        <p:attrNameLst>
                                          <p:attrName>ppt_w</p:attrName>
                                        </p:attrNameLst>
                                      </p:cBhvr>
                                      <p:tavLst>
                                        <p:tav tm="0">
                                          <p:val>
                                            <p:strVal val="#ppt_w*0.70"/>
                                          </p:val>
                                        </p:tav>
                                        <p:tav tm="100000">
                                          <p:val>
                                            <p:strVal val="#ppt_w"/>
                                          </p:val>
                                        </p:tav>
                                      </p:tavLst>
                                    </p:anim>
                                    <p:anim calcmode="lin" valueType="num">
                                      <p:cBhvr>
                                        <p:cTn id="20" dur="1000" fill="hold"/>
                                        <p:tgtEl>
                                          <p:spTgt spid="53"/>
                                        </p:tgtEl>
                                        <p:attrNameLst>
                                          <p:attrName>ppt_h</p:attrName>
                                        </p:attrNameLst>
                                      </p:cBhvr>
                                      <p:tavLst>
                                        <p:tav tm="0">
                                          <p:val>
                                            <p:strVal val="#ppt_h"/>
                                          </p:val>
                                        </p:tav>
                                        <p:tav tm="100000">
                                          <p:val>
                                            <p:strVal val="#ppt_h"/>
                                          </p:val>
                                        </p:tav>
                                      </p:tavLst>
                                    </p:anim>
                                    <p:animEffect transition="in" filter="fade">
                                      <p:cBhvr>
                                        <p:cTn id="21" dur="1000"/>
                                        <p:tgtEl>
                                          <p:spTgt spid="53"/>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strVal val="#ppt_w*0.70"/>
                                          </p:val>
                                        </p:tav>
                                        <p:tav tm="100000">
                                          <p:val>
                                            <p:strVal val="#ppt_w"/>
                                          </p:val>
                                        </p:tav>
                                      </p:tavLst>
                                    </p:anim>
                                    <p:anim calcmode="lin" valueType="num">
                                      <p:cBhvr>
                                        <p:cTn id="26" dur="1000" fill="hold"/>
                                        <p:tgtEl>
                                          <p:spTgt spid="3"/>
                                        </p:tgtEl>
                                        <p:attrNameLst>
                                          <p:attrName>ppt_h</p:attrName>
                                        </p:attrNameLst>
                                      </p:cBhvr>
                                      <p:tavLst>
                                        <p:tav tm="0">
                                          <p:val>
                                            <p:strVal val="#ppt_h"/>
                                          </p:val>
                                        </p:tav>
                                        <p:tav tm="100000">
                                          <p:val>
                                            <p:strVal val="#ppt_h"/>
                                          </p:val>
                                        </p:tav>
                                      </p:tavLst>
                                    </p:anim>
                                    <p:animEffect transition="in" filter="fade">
                                      <p:cBhvr>
                                        <p:cTn id="27" dur="1000"/>
                                        <p:tgtEl>
                                          <p:spTgt spid="3"/>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strVal val="#ppt_w*0.70"/>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animEffect transition="in" filter="fade">
                                      <p:cBhvr>
                                        <p:cTn id="33" dur="1000"/>
                                        <p:tgtEl>
                                          <p:spTgt spid="5"/>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strVal val="#ppt_w*0.70"/>
                                          </p:val>
                                        </p:tav>
                                        <p:tav tm="100000">
                                          <p:val>
                                            <p:strVal val="#ppt_w"/>
                                          </p:val>
                                        </p:tav>
                                      </p:tavLst>
                                    </p:anim>
                                    <p:anim calcmode="lin" valueType="num">
                                      <p:cBhvr>
                                        <p:cTn id="38" dur="1000" fill="hold"/>
                                        <p:tgtEl>
                                          <p:spTgt spid="4"/>
                                        </p:tgtEl>
                                        <p:attrNameLst>
                                          <p:attrName>ppt_h</p:attrName>
                                        </p:attrNameLst>
                                      </p:cBhvr>
                                      <p:tavLst>
                                        <p:tav tm="0">
                                          <p:val>
                                            <p:strVal val="#ppt_h"/>
                                          </p:val>
                                        </p:tav>
                                        <p:tav tm="100000">
                                          <p:val>
                                            <p:strVal val="#ppt_h"/>
                                          </p:val>
                                        </p:tav>
                                      </p:tavLst>
                                    </p:anim>
                                    <p:animEffect transition="in" filter="fade">
                                      <p:cBhvr>
                                        <p:cTn id="39" dur="1000"/>
                                        <p:tgtEl>
                                          <p:spTgt spid="4"/>
                                        </p:tgtEl>
                                      </p:cBhvr>
                                    </p:animEffect>
                                  </p:childTnLst>
                                </p:cTn>
                              </p:par>
                            </p:childTnLst>
                          </p:cTn>
                        </p:par>
                        <p:par>
                          <p:cTn id="40" fill="hold">
                            <p:stCondLst>
                              <p:cond delay="6000"/>
                            </p:stCondLst>
                            <p:childTnLst>
                              <p:par>
                                <p:cTn id="41" presetID="3" presetClass="entr" presetSubtype="1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linds(horizontal)">
                                      <p:cBhvr>
                                        <p:cTn id="43" dur="500"/>
                                        <p:tgtEl>
                                          <p:spTgt spid="23"/>
                                        </p:tgtEl>
                                      </p:cBhvr>
                                    </p:animEffect>
                                  </p:childTnLst>
                                </p:cTn>
                              </p:par>
                            </p:childTnLst>
                          </p:cTn>
                        </p:par>
                        <p:par>
                          <p:cTn id="44" fill="hold">
                            <p:stCondLst>
                              <p:cond delay="6500"/>
                            </p:stCondLst>
                            <p:childTnLst>
                              <p:par>
                                <p:cTn id="45" presetID="55" presetClass="entr" presetSubtype="0"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1000" fill="hold"/>
                                        <p:tgtEl>
                                          <p:spTgt spid="41"/>
                                        </p:tgtEl>
                                        <p:attrNameLst>
                                          <p:attrName>ppt_w</p:attrName>
                                        </p:attrNameLst>
                                      </p:cBhvr>
                                      <p:tavLst>
                                        <p:tav tm="0">
                                          <p:val>
                                            <p:strVal val="#ppt_w*0.70"/>
                                          </p:val>
                                        </p:tav>
                                        <p:tav tm="100000">
                                          <p:val>
                                            <p:strVal val="#ppt_w"/>
                                          </p:val>
                                        </p:tav>
                                      </p:tavLst>
                                    </p:anim>
                                    <p:anim calcmode="lin" valueType="num">
                                      <p:cBhvr>
                                        <p:cTn id="48" dur="1000" fill="hold"/>
                                        <p:tgtEl>
                                          <p:spTgt spid="41"/>
                                        </p:tgtEl>
                                        <p:attrNameLst>
                                          <p:attrName>ppt_h</p:attrName>
                                        </p:attrNameLst>
                                      </p:cBhvr>
                                      <p:tavLst>
                                        <p:tav tm="0">
                                          <p:val>
                                            <p:strVal val="#ppt_h"/>
                                          </p:val>
                                        </p:tav>
                                        <p:tav tm="100000">
                                          <p:val>
                                            <p:strVal val="#ppt_h"/>
                                          </p:val>
                                        </p:tav>
                                      </p:tavLst>
                                    </p:anim>
                                    <p:animEffect transition="in" filter="fade">
                                      <p:cBhvr>
                                        <p:cTn id="49" dur="1000"/>
                                        <p:tgtEl>
                                          <p:spTgt spid="41"/>
                                        </p:tgtEl>
                                      </p:cBhvr>
                                    </p:animEffect>
                                  </p:childTnLst>
                                </p:cTn>
                              </p:par>
                            </p:childTnLst>
                          </p:cTn>
                        </p:par>
                        <p:par>
                          <p:cTn id="50" fill="hold">
                            <p:stCondLst>
                              <p:cond delay="7500"/>
                            </p:stCondLst>
                            <p:childTnLst>
                              <p:par>
                                <p:cTn id="51" presetID="5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strVal val="#ppt_w*0.70"/>
                                          </p:val>
                                        </p:tav>
                                        <p:tav tm="100000">
                                          <p:val>
                                            <p:strVal val="#ppt_w"/>
                                          </p:val>
                                        </p:tav>
                                      </p:tavLst>
                                    </p:anim>
                                    <p:anim calcmode="lin" valueType="num">
                                      <p:cBhvr>
                                        <p:cTn id="54" dur="1000" fill="hold"/>
                                        <p:tgtEl>
                                          <p:spTgt spid="45"/>
                                        </p:tgtEl>
                                        <p:attrNameLst>
                                          <p:attrName>ppt_h</p:attrName>
                                        </p:attrNameLst>
                                      </p:cBhvr>
                                      <p:tavLst>
                                        <p:tav tm="0">
                                          <p:val>
                                            <p:strVal val="#ppt_h"/>
                                          </p:val>
                                        </p:tav>
                                        <p:tav tm="100000">
                                          <p:val>
                                            <p:strVal val="#ppt_h"/>
                                          </p:val>
                                        </p:tav>
                                      </p:tavLst>
                                    </p:anim>
                                    <p:animEffect transition="in" filter="fade">
                                      <p:cBhvr>
                                        <p:cTn id="55" dur="1000"/>
                                        <p:tgtEl>
                                          <p:spTgt spid="45"/>
                                        </p:tgtEl>
                                      </p:cBhvr>
                                    </p:animEffect>
                                  </p:childTnLst>
                                </p:cTn>
                              </p:par>
                            </p:childTnLst>
                          </p:cTn>
                        </p:par>
                        <p:par>
                          <p:cTn id="56" fill="hold">
                            <p:stCondLst>
                              <p:cond delay="8500"/>
                            </p:stCondLst>
                            <p:childTnLst>
                              <p:par>
                                <p:cTn id="57" presetID="55" presetClass="entr" presetSubtype="0"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1000" fill="hold"/>
                                        <p:tgtEl>
                                          <p:spTgt spid="6"/>
                                        </p:tgtEl>
                                        <p:attrNameLst>
                                          <p:attrName>ppt_w</p:attrName>
                                        </p:attrNameLst>
                                      </p:cBhvr>
                                      <p:tavLst>
                                        <p:tav tm="0">
                                          <p:val>
                                            <p:strVal val="#ppt_w*0.70"/>
                                          </p:val>
                                        </p:tav>
                                        <p:tav tm="100000">
                                          <p:val>
                                            <p:strVal val="#ppt_w"/>
                                          </p:val>
                                        </p:tav>
                                      </p:tavLst>
                                    </p:anim>
                                    <p:anim calcmode="lin" valueType="num">
                                      <p:cBhvr>
                                        <p:cTn id="60" dur="1000" fill="hold"/>
                                        <p:tgtEl>
                                          <p:spTgt spid="6"/>
                                        </p:tgtEl>
                                        <p:attrNameLst>
                                          <p:attrName>ppt_h</p:attrName>
                                        </p:attrNameLst>
                                      </p:cBhvr>
                                      <p:tavLst>
                                        <p:tav tm="0">
                                          <p:val>
                                            <p:strVal val="#ppt_h"/>
                                          </p:val>
                                        </p:tav>
                                        <p:tav tm="100000">
                                          <p:val>
                                            <p:strVal val="#ppt_h"/>
                                          </p:val>
                                        </p:tav>
                                      </p:tavLst>
                                    </p:anim>
                                    <p:animEffect transition="in" filter="fade">
                                      <p:cBhvr>
                                        <p:cTn id="61" dur="10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56"/>
                                        </p:tgtEl>
                                        <p:attrNameLst>
                                          <p:attrName>style.visibility</p:attrName>
                                        </p:attrNameLst>
                                      </p:cBhvr>
                                      <p:to>
                                        <p:strVal val="visible"/>
                                      </p:to>
                                    </p:set>
                                    <p:anim calcmode="lin" valueType="num">
                                      <p:cBhvr additive="base">
                                        <p:cTn id="66" dur="500" fill="hold"/>
                                        <p:tgtEl>
                                          <p:spTgt spid="56"/>
                                        </p:tgtEl>
                                        <p:attrNameLst>
                                          <p:attrName>ppt_x</p:attrName>
                                        </p:attrNameLst>
                                      </p:cBhvr>
                                      <p:tavLst>
                                        <p:tav tm="0">
                                          <p:val>
                                            <p:strVal val="1+#ppt_w/2"/>
                                          </p:val>
                                        </p:tav>
                                        <p:tav tm="100000">
                                          <p:val>
                                            <p:strVal val="#ppt_x"/>
                                          </p:val>
                                        </p:tav>
                                      </p:tavLst>
                                    </p:anim>
                                    <p:anim calcmode="lin" valueType="num">
                                      <p:cBhvr additive="base">
                                        <p:cTn id="67" dur="500" fill="hold"/>
                                        <p:tgtEl>
                                          <p:spTgt spid="56"/>
                                        </p:tgtEl>
                                        <p:attrNameLst>
                                          <p:attrName>ppt_y</p:attrName>
                                        </p:attrNameLst>
                                      </p:cBhvr>
                                      <p:tavLst>
                                        <p:tav tm="0">
                                          <p:val>
                                            <p:strVal val="#ppt_y"/>
                                          </p:val>
                                        </p:tav>
                                        <p:tav tm="100000">
                                          <p:val>
                                            <p:strVal val="#ppt_y"/>
                                          </p:val>
                                        </p:tav>
                                      </p:tavLst>
                                    </p:anim>
                                  </p:childTnLst>
                                </p:cTn>
                              </p:par>
                            </p:childTnLst>
                          </p:cTn>
                        </p:par>
                        <p:par>
                          <p:cTn id="68" fill="hold">
                            <p:stCondLst>
                              <p:cond delay="500"/>
                            </p:stCondLst>
                            <p:childTnLst>
                              <p:par>
                                <p:cTn id="69" presetID="55"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1000" fill="hold"/>
                                        <p:tgtEl>
                                          <p:spTgt spid="15"/>
                                        </p:tgtEl>
                                        <p:attrNameLst>
                                          <p:attrName>ppt_w</p:attrName>
                                        </p:attrNameLst>
                                      </p:cBhvr>
                                      <p:tavLst>
                                        <p:tav tm="0">
                                          <p:val>
                                            <p:strVal val="#ppt_w*0.70"/>
                                          </p:val>
                                        </p:tav>
                                        <p:tav tm="100000">
                                          <p:val>
                                            <p:strVal val="#ppt_w"/>
                                          </p:val>
                                        </p:tav>
                                      </p:tavLst>
                                    </p:anim>
                                    <p:anim calcmode="lin" valueType="num">
                                      <p:cBhvr>
                                        <p:cTn id="72" dur="1000" fill="hold"/>
                                        <p:tgtEl>
                                          <p:spTgt spid="15"/>
                                        </p:tgtEl>
                                        <p:attrNameLst>
                                          <p:attrName>ppt_h</p:attrName>
                                        </p:attrNameLst>
                                      </p:cBhvr>
                                      <p:tavLst>
                                        <p:tav tm="0">
                                          <p:val>
                                            <p:strVal val="#ppt_h"/>
                                          </p:val>
                                        </p:tav>
                                        <p:tav tm="100000">
                                          <p:val>
                                            <p:strVal val="#ppt_h"/>
                                          </p:val>
                                        </p:tav>
                                      </p:tavLst>
                                    </p:anim>
                                    <p:animEffect transition="in" filter="fade">
                                      <p:cBhvr>
                                        <p:cTn id="73" dur="1000"/>
                                        <p:tgtEl>
                                          <p:spTgt spid="15"/>
                                        </p:tgtEl>
                                      </p:cBhvr>
                                    </p:animEffect>
                                  </p:childTnLst>
                                </p:cTn>
                              </p:par>
                            </p:childTnLst>
                          </p:cTn>
                        </p:par>
                        <p:par>
                          <p:cTn id="74" fill="hold">
                            <p:stCondLst>
                              <p:cond delay="1500"/>
                            </p:stCondLst>
                            <p:childTnLst>
                              <p:par>
                                <p:cTn id="75" presetID="2" presetClass="entr" presetSubtype="2"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1+#ppt_w/2"/>
                                          </p:val>
                                        </p:tav>
                                        <p:tav tm="100000">
                                          <p:val>
                                            <p:strVal val="#ppt_x"/>
                                          </p:val>
                                        </p:tav>
                                      </p:tavLst>
                                    </p:anim>
                                    <p:anim calcmode="lin" valueType="num">
                                      <p:cBhvr additive="base">
                                        <p:cTn id="78" dur="500" fill="hold"/>
                                        <p:tgtEl>
                                          <p:spTgt spid="17"/>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3" presetClass="entr" presetSubtype="10"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linds(horizontal)">
                                      <p:cBhvr>
                                        <p:cTn id="82" dur="500"/>
                                        <p:tgtEl>
                                          <p:spTgt spid="29"/>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blinds(horizontal)">
                                      <p:cBhvr>
                                        <p:cTn id="85" dur="500"/>
                                        <p:tgtEl>
                                          <p:spTgt spid="27"/>
                                        </p:tgtEl>
                                      </p:cBhvr>
                                    </p:animEffect>
                                  </p:childTnLst>
                                </p:cTn>
                              </p:par>
                              <p:par>
                                <p:cTn id="86" presetID="55" presetClass="entr" presetSubtype="0"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p:cTn id="88" dur="1000" fill="hold"/>
                                        <p:tgtEl>
                                          <p:spTgt spid="18"/>
                                        </p:tgtEl>
                                        <p:attrNameLst>
                                          <p:attrName>ppt_w</p:attrName>
                                        </p:attrNameLst>
                                      </p:cBhvr>
                                      <p:tavLst>
                                        <p:tav tm="0">
                                          <p:val>
                                            <p:strVal val="#ppt_w*0.70"/>
                                          </p:val>
                                        </p:tav>
                                        <p:tav tm="100000">
                                          <p:val>
                                            <p:strVal val="#ppt_w"/>
                                          </p:val>
                                        </p:tav>
                                      </p:tavLst>
                                    </p:anim>
                                    <p:anim calcmode="lin" valueType="num">
                                      <p:cBhvr>
                                        <p:cTn id="89" dur="1000" fill="hold"/>
                                        <p:tgtEl>
                                          <p:spTgt spid="18"/>
                                        </p:tgtEl>
                                        <p:attrNameLst>
                                          <p:attrName>ppt_h</p:attrName>
                                        </p:attrNameLst>
                                      </p:cBhvr>
                                      <p:tavLst>
                                        <p:tav tm="0">
                                          <p:val>
                                            <p:strVal val="#ppt_h"/>
                                          </p:val>
                                        </p:tav>
                                        <p:tav tm="100000">
                                          <p:val>
                                            <p:strVal val="#ppt_h"/>
                                          </p:val>
                                        </p:tav>
                                      </p:tavLst>
                                    </p:anim>
                                    <p:animEffect transition="in" filter="fade">
                                      <p:cBhvr>
                                        <p:cTn id="90" dur="1000"/>
                                        <p:tgtEl>
                                          <p:spTgt spid="18"/>
                                        </p:tgtEl>
                                      </p:cBhvr>
                                    </p:animEffect>
                                  </p:childTnLst>
                                </p:cTn>
                              </p:par>
                              <p:par>
                                <p:cTn id="91" presetID="55" presetClass="entr" presetSubtype="0" fill="hold" grpId="0" nodeType="with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p:cTn id="93" dur="1000" fill="hold"/>
                                        <p:tgtEl>
                                          <p:spTgt spid="19"/>
                                        </p:tgtEl>
                                        <p:attrNameLst>
                                          <p:attrName>ppt_w</p:attrName>
                                        </p:attrNameLst>
                                      </p:cBhvr>
                                      <p:tavLst>
                                        <p:tav tm="0">
                                          <p:val>
                                            <p:strVal val="#ppt_w*0.70"/>
                                          </p:val>
                                        </p:tav>
                                        <p:tav tm="100000">
                                          <p:val>
                                            <p:strVal val="#ppt_w"/>
                                          </p:val>
                                        </p:tav>
                                      </p:tavLst>
                                    </p:anim>
                                    <p:anim calcmode="lin" valueType="num">
                                      <p:cBhvr>
                                        <p:cTn id="94" dur="1000" fill="hold"/>
                                        <p:tgtEl>
                                          <p:spTgt spid="19"/>
                                        </p:tgtEl>
                                        <p:attrNameLst>
                                          <p:attrName>ppt_h</p:attrName>
                                        </p:attrNameLst>
                                      </p:cBhvr>
                                      <p:tavLst>
                                        <p:tav tm="0">
                                          <p:val>
                                            <p:strVal val="#ppt_h"/>
                                          </p:val>
                                        </p:tav>
                                        <p:tav tm="100000">
                                          <p:val>
                                            <p:strVal val="#ppt_h"/>
                                          </p:val>
                                        </p:tav>
                                      </p:tavLst>
                                    </p:anim>
                                    <p:animEffect transition="in" filter="fade">
                                      <p:cBhvr>
                                        <p:cTn id="95" dur="1000"/>
                                        <p:tgtEl>
                                          <p:spTgt spid="19"/>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12" fill="hold" grpId="0" nodeType="clickEffect">
                                  <p:stCondLst>
                                    <p:cond delay="0"/>
                                  </p:stCondLst>
                                  <p:childTnLst>
                                    <p:set>
                                      <p:cBhvr>
                                        <p:cTn id="99" dur="1" fill="hold">
                                          <p:stCondLst>
                                            <p:cond delay="0"/>
                                          </p:stCondLst>
                                        </p:cTn>
                                        <p:tgtEl>
                                          <p:spTgt spid="54"/>
                                        </p:tgtEl>
                                        <p:attrNameLst>
                                          <p:attrName>style.visibility</p:attrName>
                                        </p:attrNameLst>
                                      </p:cBhvr>
                                      <p:to>
                                        <p:strVal val="visible"/>
                                      </p:to>
                                    </p:set>
                                    <p:anim calcmode="lin" valueType="num">
                                      <p:cBhvr additive="base">
                                        <p:cTn id="100" dur="500" fill="hold"/>
                                        <p:tgtEl>
                                          <p:spTgt spid="54"/>
                                        </p:tgtEl>
                                        <p:attrNameLst>
                                          <p:attrName>ppt_x</p:attrName>
                                        </p:attrNameLst>
                                      </p:cBhvr>
                                      <p:tavLst>
                                        <p:tav tm="0">
                                          <p:val>
                                            <p:strVal val="0-#ppt_w/2"/>
                                          </p:val>
                                        </p:tav>
                                        <p:tav tm="100000">
                                          <p:val>
                                            <p:strVal val="#ppt_x"/>
                                          </p:val>
                                        </p:tav>
                                      </p:tavLst>
                                    </p:anim>
                                    <p:anim calcmode="lin" valueType="num">
                                      <p:cBhvr additive="base">
                                        <p:cTn id="101" dur="500" fill="hold"/>
                                        <p:tgtEl>
                                          <p:spTgt spid="54"/>
                                        </p:tgtEl>
                                        <p:attrNameLst>
                                          <p:attrName>ppt_y</p:attrName>
                                        </p:attrNameLst>
                                      </p:cBhvr>
                                      <p:tavLst>
                                        <p:tav tm="0">
                                          <p:val>
                                            <p:strVal val="1+#ppt_h/2"/>
                                          </p:val>
                                        </p:tav>
                                        <p:tav tm="100000">
                                          <p:val>
                                            <p:strVal val="#ppt_y"/>
                                          </p:val>
                                        </p:tav>
                                      </p:tavLst>
                                    </p:anim>
                                  </p:childTnLst>
                                </p:cTn>
                              </p:par>
                            </p:childTnLst>
                          </p:cTn>
                        </p:par>
                        <p:par>
                          <p:cTn id="102" fill="hold">
                            <p:stCondLst>
                              <p:cond delay="500"/>
                            </p:stCondLst>
                            <p:childTnLst>
                              <p:par>
                                <p:cTn id="103" presetID="55" presetClass="entr" presetSubtype="0" fill="hold" grpId="0" nodeType="afterEffect">
                                  <p:stCondLst>
                                    <p:cond delay="0"/>
                                  </p:stCondLst>
                                  <p:childTnLst>
                                    <p:set>
                                      <p:cBhvr>
                                        <p:cTn id="104" dur="1" fill="hold">
                                          <p:stCondLst>
                                            <p:cond delay="0"/>
                                          </p:stCondLst>
                                        </p:cTn>
                                        <p:tgtEl>
                                          <p:spTgt spid="14"/>
                                        </p:tgtEl>
                                        <p:attrNameLst>
                                          <p:attrName>style.visibility</p:attrName>
                                        </p:attrNameLst>
                                      </p:cBhvr>
                                      <p:to>
                                        <p:strVal val="visible"/>
                                      </p:to>
                                    </p:set>
                                    <p:anim calcmode="lin" valueType="num">
                                      <p:cBhvr>
                                        <p:cTn id="105" dur="1000" fill="hold"/>
                                        <p:tgtEl>
                                          <p:spTgt spid="14"/>
                                        </p:tgtEl>
                                        <p:attrNameLst>
                                          <p:attrName>ppt_w</p:attrName>
                                        </p:attrNameLst>
                                      </p:cBhvr>
                                      <p:tavLst>
                                        <p:tav tm="0">
                                          <p:val>
                                            <p:strVal val="#ppt_w*0.70"/>
                                          </p:val>
                                        </p:tav>
                                        <p:tav tm="100000">
                                          <p:val>
                                            <p:strVal val="#ppt_w"/>
                                          </p:val>
                                        </p:tav>
                                      </p:tavLst>
                                    </p:anim>
                                    <p:anim calcmode="lin" valueType="num">
                                      <p:cBhvr>
                                        <p:cTn id="106" dur="1000" fill="hold"/>
                                        <p:tgtEl>
                                          <p:spTgt spid="14"/>
                                        </p:tgtEl>
                                        <p:attrNameLst>
                                          <p:attrName>ppt_h</p:attrName>
                                        </p:attrNameLst>
                                      </p:cBhvr>
                                      <p:tavLst>
                                        <p:tav tm="0">
                                          <p:val>
                                            <p:strVal val="#ppt_h"/>
                                          </p:val>
                                        </p:tav>
                                        <p:tav tm="100000">
                                          <p:val>
                                            <p:strVal val="#ppt_h"/>
                                          </p:val>
                                        </p:tav>
                                      </p:tavLst>
                                    </p:anim>
                                    <p:animEffect transition="in" filter="fade">
                                      <p:cBhvr>
                                        <p:cTn id="107" dur="1000"/>
                                        <p:tgtEl>
                                          <p:spTgt spid="14"/>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blinds(horizontal)">
                                      <p:cBhvr>
                                        <p:cTn id="110" dur="500"/>
                                        <p:tgtEl>
                                          <p:spTgt spid="32"/>
                                        </p:tgtEl>
                                      </p:cBhvr>
                                    </p:animEffect>
                                  </p:childTnLst>
                                </p:cTn>
                              </p:par>
                            </p:childTnLst>
                          </p:cTn>
                        </p:par>
                        <p:par>
                          <p:cTn id="111" fill="hold">
                            <p:stCondLst>
                              <p:cond delay="1500"/>
                            </p:stCondLst>
                            <p:childTnLst>
                              <p:par>
                                <p:cTn id="112" presetID="2" presetClass="entr" presetSubtype="8" fill="hold" grpId="0" nodeType="afterEffect">
                                  <p:stCondLst>
                                    <p:cond delay="0"/>
                                  </p:stCondLst>
                                  <p:childTnLst>
                                    <p:set>
                                      <p:cBhvr>
                                        <p:cTn id="113" dur="1" fill="hold">
                                          <p:stCondLst>
                                            <p:cond delay="0"/>
                                          </p:stCondLst>
                                        </p:cTn>
                                        <p:tgtEl>
                                          <p:spTgt spid="11"/>
                                        </p:tgtEl>
                                        <p:attrNameLst>
                                          <p:attrName>style.visibility</p:attrName>
                                        </p:attrNameLst>
                                      </p:cBhvr>
                                      <p:to>
                                        <p:strVal val="visible"/>
                                      </p:to>
                                    </p:set>
                                    <p:anim calcmode="lin" valueType="num">
                                      <p:cBhvr additive="base">
                                        <p:cTn id="114" dur="500" fill="hold"/>
                                        <p:tgtEl>
                                          <p:spTgt spid="11"/>
                                        </p:tgtEl>
                                        <p:attrNameLst>
                                          <p:attrName>ppt_x</p:attrName>
                                        </p:attrNameLst>
                                      </p:cBhvr>
                                      <p:tavLst>
                                        <p:tav tm="0">
                                          <p:val>
                                            <p:strVal val="0-#ppt_w/2"/>
                                          </p:val>
                                        </p:tav>
                                        <p:tav tm="100000">
                                          <p:val>
                                            <p:strVal val="#ppt_x"/>
                                          </p:val>
                                        </p:tav>
                                      </p:tavLst>
                                    </p:anim>
                                    <p:anim calcmode="lin" valueType="num">
                                      <p:cBhvr additive="base">
                                        <p:cTn id="115" dur="500" fill="hold"/>
                                        <p:tgtEl>
                                          <p:spTgt spid="11"/>
                                        </p:tgtEl>
                                        <p:attrNameLst>
                                          <p:attrName>ppt_y</p:attrName>
                                        </p:attrNameLst>
                                      </p:cBhvr>
                                      <p:tavLst>
                                        <p:tav tm="0">
                                          <p:val>
                                            <p:strVal val="#ppt_y"/>
                                          </p:val>
                                        </p:tav>
                                        <p:tav tm="100000">
                                          <p:val>
                                            <p:strVal val="#ppt_y"/>
                                          </p:val>
                                        </p:tav>
                                      </p:tavLst>
                                    </p:anim>
                                  </p:childTnLst>
                                </p:cTn>
                              </p:par>
                              <p:par>
                                <p:cTn id="116" presetID="3" presetClass="entr" presetSubtype="10" fill="hold" nodeType="withEffect">
                                  <p:stCondLst>
                                    <p:cond delay="0"/>
                                  </p:stCondLst>
                                  <p:childTnLst>
                                    <p:set>
                                      <p:cBhvr>
                                        <p:cTn id="117" dur="1" fill="hold">
                                          <p:stCondLst>
                                            <p:cond delay="0"/>
                                          </p:stCondLst>
                                        </p:cTn>
                                        <p:tgtEl>
                                          <p:spTgt spid="34"/>
                                        </p:tgtEl>
                                        <p:attrNameLst>
                                          <p:attrName>style.visibility</p:attrName>
                                        </p:attrNameLst>
                                      </p:cBhvr>
                                      <p:to>
                                        <p:strVal val="visible"/>
                                      </p:to>
                                    </p:set>
                                    <p:animEffect transition="in" filter="blinds(horizontal)">
                                      <p:cBhvr>
                                        <p:cTn id="118" dur="500"/>
                                        <p:tgtEl>
                                          <p:spTgt spid="34"/>
                                        </p:tgtEl>
                                      </p:cBhvr>
                                    </p:animEffect>
                                  </p:childTnLst>
                                </p:cTn>
                              </p:par>
                            </p:childTnLst>
                          </p:cTn>
                        </p:par>
                        <p:par>
                          <p:cTn id="119" fill="hold">
                            <p:stCondLst>
                              <p:cond delay="2000"/>
                            </p:stCondLst>
                            <p:childTnLst>
                              <p:par>
                                <p:cTn id="120" presetID="55" presetClass="entr" presetSubtype="0" fill="hold" grpId="0" nodeType="afterEffect">
                                  <p:stCondLst>
                                    <p:cond delay="0"/>
                                  </p:stCondLst>
                                  <p:childTnLst>
                                    <p:set>
                                      <p:cBhvr>
                                        <p:cTn id="121" dur="1" fill="hold">
                                          <p:stCondLst>
                                            <p:cond delay="0"/>
                                          </p:stCondLst>
                                        </p:cTn>
                                        <p:tgtEl>
                                          <p:spTgt spid="52"/>
                                        </p:tgtEl>
                                        <p:attrNameLst>
                                          <p:attrName>style.visibility</p:attrName>
                                        </p:attrNameLst>
                                      </p:cBhvr>
                                      <p:to>
                                        <p:strVal val="visible"/>
                                      </p:to>
                                    </p:set>
                                    <p:anim calcmode="lin" valueType="num">
                                      <p:cBhvr>
                                        <p:cTn id="122" dur="1000" fill="hold"/>
                                        <p:tgtEl>
                                          <p:spTgt spid="52"/>
                                        </p:tgtEl>
                                        <p:attrNameLst>
                                          <p:attrName>ppt_w</p:attrName>
                                        </p:attrNameLst>
                                      </p:cBhvr>
                                      <p:tavLst>
                                        <p:tav tm="0">
                                          <p:val>
                                            <p:strVal val="#ppt_w*0.70"/>
                                          </p:val>
                                        </p:tav>
                                        <p:tav tm="100000">
                                          <p:val>
                                            <p:strVal val="#ppt_w"/>
                                          </p:val>
                                        </p:tav>
                                      </p:tavLst>
                                    </p:anim>
                                    <p:anim calcmode="lin" valueType="num">
                                      <p:cBhvr>
                                        <p:cTn id="123" dur="1000" fill="hold"/>
                                        <p:tgtEl>
                                          <p:spTgt spid="52"/>
                                        </p:tgtEl>
                                        <p:attrNameLst>
                                          <p:attrName>ppt_h</p:attrName>
                                        </p:attrNameLst>
                                      </p:cBhvr>
                                      <p:tavLst>
                                        <p:tav tm="0">
                                          <p:val>
                                            <p:strVal val="#ppt_h"/>
                                          </p:val>
                                        </p:tav>
                                        <p:tav tm="100000">
                                          <p:val>
                                            <p:strVal val="#ppt_h"/>
                                          </p:val>
                                        </p:tav>
                                      </p:tavLst>
                                    </p:anim>
                                    <p:animEffect transition="in" filter="fade">
                                      <p:cBhvr>
                                        <p:cTn id="124" dur="1000"/>
                                        <p:tgtEl>
                                          <p:spTgt spid="52"/>
                                        </p:tgtEl>
                                      </p:cBhvr>
                                    </p:animEffect>
                                  </p:childTnLst>
                                </p:cTn>
                              </p:par>
                            </p:childTnLst>
                          </p:cTn>
                        </p:par>
                        <p:par>
                          <p:cTn id="125" fill="hold">
                            <p:stCondLst>
                              <p:cond delay="3000"/>
                            </p:stCondLst>
                            <p:childTnLst>
                              <p:par>
                                <p:cTn id="126" presetID="55" presetClass="entr" presetSubtype="0" fill="hold" grpId="0" nodeType="afterEffect">
                                  <p:stCondLst>
                                    <p:cond delay="0"/>
                                  </p:stCondLst>
                                  <p:childTnLst>
                                    <p:set>
                                      <p:cBhvr>
                                        <p:cTn id="127" dur="1" fill="hold">
                                          <p:stCondLst>
                                            <p:cond delay="0"/>
                                          </p:stCondLst>
                                        </p:cTn>
                                        <p:tgtEl>
                                          <p:spTgt spid="55"/>
                                        </p:tgtEl>
                                        <p:attrNameLst>
                                          <p:attrName>style.visibility</p:attrName>
                                        </p:attrNameLst>
                                      </p:cBhvr>
                                      <p:to>
                                        <p:strVal val="visible"/>
                                      </p:to>
                                    </p:set>
                                    <p:anim calcmode="lin" valueType="num">
                                      <p:cBhvr>
                                        <p:cTn id="128" dur="1000" fill="hold"/>
                                        <p:tgtEl>
                                          <p:spTgt spid="55"/>
                                        </p:tgtEl>
                                        <p:attrNameLst>
                                          <p:attrName>ppt_w</p:attrName>
                                        </p:attrNameLst>
                                      </p:cBhvr>
                                      <p:tavLst>
                                        <p:tav tm="0">
                                          <p:val>
                                            <p:strVal val="#ppt_w*0.70"/>
                                          </p:val>
                                        </p:tav>
                                        <p:tav tm="100000">
                                          <p:val>
                                            <p:strVal val="#ppt_w"/>
                                          </p:val>
                                        </p:tav>
                                      </p:tavLst>
                                    </p:anim>
                                    <p:anim calcmode="lin" valueType="num">
                                      <p:cBhvr>
                                        <p:cTn id="129" dur="1000" fill="hold"/>
                                        <p:tgtEl>
                                          <p:spTgt spid="55"/>
                                        </p:tgtEl>
                                        <p:attrNameLst>
                                          <p:attrName>ppt_h</p:attrName>
                                        </p:attrNameLst>
                                      </p:cBhvr>
                                      <p:tavLst>
                                        <p:tav tm="0">
                                          <p:val>
                                            <p:strVal val="#ppt_h"/>
                                          </p:val>
                                        </p:tav>
                                        <p:tav tm="100000">
                                          <p:val>
                                            <p:strVal val="#ppt_h"/>
                                          </p:val>
                                        </p:tav>
                                      </p:tavLst>
                                    </p:anim>
                                    <p:animEffect transition="in" filter="fade">
                                      <p:cBhvr>
                                        <p:cTn id="130" dur="1000"/>
                                        <p:tgtEl>
                                          <p:spTgt spid="55"/>
                                        </p:tgtEl>
                                      </p:cBhvr>
                                    </p:animEffect>
                                  </p:childTnLst>
                                </p:cTn>
                              </p:par>
                            </p:childTnLst>
                          </p:cTn>
                        </p:par>
                        <p:par>
                          <p:cTn id="131" fill="hold">
                            <p:stCondLst>
                              <p:cond delay="4000"/>
                            </p:stCondLst>
                            <p:childTnLst>
                              <p:par>
                                <p:cTn id="132" presetID="3" presetClass="entr" presetSubtype="10" fill="hold" nodeType="afterEffect">
                                  <p:stCondLst>
                                    <p:cond delay="0"/>
                                  </p:stCondLst>
                                  <p:childTnLst>
                                    <p:set>
                                      <p:cBhvr>
                                        <p:cTn id="133" dur="1" fill="hold">
                                          <p:stCondLst>
                                            <p:cond delay="0"/>
                                          </p:stCondLst>
                                        </p:cTn>
                                        <p:tgtEl>
                                          <p:spTgt spid="47"/>
                                        </p:tgtEl>
                                        <p:attrNameLst>
                                          <p:attrName>style.visibility</p:attrName>
                                        </p:attrNameLst>
                                      </p:cBhvr>
                                      <p:to>
                                        <p:strVal val="visible"/>
                                      </p:to>
                                    </p:set>
                                    <p:animEffect transition="in" filter="blinds(horizontal)">
                                      <p:cBhvr>
                                        <p:cTn id="134" dur="500"/>
                                        <p:tgtEl>
                                          <p:spTgt spid="47"/>
                                        </p:tgtEl>
                                      </p:cBhvr>
                                    </p:animEffect>
                                  </p:childTnLst>
                                </p:cTn>
                              </p:par>
                            </p:childTnLst>
                          </p:cTn>
                        </p:par>
                        <p:par>
                          <p:cTn id="135" fill="hold">
                            <p:stCondLst>
                              <p:cond delay="4500"/>
                            </p:stCondLst>
                            <p:childTnLst>
                              <p:par>
                                <p:cTn id="136" presetID="3" presetClass="entr" presetSubtype="10" fill="hold" nodeType="after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blinds(horizontal)">
                                      <p:cBhvr>
                                        <p:cTn id="138" dur="500"/>
                                        <p:tgtEl>
                                          <p:spTgt spid="33"/>
                                        </p:tgtEl>
                                      </p:cBhvr>
                                    </p:animEffect>
                                  </p:childTnLst>
                                </p:cTn>
                              </p:par>
                            </p:childTnLst>
                          </p:cTn>
                        </p:par>
                        <p:par>
                          <p:cTn id="139" fill="hold">
                            <p:stCondLst>
                              <p:cond delay="5000"/>
                            </p:stCondLst>
                            <p:childTnLst>
                              <p:par>
                                <p:cTn id="140" presetID="2" presetClass="entr" presetSubtype="12" fill="hold" grpId="0" nodeType="afterEffect">
                                  <p:stCondLst>
                                    <p:cond delay="0"/>
                                  </p:stCondLst>
                                  <p:childTnLst>
                                    <p:set>
                                      <p:cBhvr>
                                        <p:cTn id="141" dur="1" fill="hold">
                                          <p:stCondLst>
                                            <p:cond delay="0"/>
                                          </p:stCondLst>
                                        </p:cTn>
                                        <p:tgtEl>
                                          <p:spTgt spid="16"/>
                                        </p:tgtEl>
                                        <p:attrNameLst>
                                          <p:attrName>style.visibility</p:attrName>
                                        </p:attrNameLst>
                                      </p:cBhvr>
                                      <p:to>
                                        <p:strVal val="visible"/>
                                      </p:to>
                                    </p:set>
                                    <p:anim calcmode="lin" valueType="num">
                                      <p:cBhvr additive="base">
                                        <p:cTn id="142" dur="500" fill="hold"/>
                                        <p:tgtEl>
                                          <p:spTgt spid="16"/>
                                        </p:tgtEl>
                                        <p:attrNameLst>
                                          <p:attrName>ppt_x</p:attrName>
                                        </p:attrNameLst>
                                      </p:cBhvr>
                                      <p:tavLst>
                                        <p:tav tm="0">
                                          <p:val>
                                            <p:strVal val="0-#ppt_w/2"/>
                                          </p:val>
                                        </p:tav>
                                        <p:tav tm="100000">
                                          <p:val>
                                            <p:strVal val="#ppt_x"/>
                                          </p:val>
                                        </p:tav>
                                      </p:tavLst>
                                    </p:anim>
                                    <p:anim calcmode="lin" valueType="num">
                                      <p:cBhvr additive="base">
                                        <p:cTn id="143" dur="500" fill="hold"/>
                                        <p:tgtEl>
                                          <p:spTgt spid="16"/>
                                        </p:tgtEl>
                                        <p:attrNameLst>
                                          <p:attrName>ppt_y</p:attrName>
                                        </p:attrNameLst>
                                      </p:cBhvr>
                                      <p:tavLst>
                                        <p:tav tm="0">
                                          <p:val>
                                            <p:strVal val="1+#ppt_h/2"/>
                                          </p:val>
                                        </p:tav>
                                        <p:tav tm="100000">
                                          <p:val>
                                            <p:strVal val="#ppt_y"/>
                                          </p:val>
                                        </p:tav>
                                      </p:tavLst>
                                    </p:anim>
                                  </p:childTnLst>
                                </p:cTn>
                              </p:par>
                              <p:par>
                                <p:cTn id="144" presetID="3" presetClass="entr" presetSubtype="10" fill="hold" nodeType="with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blinds(horizontal)">
                                      <p:cBhvr>
                                        <p:cTn id="14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7" grpId="0" animBg="1"/>
      <p:bldP spid="23" grpId="0" animBg="1"/>
      <p:bldP spid="5" grpId="0"/>
      <p:bldP spid="6" grpId="0"/>
      <p:bldP spid="11" grpId="0" animBg="1"/>
      <p:bldP spid="14" grpId="0" animBg="1"/>
      <p:bldP spid="15" grpId="0" animBg="1"/>
      <p:bldP spid="16" grpId="0" animBg="1"/>
      <p:bldP spid="17" grpId="0" animBg="1"/>
      <p:bldP spid="18" grpId="0"/>
      <p:bldP spid="19" grpId="0"/>
      <p:bldP spid="20" grpId="0" animBg="1"/>
      <p:bldP spid="3" grpId="0" animBg="1"/>
      <p:bldP spid="2" grpId="0" animBg="1"/>
      <p:bldP spid="4" grpId="0" animBg="1"/>
      <p:bldP spid="53" grpId="0"/>
      <p:bldP spid="54" grpId="0" animBg="1"/>
      <p:bldP spid="56" grpId="0" animBg="1"/>
      <p:bldP spid="52" grpId="0"/>
      <p:bldP spid="5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21"/>
          <p:cNvSpPr>
            <a:spLocks noChangeArrowheads="1"/>
          </p:cNvSpPr>
          <p:nvPr/>
        </p:nvSpPr>
        <p:spPr bwMode="auto">
          <a:xfrm>
            <a:off x="0" y="0"/>
            <a:ext cx="3571868" cy="6858000"/>
          </a:xfrm>
          <a:prstGeom prst="rect">
            <a:avLst/>
          </a:prstGeom>
          <a:gradFill flip="none" rotWithShape="1">
            <a:gsLst>
              <a:gs pos="8000">
                <a:schemeClr val="bg1"/>
              </a:gs>
              <a:gs pos="78000">
                <a:schemeClr val="tx2">
                  <a:lumMod val="20000"/>
                  <a:lumOff val="80000"/>
                  <a:shade val="67500"/>
                  <a:satMod val="115000"/>
                </a:schemeClr>
              </a:gs>
              <a:gs pos="53000">
                <a:schemeClr val="tx2">
                  <a:lumMod val="20000"/>
                  <a:lumOff val="80000"/>
                  <a:shade val="100000"/>
                  <a:satMod val="115000"/>
                </a:schemeClr>
              </a:gs>
            </a:gsLst>
            <a:lin ang="10800000" scaled="1"/>
            <a:tileRect/>
          </a:gradFill>
          <a:ln w="9525" algn="ctr">
            <a:noFill/>
            <a:round/>
            <a:headEnd/>
            <a:tailEnd/>
          </a:ln>
        </p:spPr>
        <p:txBody>
          <a:bodyPr/>
          <a:lstStyle/>
          <a:p>
            <a:endParaRPr lang="de-DE"/>
          </a:p>
        </p:txBody>
      </p:sp>
      <p:sp>
        <p:nvSpPr>
          <p:cNvPr id="6" name="Rechteck 5"/>
          <p:cNvSpPr/>
          <p:nvPr/>
        </p:nvSpPr>
        <p:spPr>
          <a:xfrm>
            <a:off x="142844" y="0"/>
            <a:ext cx="142844"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2643174" y="2000240"/>
            <a:ext cx="4714908" cy="830997"/>
          </a:xfrm>
          <a:prstGeom prst="rect">
            <a:avLst/>
          </a:prstGeom>
        </p:spPr>
        <p:txBody>
          <a:bodyPr wrap="square">
            <a:spAutoFit/>
          </a:bodyPr>
          <a:lstStyle/>
          <a:p>
            <a:r>
              <a:rPr lang="de-DE" sz="2800" dirty="0" smtClean="0">
                <a:solidFill>
                  <a:srgbClr val="C00000"/>
                </a:solidFill>
                <a:latin typeface="Arial Black" pitchFamily="34" charset="0"/>
              </a:rPr>
              <a:t>Mitbestimmung </a:t>
            </a:r>
          </a:p>
          <a:p>
            <a:r>
              <a:rPr lang="de-DE" sz="2000" dirty="0" smtClean="0">
                <a:latin typeface="Arial Black" pitchFamily="34" charset="0"/>
              </a:rPr>
              <a:t>bei Kirche &amp; Diakonie</a:t>
            </a:r>
            <a:endParaRPr lang="de-DE" sz="2000" dirty="0">
              <a:latin typeface="Arial Black" pitchFamily="34" charset="0"/>
            </a:endParaRPr>
          </a:p>
        </p:txBody>
      </p:sp>
      <p:pic>
        <p:nvPicPr>
          <p:cNvPr id="8" name="Picture 2" descr="C:\Users\Gisbert\Desktop\smiley-295353_640.png"/>
          <p:cNvPicPr>
            <a:picLocks noChangeAspect="1" noChangeArrowheads="1"/>
          </p:cNvPicPr>
          <p:nvPr/>
        </p:nvPicPr>
        <p:blipFill>
          <a:blip r:embed="rId2" cstate="print"/>
          <a:srcRect/>
          <a:stretch>
            <a:fillRect/>
          </a:stretch>
        </p:blipFill>
        <p:spPr bwMode="auto">
          <a:xfrm>
            <a:off x="1714480" y="2285992"/>
            <a:ext cx="995348" cy="1012755"/>
          </a:xfrm>
          <a:prstGeom prst="rect">
            <a:avLst/>
          </a:prstGeom>
          <a:noFill/>
          <a:effectLst>
            <a:outerShdw blurRad="50800" dist="38100" dir="2700000" algn="tl" rotWithShape="0">
              <a:prstClr val="black">
                <a:alpha val="40000"/>
              </a:prstClr>
            </a:outerShdw>
          </a:effectLst>
        </p:spPr>
      </p:pic>
      <p:pic>
        <p:nvPicPr>
          <p:cNvPr id="12" name="Picture 4"/>
          <p:cNvPicPr>
            <a:picLocks noChangeAspect="1" noChangeArrowheads="1"/>
          </p:cNvPicPr>
          <p:nvPr/>
        </p:nvPicPr>
        <p:blipFill>
          <a:blip r:embed="rId3"/>
          <a:srcRect/>
          <a:stretch>
            <a:fillRect/>
          </a:stretch>
        </p:blipFill>
        <p:spPr bwMode="auto">
          <a:xfrm flipH="1">
            <a:off x="1357290" y="1000108"/>
            <a:ext cx="3714776" cy="1313207"/>
          </a:xfrm>
          <a:prstGeom prst="rect">
            <a:avLst/>
          </a:prstGeom>
          <a:noFill/>
          <a:ln w="9525">
            <a:noFill/>
            <a:miter lim="800000"/>
            <a:headEnd/>
            <a:tailEnd/>
          </a:ln>
          <a:effectLst/>
        </p:spPr>
      </p:pic>
      <p:sp>
        <p:nvSpPr>
          <p:cNvPr id="9" name="Rechteck 8"/>
          <p:cNvSpPr/>
          <p:nvPr/>
        </p:nvSpPr>
        <p:spPr>
          <a:xfrm>
            <a:off x="1928794" y="3357562"/>
            <a:ext cx="6215106" cy="892552"/>
          </a:xfrm>
          <a:prstGeom prst="rect">
            <a:avLst/>
          </a:prstGeom>
        </p:spPr>
        <p:txBody>
          <a:bodyPr wrap="square">
            <a:spAutoFit/>
          </a:bodyPr>
          <a:lstStyle/>
          <a:p>
            <a:r>
              <a:rPr lang="de-DE" sz="2400" b="1" dirty="0" smtClean="0">
                <a:latin typeface="Arial Black" pitchFamily="34" charset="0"/>
              </a:rPr>
              <a:t>       Rechtsgrundlagen zur </a:t>
            </a:r>
            <a:r>
              <a:rPr lang="de-DE" sz="2800" b="1" dirty="0" smtClean="0">
                <a:solidFill>
                  <a:srgbClr val="C00000"/>
                </a:solidFill>
                <a:latin typeface="Arial Black" pitchFamily="34" charset="0"/>
              </a:rPr>
              <a:t>Durchsetzung</a:t>
            </a:r>
            <a:r>
              <a:rPr lang="de-DE" sz="2400" b="1" dirty="0" smtClean="0">
                <a:latin typeface="Arial Black" pitchFamily="34" charset="0"/>
              </a:rPr>
              <a:t> der Mitbestimmung</a:t>
            </a:r>
          </a:p>
        </p:txBody>
      </p:sp>
      <p:sp>
        <p:nvSpPr>
          <p:cNvPr id="13" name="Rectangle 75"/>
          <p:cNvSpPr>
            <a:spLocks noChangeArrowheads="1"/>
          </p:cNvSpPr>
          <p:nvPr/>
        </p:nvSpPr>
        <p:spPr bwMode="auto">
          <a:xfrm>
            <a:off x="2571736" y="4429132"/>
            <a:ext cx="4303037" cy="892552"/>
          </a:xfrm>
          <a:prstGeom prst="rect">
            <a:avLst/>
          </a:prstGeom>
          <a:noFill/>
          <a:ln w="9525">
            <a:noFill/>
            <a:miter lim="800000"/>
            <a:headEnd/>
            <a:tailEnd/>
          </a:ln>
        </p:spPr>
        <p:txBody>
          <a:bodyPr wrap="none">
            <a:spAutoFit/>
          </a:bodyPr>
          <a:lstStyle/>
          <a:p>
            <a:pPr>
              <a:defRPr/>
            </a:pPr>
            <a:r>
              <a:rPr lang="de-DE" sz="2800" b="1" dirty="0" smtClean="0">
                <a:latin typeface="Arial Black" pitchFamily="34" charset="0"/>
              </a:rPr>
              <a:t>Initiativrecht</a:t>
            </a:r>
          </a:p>
          <a:p>
            <a:pPr>
              <a:defRPr/>
            </a:pPr>
            <a:r>
              <a:rPr lang="de-DE" sz="2400" b="1" dirty="0" smtClean="0">
                <a:solidFill>
                  <a:srgbClr val="C00000"/>
                </a:solidFill>
                <a:latin typeface="Arial Black" pitchFamily="34" charset="0"/>
              </a:rPr>
              <a:t>Agieren</a:t>
            </a:r>
            <a:r>
              <a:rPr lang="de-DE" sz="2400" b="1" dirty="0" smtClean="0">
                <a:latin typeface="Arial Black" pitchFamily="34" charset="0"/>
              </a:rPr>
              <a:t> </a:t>
            </a:r>
            <a:r>
              <a:rPr lang="de-DE" sz="2400" b="1" dirty="0">
                <a:latin typeface="Arial Black" pitchFamily="34" charset="0"/>
              </a:rPr>
              <a:t>statt Reagieren </a:t>
            </a:r>
          </a:p>
        </p:txBody>
      </p:sp>
      <p:sp>
        <p:nvSpPr>
          <p:cNvPr id="14" name="Rectangle 75"/>
          <p:cNvSpPr>
            <a:spLocks noChangeArrowheads="1"/>
          </p:cNvSpPr>
          <p:nvPr/>
        </p:nvSpPr>
        <p:spPr bwMode="auto">
          <a:xfrm>
            <a:off x="2571736" y="5500702"/>
            <a:ext cx="3881960" cy="461665"/>
          </a:xfrm>
          <a:prstGeom prst="rect">
            <a:avLst/>
          </a:prstGeom>
          <a:noFill/>
          <a:ln w="9525">
            <a:noFill/>
            <a:miter lim="800000"/>
            <a:headEnd/>
            <a:tailEnd/>
          </a:ln>
        </p:spPr>
        <p:txBody>
          <a:bodyPr wrap="none">
            <a:spAutoFit/>
          </a:bodyPr>
          <a:lstStyle/>
          <a:p>
            <a:pPr>
              <a:defRPr/>
            </a:pPr>
            <a:r>
              <a:rPr lang="de-DE" sz="2400" b="1" dirty="0" smtClean="0">
                <a:latin typeface="Arial Black" pitchFamily="34" charset="0"/>
              </a:rPr>
              <a:t>Dienstvereinbarungen</a:t>
            </a:r>
            <a:endParaRPr lang="de-DE" sz="2400" b="1"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0.70"/>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p:cNvSpPr/>
          <p:nvPr/>
        </p:nvSpPr>
        <p:spPr>
          <a:xfrm>
            <a:off x="2786050" y="4357694"/>
            <a:ext cx="5786478" cy="1857388"/>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21"/>
          <p:cNvSpPr>
            <a:spLocks noChangeArrowheads="1"/>
          </p:cNvSpPr>
          <p:nvPr/>
        </p:nvSpPr>
        <p:spPr bwMode="auto">
          <a:xfrm>
            <a:off x="0" y="0"/>
            <a:ext cx="3571868" cy="6858000"/>
          </a:xfrm>
          <a:prstGeom prst="rect">
            <a:avLst/>
          </a:prstGeom>
          <a:gradFill flip="none" rotWithShape="1">
            <a:gsLst>
              <a:gs pos="8000">
                <a:schemeClr val="bg1"/>
              </a:gs>
              <a:gs pos="78000">
                <a:schemeClr val="tx2">
                  <a:lumMod val="20000"/>
                  <a:lumOff val="80000"/>
                  <a:shade val="67500"/>
                  <a:satMod val="115000"/>
                </a:schemeClr>
              </a:gs>
              <a:gs pos="53000">
                <a:schemeClr val="tx2">
                  <a:lumMod val="20000"/>
                  <a:lumOff val="80000"/>
                  <a:shade val="100000"/>
                  <a:satMod val="115000"/>
                </a:schemeClr>
              </a:gs>
            </a:gsLst>
            <a:lin ang="10800000" scaled="1"/>
            <a:tileRect/>
          </a:gradFill>
          <a:ln w="9525" algn="ctr">
            <a:noFill/>
            <a:round/>
            <a:headEnd/>
            <a:tailEnd/>
          </a:ln>
        </p:spPr>
        <p:txBody>
          <a:bodyPr/>
          <a:lstStyle/>
          <a:p>
            <a:endParaRPr lang="de-DE"/>
          </a:p>
        </p:txBody>
      </p:sp>
      <p:sp>
        <p:nvSpPr>
          <p:cNvPr id="37" name="Rechteck 36"/>
          <p:cNvSpPr/>
          <p:nvPr/>
        </p:nvSpPr>
        <p:spPr bwMode="auto">
          <a:xfrm>
            <a:off x="3428993" y="2643182"/>
            <a:ext cx="5214974" cy="14287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3" name="Rechteck 2"/>
          <p:cNvSpPr/>
          <p:nvPr/>
        </p:nvSpPr>
        <p:spPr>
          <a:xfrm>
            <a:off x="642910" y="1714488"/>
            <a:ext cx="4000528" cy="584775"/>
          </a:xfrm>
          <a:prstGeom prst="rect">
            <a:avLst/>
          </a:prstGeom>
        </p:spPr>
        <p:txBody>
          <a:bodyPr wrap="square">
            <a:spAutoFit/>
          </a:bodyPr>
          <a:lstStyle/>
          <a:p>
            <a:r>
              <a:rPr lang="de-DE" sz="1600" b="1" dirty="0" smtClean="0">
                <a:solidFill>
                  <a:srgbClr val="C00000"/>
                </a:solidFill>
              </a:rPr>
              <a:t>    Rechtsgrundlagen </a:t>
            </a:r>
          </a:p>
          <a:p>
            <a:r>
              <a:rPr lang="de-DE" sz="1600" b="1" dirty="0" smtClean="0"/>
              <a:t>zur Durchsetzung der Mitbestimmung</a:t>
            </a:r>
          </a:p>
        </p:txBody>
      </p:sp>
      <p:grpSp>
        <p:nvGrpSpPr>
          <p:cNvPr id="2" name="Gruppieren 25"/>
          <p:cNvGrpSpPr/>
          <p:nvPr/>
        </p:nvGrpSpPr>
        <p:grpSpPr>
          <a:xfrm>
            <a:off x="3000364" y="428604"/>
            <a:ext cx="5572164" cy="928694"/>
            <a:chOff x="3286116" y="285728"/>
            <a:chExt cx="5572164" cy="928694"/>
          </a:xfrm>
        </p:grpSpPr>
        <p:grpSp>
          <p:nvGrpSpPr>
            <p:cNvPr id="4" name="Gruppieren 16"/>
            <p:cNvGrpSpPr/>
            <p:nvPr/>
          </p:nvGrpSpPr>
          <p:grpSpPr>
            <a:xfrm>
              <a:off x="3286116" y="285728"/>
              <a:ext cx="5572164" cy="928694"/>
              <a:chOff x="3286116" y="428604"/>
              <a:chExt cx="5572164" cy="928694"/>
            </a:xfrm>
          </p:grpSpPr>
          <p:sp>
            <p:nvSpPr>
              <p:cNvPr id="7" name="Rechteck 6"/>
              <p:cNvSpPr/>
              <p:nvPr/>
            </p:nvSpPr>
            <p:spPr bwMode="auto">
              <a:xfrm>
                <a:off x="3286116" y="785794"/>
                <a:ext cx="5572164"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8" name="Picture 4"/>
              <p:cNvPicPr>
                <a:picLocks noChangeAspect="1" noChangeArrowheads="1"/>
              </p:cNvPicPr>
              <p:nvPr/>
            </p:nvPicPr>
            <p:blipFill>
              <a:blip r:embed="rId2"/>
              <a:srcRect/>
              <a:stretch>
                <a:fillRect/>
              </a:stretch>
            </p:blipFill>
            <p:spPr bwMode="auto">
              <a:xfrm>
                <a:off x="6572264" y="428604"/>
                <a:ext cx="2071702" cy="928694"/>
              </a:xfrm>
              <a:prstGeom prst="rect">
                <a:avLst/>
              </a:prstGeom>
              <a:noFill/>
              <a:ln w="9525">
                <a:noFill/>
                <a:miter lim="800000"/>
                <a:headEnd/>
                <a:tailEnd/>
              </a:ln>
              <a:effectLst/>
            </p:spPr>
          </p:pic>
        </p:grpSp>
        <p:sp>
          <p:nvSpPr>
            <p:cNvPr id="6" name="Rechteck 5"/>
            <p:cNvSpPr/>
            <p:nvPr/>
          </p:nvSpPr>
          <p:spPr>
            <a:xfrm>
              <a:off x="3643306" y="642918"/>
              <a:ext cx="2928926" cy="276999"/>
            </a:xfrm>
            <a:prstGeom prst="rect">
              <a:avLst/>
            </a:prstGeom>
          </p:spPr>
          <p:txBody>
            <a:bodyPr wrap="square">
              <a:spAutoFit/>
            </a:bodyPr>
            <a:lstStyle/>
            <a:p>
              <a:pPr algn="r"/>
              <a:r>
                <a:rPr lang="de-DE" sz="1200" b="1" dirty="0" smtClean="0"/>
                <a:t>Mitbestimmung bei Kirche &amp; Diakonie </a:t>
              </a:r>
              <a:endParaRPr lang="de-DE" sz="1200" b="1" dirty="0"/>
            </a:p>
          </p:txBody>
        </p:sp>
      </p:grpSp>
      <p:sp>
        <p:nvSpPr>
          <p:cNvPr id="10" name="Rechteck 16"/>
          <p:cNvSpPr>
            <a:spLocks noChangeArrowheads="1"/>
          </p:cNvSpPr>
          <p:nvPr/>
        </p:nvSpPr>
        <p:spPr bwMode="auto">
          <a:xfrm>
            <a:off x="3500430" y="2786058"/>
            <a:ext cx="5357850" cy="738664"/>
          </a:xfrm>
          <a:prstGeom prst="rect">
            <a:avLst/>
          </a:prstGeom>
          <a:noFill/>
          <a:ln w="9525">
            <a:noFill/>
            <a:miter lim="800000"/>
            <a:headEnd/>
            <a:tailEnd/>
          </a:ln>
        </p:spPr>
        <p:txBody>
          <a:bodyPr wrap="square">
            <a:spAutoFit/>
          </a:bodyPr>
          <a:lstStyle/>
          <a:p>
            <a:r>
              <a:rPr lang="de-DE" sz="1400" b="1" dirty="0" smtClean="0"/>
              <a:t>für Mitarbeitende die </a:t>
            </a:r>
            <a:r>
              <a:rPr lang="de-DE" sz="1400" b="1" dirty="0"/>
              <a:t>im Bereich der </a:t>
            </a:r>
            <a:r>
              <a:rPr lang="de-DE" sz="1400" b="1" dirty="0" smtClean="0"/>
              <a:t>Ev. </a:t>
            </a:r>
            <a:r>
              <a:rPr lang="de-DE" sz="1400" b="1" dirty="0"/>
              <a:t>Kirche im Rheinland, </a:t>
            </a:r>
            <a:endParaRPr lang="de-DE" sz="1400" b="1" dirty="0" smtClean="0"/>
          </a:p>
          <a:p>
            <a:r>
              <a:rPr lang="de-DE" sz="1400" b="1" dirty="0" smtClean="0"/>
              <a:t>der Ev. </a:t>
            </a:r>
            <a:r>
              <a:rPr lang="de-DE" sz="1400" b="1" dirty="0"/>
              <a:t>Kirche </a:t>
            </a:r>
            <a:r>
              <a:rPr lang="de-DE" sz="1400" b="1" dirty="0" smtClean="0"/>
              <a:t>von </a:t>
            </a:r>
            <a:r>
              <a:rPr lang="de-DE" sz="1400" b="1" dirty="0"/>
              <a:t>Westfalen </a:t>
            </a:r>
            <a:r>
              <a:rPr lang="de-DE" sz="1400" b="1" dirty="0" smtClean="0"/>
              <a:t>und der </a:t>
            </a:r>
            <a:r>
              <a:rPr lang="de-DE" sz="1400" b="1" dirty="0" err="1"/>
              <a:t>Lippischen</a:t>
            </a:r>
            <a:r>
              <a:rPr lang="de-DE" sz="1400" b="1" dirty="0"/>
              <a:t> Landeskirche sowie </a:t>
            </a:r>
            <a:endParaRPr lang="de-DE" sz="1400" b="1" dirty="0" smtClean="0"/>
          </a:p>
          <a:p>
            <a:r>
              <a:rPr lang="de-DE" sz="1400" b="1" dirty="0" smtClean="0"/>
              <a:t>ihrer </a:t>
            </a:r>
            <a:r>
              <a:rPr lang="de-DE" sz="1400" b="1" dirty="0"/>
              <a:t>Diakonischen Werke tätig </a:t>
            </a:r>
            <a:r>
              <a:rPr lang="de-DE" sz="1400" b="1" dirty="0" smtClean="0"/>
              <a:t>sind…</a:t>
            </a:r>
            <a:endParaRPr lang="de-DE" sz="1400" b="1" dirty="0"/>
          </a:p>
        </p:txBody>
      </p:sp>
      <p:sp>
        <p:nvSpPr>
          <p:cNvPr id="11" name="Rechteck 11"/>
          <p:cNvSpPr>
            <a:spLocks noChangeArrowheads="1"/>
          </p:cNvSpPr>
          <p:nvPr/>
        </p:nvSpPr>
        <p:spPr bwMode="auto">
          <a:xfrm>
            <a:off x="3286116" y="2500306"/>
            <a:ext cx="3071834" cy="369332"/>
          </a:xfrm>
          <a:prstGeom prst="rect">
            <a:avLst/>
          </a:prstGeom>
          <a:noFill/>
          <a:ln w="9525">
            <a:noFill/>
            <a:miter lim="800000"/>
            <a:headEnd/>
            <a:tailEnd/>
          </a:ln>
        </p:spPr>
        <p:txBody>
          <a:bodyPr wrap="square">
            <a:spAutoFit/>
          </a:bodyPr>
          <a:lstStyle/>
          <a:p>
            <a:r>
              <a:rPr lang="de-DE" sz="1600" b="1" dirty="0" smtClean="0"/>
              <a:t>Das </a:t>
            </a:r>
            <a:r>
              <a:rPr lang="de-DE" b="1" dirty="0" smtClean="0">
                <a:solidFill>
                  <a:srgbClr val="C00000"/>
                </a:solidFill>
              </a:rPr>
              <a:t>verbindliche</a:t>
            </a:r>
            <a:r>
              <a:rPr lang="de-DE" sz="1600" b="1" dirty="0" smtClean="0"/>
              <a:t> Tarifwerk</a:t>
            </a:r>
            <a:endParaRPr lang="de-DE" sz="1600" b="1" dirty="0"/>
          </a:p>
        </p:txBody>
      </p:sp>
      <p:sp>
        <p:nvSpPr>
          <p:cNvPr id="12" name="Rechteck 11"/>
          <p:cNvSpPr>
            <a:spLocks noChangeArrowheads="1"/>
          </p:cNvSpPr>
          <p:nvPr/>
        </p:nvSpPr>
        <p:spPr bwMode="auto">
          <a:xfrm>
            <a:off x="6500826" y="3286124"/>
            <a:ext cx="1857388" cy="307777"/>
          </a:xfrm>
          <a:prstGeom prst="rect">
            <a:avLst/>
          </a:prstGeom>
          <a:noFill/>
          <a:ln w="9525">
            <a:noFill/>
            <a:miter lim="800000"/>
            <a:headEnd/>
            <a:tailEnd/>
          </a:ln>
        </p:spPr>
        <p:txBody>
          <a:bodyPr wrap="square">
            <a:spAutoFit/>
          </a:bodyPr>
          <a:lstStyle/>
          <a:p>
            <a:r>
              <a:rPr lang="de-DE" sz="1400" dirty="0" smtClean="0">
                <a:solidFill>
                  <a:srgbClr val="C00000"/>
                </a:solidFill>
                <a:latin typeface="Arial Black" pitchFamily="34" charset="0"/>
              </a:rPr>
              <a:t>…Ist der BAT-KF</a:t>
            </a:r>
            <a:endParaRPr lang="de-DE" sz="1400" dirty="0">
              <a:solidFill>
                <a:srgbClr val="C00000"/>
              </a:solidFill>
              <a:latin typeface="Arial Black" pitchFamily="34" charset="0"/>
            </a:endParaRPr>
          </a:p>
        </p:txBody>
      </p:sp>
      <p:sp>
        <p:nvSpPr>
          <p:cNvPr id="13" name="Rechteck 12"/>
          <p:cNvSpPr/>
          <p:nvPr/>
        </p:nvSpPr>
        <p:spPr>
          <a:xfrm>
            <a:off x="500034" y="3643314"/>
            <a:ext cx="2281237" cy="646331"/>
          </a:xfrm>
          <a:prstGeom prst="rect">
            <a:avLst/>
          </a:prstGeom>
          <a:noFill/>
          <a:ln>
            <a:noFill/>
          </a:ln>
          <a:effectLst/>
        </p:spPr>
        <p:txBody>
          <a:bodyPr wrap="square">
            <a:spAutoFit/>
          </a:bodyPr>
          <a:lstStyle/>
          <a:p>
            <a:pPr algn="ctr">
              <a:defRPr/>
            </a:pPr>
            <a:r>
              <a:rPr lang="de-DE" sz="1200" b="1" dirty="0" smtClean="0">
                <a:cs typeface="Arial" charset="0"/>
              </a:rPr>
              <a:t>Arbeitsrechtliche </a:t>
            </a:r>
            <a:r>
              <a:rPr lang="de-DE" sz="1200" b="1" dirty="0">
                <a:cs typeface="Arial" charset="0"/>
              </a:rPr>
              <a:t>Fragen </a:t>
            </a:r>
            <a:endParaRPr lang="de-DE" sz="1200" b="1" dirty="0" smtClean="0">
              <a:cs typeface="Arial" charset="0"/>
            </a:endParaRPr>
          </a:p>
          <a:p>
            <a:pPr algn="ctr">
              <a:defRPr/>
            </a:pPr>
            <a:r>
              <a:rPr lang="de-DE" sz="1200" b="1" dirty="0" smtClean="0">
                <a:cs typeface="Arial" charset="0"/>
              </a:rPr>
              <a:t>stehen </a:t>
            </a:r>
            <a:r>
              <a:rPr lang="de-DE" sz="1200" b="1" dirty="0">
                <a:cs typeface="Arial" charset="0"/>
              </a:rPr>
              <a:t>in einem direktem </a:t>
            </a:r>
            <a:endParaRPr lang="de-DE" sz="1200" b="1" dirty="0" smtClean="0">
              <a:cs typeface="Arial" charset="0"/>
            </a:endParaRPr>
          </a:p>
          <a:p>
            <a:pPr algn="ctr">
              <a:defRPr/>
            </a:pPr>
            <a:r>
              <a:rPr lang="de-DE" sz="1200" b="1" dirty="0" smtClean="0">
                <a:cs typeface="Arial" charset="0"/>
              </a:rPr>
              <a:t>Bezug zu </a:t>
            </a:r>
            <a:r>
              <a:rPr lang="de-DE" sz="1200" b="1" dirty="0">
                <a:solidFill>
                  <a:srgbClr val="C00000"/>
                </a:solidFill>
                <a:cs typeface="Arial" charset="0"/>
              </a:rPr>
              <a:t>tariflichen</a:t>
            </a:r>
            <a:r>
              <a:rPr lang="de-DE" sz="1200" b="1" dirty="0">
                <a:cs typeface="Arial" charset="0"/>
              </a:rPr>
              <a:t> Regelung</a:t>
            </a:r>
            <a:endParaRPr lang="de-DE" sz="1200" b="1" dirty="0">
              <a:cs typeface="Arial" pitchFamily="34" charset="0"/>
            </a:endParaRPr>
          </a:p>
        </p:txBody>
      </p:sp>
      <p:sp>
        <p:nvSpPr>
          <p:cNvPr id="14" name="WordArt 12"/>
          <p:cNvSpPr>
            <a:spLocks noChangeArrowheads="1" noChangeShapeType="1" noTextEdit="1"/>
          </p:cNvSpPr>
          <p:nvPr/>
        </p:nvSpPr>
        <p:spPr bwMode="auto">
          <a:xfrm rot="20672804">
            <a:off x="3177477" y="3733670"/>
            <a:ext cx="1272727" cy="429665"/>
          </a:xfrm>
          <a:prstGeom prst="rect">
            <a:avLst/>
          </a:prstGeom>
          <a:ln>
            <a:noFill/>
          </a:ln>
        </p:spPr>
        <p:txBody>
          <a:bodyPr wrap="none" fromWordArt="1">
            <a:prstTxWarp prst="textFadeUp">
              <a:avLst>
                <a:gd name="adj" fmla="val 23880"/>
              </a:avLst>
            </a:prstTxWarp>
          </a:bodyPr>
          <a:lstStyle/>
          <a:p>
            <a:pPr algn="ctr"/>
            <a:r>
              <a:rPr lang="de-DE" kern="10" dirty="0">
                <a:ln w="12700">
                  <a:solidFill>
                    <a:srgbClr val="003366"/>
                  </a:solidFill>
                  <a:round/>
                  <a:headEnd/>
                  <a:tailEnd/>
                </a:ln>
                <a:solidFill>
                  <a:srgbClr val="B2B2B2"/>
                </a:solidFill>
                <a:latin typeface="Arial Black"/>
              </a:rPr>
              <a:t>BAT-KF</a:t>
            </a:r>
          </a:p>
        </p:txBody>
      </p:sp>
      <p:grpSp>
        <p:nvGrpSpPr>
          <p:cNvPr id="5" name="Gruppieren 60"/>
          <p:cNvGrpSpPr>
            <a:grpSpLocks/>
          </p:cNvGrpSpPr>
          <p:nvPr/>
        </p:nvGrpSpPr>
        <p:grpSpPr bwMode="auto">
          <a:xfrm>
            <a:off x="642910" y="4429132"/>
            <a:ext cx="2208569" cy="1348568"/>
            <a:chOff x="5643632" y="5000635"/>
            <a:chExt cx="2209440" cy="1348382"/>
          </a:xfrm>
        </p:grpSpPr>
        <p:sp>
          <p:nvSpPr>
            <p:cNvPr id="17" name="Rechteck 36"/>
            <p:cNvSpPr>
              <a:spLocks noChangeArrowheads="1"/>
            </p:cNvSpPr>
            <p:nvPr/>
          </p:nvSpPr>
          <p:spPr bwMode="auto">
            <a:xfrm>
              <a:off x="5643632" y="5643489"/>
              <a:ext cx="1990817" cy="307735"/>
            </a:xfrm>
            <a:prstGeom prst="rect">
              <a:avLst/>
            </a:prstGeom>
            <a:noFill/>
            <a:ln w="9525">
              <a:noFill/>
              <a:miter lim="800000"/>
              <a:headEnd/>
              <a:tailEnd/>
            </a:ln>
          </p:spPr>
          <p:txBody>
            <a:bodyPr wrap="none">
              <a:spAutoFit/>
            </a:bodyPr>
            <a:lstStyle/>
            <a:p>
              <a:r>
                <a:rPr lang="de-DE" sz="1400" b="1" dirty="0">
                  <a:solidFill>
                    <a:schemeClr val="accent5">
                      <a:lumMod val="50000"/>
                    </a:schemeClr>
                  </a:solidFill>
                  <a:cs typeface="Arial" pitchFamily="34" charset="0"/>
                </a:rPr>
                <a:t>Kündigungsschutzgesetz</a:t>
              </a:r>
            </a:p>
          </p:txBody>
        </p:sp>
        <p:sp>
          <p:nvSpPr>
            <p:cNvPr id="18" name="Rechteck 36"/>
            <p:cNvSpPr>
              <a:spLocks noChangeArrowheads="1"/>
            </p:cNvSpPr>
            <p:nvPr/>
          </p:nvSpPr>
          <p:spPr bwMode="auto">
            <a:xfrm>
              <a:off x="5929497" y="5429204"/>
              <a:ext cx="1231078" cy="307735"/>
            </a:xfrm>
            <a:prstGeom prst="rect">
              <a:avLst/>
            </a:prstGeom>
            <a:noFill/>
            <a:ln w="9525">
              <a:noFill/>
              <a:miter lim="800000"/>
              <a:headEnd/>
              <a:tailEnd/>
            </a:ln>
          </p:spPr>
          <p:txBody>
            <a:bodyPr wrap="none">
              <a:spAutoFit/>
            </a:bodyPr>
            <a:lstStyle/>
            <a:p>
              <a:r>
                <a:rPr lang="de-DE" sz="1400" b="1" dirty="0">
                  <a:solidFill>
                    <a:schemeClr val="accent5">
                      <a:lumMod val="50000"/>
                    </a:schemeClr>
                  </a:solidFill>
                  <a:cs typeface="Arial" pitchFamily="34" charset="0"/>
                </a:rPr>
                <a:t>Urlaubsgesetz</a:t>
              </a:r>
            </a:p>
          </p:txBody>
        </p:sp>
        <p:sp>
          <p:nvSpPr>
            <p:cNvPr id="19" name="Rechteck 36"/>
            <p:cNvSpPr>
              <a:spLocks noChangeArrowheads="1"/>
            </p:cNvSpPr>
            <p:nvPr/>
          </p:nvSpPr>
          <p:spPr bwMode="auto">
            <a:xfrm>
              <a:off x="6215257" y="5214920"/>
              <a:ext cx="1456614" cy="307735"/>
            </a:xfrm>
            <a:prstGeom prst="rect">
              <a:avLst/>
            </a:prstGeom>
            <a:noFill/>
            <a:ln w="9525">
              <a:noFill/>
              <a:miter lim="800000"/>
              <a:headEnd/>
              <a:tailEnd/>
            </a:ln>
          </p:spPr>
          <p:txBody>
            <a:bodyPr wrap="none">
              <a:spAutoFit/>
            </a:bodyPr>
            <a:lstStyle/>
            <a:p>
              <a:r>
                <a:rPr lang="de-DE" sz="1400" b="1" dirty="0">
                  <a:solidFill>
                    <a:schemeClr val="accent5">
                      <a:lumMod val="50000"/>
                    </a:schemeClr>
                  </a:solidFill>
                  <a:cs typeface="Arial" pitchFamily="34" charset="0"/>
                </a:rPr>
                <a:t>Arbeitszeitgesetz</a:t>
              </a:r>
            </a:p>
          </p:txBody>
        </p:sp>
        <p:sp>
          <p:nvSpPr>
            <p:cNvPr id="20" name="Rechteck 36"/>
            <p:cNvSpPr>
              <a:spLocks noChangeArrowheads="1"/>
            </p:cNvSpPr>
            <p:nvPr/>
          </p:nvSpPr>
          <p:spPr bwMode="auto">
            <a:xfrm>
              <a:off x="5786564" y="5857773"/>
              <a:ext cx="2066508" cy="276961"/>
            </a:xfrm>
            <a:prstGeom prst="rect">
              <a:avLst/>
            </a:prstGeom>
            <a:noFill/>
            <a:ln w="9525">
              <a:noFill/>
              <a:miter lim="800000"/>
              <a:headEnd/>
              <a:tailEnd/>
            </a:ln>
          </p:spPr>
          <p:txBody>
            <a:bodyPr wrap="none">
              <a:spAutoFit/>
            </a:bodyPr>
            <a:lstStyle/>
            <a:p>
              <a:r>
                <a:rPr lang="de-DE" sz="1200" b="1" dirty="0">
                  <a:solidFill>
                    <a:srgbClr val="C00000"/>
                  </a:solidFill>
                  <a:cs typeface="Arial" pitchFamily="34" charset="0"/>
                </a:rPr>
                <a:t>Teilzeit und Befristungsgesetz</a:t>
              </a:r>
            </a:p>
          </p:txBody>
        </p:sp>
        <p:sp>
          <p:nvSpPr>
            <p:cNvPr id="21" name="Rechteck 36"/>
            <p:cNvSpPr>
              <a:spLocks noChangeArrowheads="1"/>
            </p:cNvSpPr>
            <p:nvPr/>
          </p:nvSpPr>
          <p:spPr bwMode="auto">
            <a:xfrm>
              <a:off x="5715098" y="5000635"/>
              <a:ext cx="1264819" cy="276961"/>
            </a:xfrm>
            <a:prstGeom prst="rect">
              <a:avLst/>
            </a:prstGeom>
            <a:noFill/>
            <a:ln w="9525">
              <a:noFill/>
              <a:miter lim="800000"/>
              <a:headEnd/>
              <a:tailEnd/>
            </a:ln>
          </p:spPr>
          <p:txBody>
            <a:bodyPr wrap="none">
              <a:spAutoFit/>
            </a:bodyPr>
            <a:lstStyle/>
            <a:p>
              <a:r>
                <a:rPr lang="de-DE" sz="1200" b="1" dirty="0">
                  <a:solidFill>
                    <a:srgbClr val="C00000"/>
                  </a:solidFill>
                  <a:cs typeface="Arial" pitchFamily="34" charset="0"/>
                </a:rPr>
                <a:t>…aber </a:t>
              </a:r>
              <a:r>
                <a:rPr lang="de-DE" sz="1200" b="1" dirty="0" smtClean="0">
                  <a:solidFill>
                    <a:srgbClr val="C00000"/>
                  </a:solidFill>
                  <a:cs typeface="Arial" pitchFamily="34" charset="0"/>
                </a:rPr>
                <a:t>auch zum </a:t>
              </a:r>
              <a:endParaRPr lang="de-DE" sz="1200" b="1" dirty="0">
                <a:solidFill>
                  <a:srgbClr val="C00000"/>
                </a:solidFill>
                <a:cs typeface="Arial" pitchFamily="34" charset="0"/>
              </a:endParaRPr>
            </a:p>
          </p:txBody>
        </p:sp>
        <p:sp>
          <p:nvSpPr>
            <p:cNvPr id="22" name="Rechteck 41"/>
            <p:cNvSpPr>
              <a:spLocks noChangeArrowheads="1"/>
            </p:cNvSpPr>
            <p:nvPr/>
          </p:nvSpPr>
          <p:spPr bwMode="auto">
            <a:xfrm>
              <a:off x="6215361" y="6072056"/>
              <a:ext cx="1146791" cy="276961"/>
            </a:xfrm>
            <a:prstGeom prst="rect">
              <a:avLst/>
            </a:prstGeom>
            <a:noFill/>
            <a:ln w="9525">
              <a:noFill/>
              <a:miter lim="800000"/>
              <a:headEnd/>
              <a:tailEnd/>
            </a:ln>
          </p:spPr>
          <p:txBody>
            <a:bodyPr wrap="none">
              <a:spAutoFit/>
            </a:bodyPr>
            <a:lstStyle/>
            <a:p>
              <a:r>
                <a:rPr lang="de-DE" sz="1200" b="1" dirty="0">
                  <a:solidFill>
                    <a:schemeClr val="accent5">
                      <a:lumMod val="50000"/>
                    </a:schemeClr>
                  </a:solidFill>
                  <a:cs typeface="Arial" pitchFamily="34" charset="0"/>
                </a:rPr>
                <a:t>…und </a:t>
              </a:r>
              <a:r>
                <a:rPr lang="de-DE" sz="1200" b="1" dirty="0" smtClean="0">
                  <a:solidFill>
                    <a:schemeClr val="accent5">
                      <a:lumMod val="50000"/>
                    </a:schemeClr>
                  </a:solidFill>
                  <a:cs typeface="Arial" pitchFamily="34" charset="0"/>
                </a:rPr>
                <a:t>anderen </a:t>
              </a:r>
              <a:endParaRPr lang="de-DE" sz="1200" b="1" dirty="0">
                <a:solidFill>
                  <a:schemeClr val="accent5">
                    <a:lumMod val="50000"/>
                  </a:schemeClr>
                </a:solidFill>
                <a:cs typeface="Arial" pitchFamily="34" charset="0"/>
              </a:endParaRPr>
            </a:p>
          </p:txBody>
        </p:sp>
      </p:grpSp>
      <p:grpSp>
        <p:nvGrpSpPr>
          <p:cNvPr id="15" name="Gruppieren 22"/>
          <p:cNvGrpSpPr/>
          <p:nvPr/>
        </p:nvGrpSpPr>
        <p:grpSpPr>
          <a:xfrm>
            <a:off x="3571868" y="4357694"/>
            <a:ext cx="4572011" cy="1776412"/>
            <a:chOff x="1571625" y="1500188"/>
            <a:chExt cx="4572011" cy="1776412"/>
          </a:xfrm>
          <a:solidFill>
            <a:schemeClr val="bg1"/>
          </a:solidFill>
        </p:grpSpPr>
        <p:sp>
          <p:nvSpPr>
            <p:cNvPr id="24" name="Rechteck 23"/>
            <p:cNvSpPr/>
            <p:nvPr/>
          </p:nvSpPr>
          <p:spPr>
            <a:xfrm>
              <a:off x="1571625" y="1500188"/>
              <a:ext cx="4572000" cy="276225"/>
            </a:xfrm>
            <a:prstGeom prst="rect">
              <a:avLst/>
            </a:prstGeom>
            <a:grpFill/>
          </p:spPr>
          <p:txBody>
            <a:bodyPr>
              <a:spAutoFit/>
            </a:bodyPr>
            <a:lstStyle/>
            <a:p>
              <a:pPr>
                <a:defRPr/>
              </a:pPr>
              <a:r>
                <a:rPr lang="de-DE" sz="1200" dirty="0">
                  <a:solidFill>
                    <a:schemeClr val="tx1">
                      <a:lumMod val="75000"/>
                      <a:lumOff val="25000"/>
                    </a:schemeClr>
                  </a:solidFill>
                  <a:ea typeface="Tahoma" pitchFamily="34" charset="0"/>
                  <a:cs typeface="Tahoma" pitchFamily="34" charset="0"/>
                </a:rPr>
                <a:t>Abschnitt II        </a:t>
              </a:r>
              <a:r>
                <a:rPr lang="de-DE" sz="1200" b="1" dirty="0">
                  <a:solidFill>
                    <a:schemeClr val="tx1">
                      <a:lumMod val="75000"/>
                      <a:lumOff val="25000"/>
                    </a:schemeClr>
                  </a:solidFill>
                  <a:ea typeface="Tahoma" pitchFamily="34" charset="0"/>
                  <a:cs typeface="Tahoma" pitchFamily="34" charset="0"/>
                </a:rPr>
                <a:t>Arbeitszeit</a:t>
              </a:r>
            </a:p>
          </p:txBody>
        </p:sp>
        <p:sp>
          <p:nvSpPr>
            <p:cNvPr id="25" name="Rechteck 24"/>
            <p:cNvSpPr/>
            <p:nvPr/>
          </p:nvSpPr>
          <p:spPr>
            <a:xfrm>
              <a:off x="1571625" y="1714500"/>
              <a:ext cx="4500573" cy="276225"/>
            </a:xfrm>
            <a:prstGeom prst="rect">
              <a:avLst/>
            </a:prstGeom>
            <a:grpFill/>
          </p:spPr>
          <p:txBody>
            <a:bodyPr wrap="square">
              <a:spAutoFit/>
            </a:bodyPr>
            <a:lstStyle/>
            <a:p>
              <a:pPr>
                <a:defRPr/>
              </a:pPr>
              <a:r>
                <a:rPr lang="de-DE" sz="1200" dirty="0">
                  <a:solidFill>
                    <a:schemeClr val="tx1">
                      <a:lumMod val="75000"/>
                      <a:lumOff val="25000"/>
                    </a:schemeClr>
                  </a:solidFill>
                  <a:ea typeface="Tahoma" pitchFamily="34" charset="0"/>
                  <a:cs typeface="Tahoma" pitchFamily="34" charset="0"/>
                </a:rPr>
                <a:t>Abschnitt III      </a:t>
              </a:r>
              <a:r>
                <a:rPr lang="de-DE" sz="1200" dirty="0" smtClean="0">
                  <a:solidFill>
                    <a:schemeClr val="tx1">
                      <a:lumMod val="75000"/>
                      <a:lumOff val="25000"/>
                    </a:schemeClr>
                  </a:solidFill>
                  <a:ea typeface="Tahoma" pitchFamily="34" charset="0"/>
                  <a:cs typeface="Tahoma" pitchFamily="34" charset="0"/>
                </a:rPr>
                <a:t> </a:t>
              </a:r>
              <a:r>
                <a:rPr lang="de-DE" sz="1200" b="1" dirty="0" smtClean="0">
                  <a:solidFill>
                    <a:schemeClr val="tx1">
                      <a:lumMod val="75000"/>
                      <a:lumOff val="25000"/>
                    </a:schemeClr>
                  </a:solidFill>
                  <a:ea typeface="Tahoma" pitchFamily="34" charset="0"/>
                  <a:cs typeface="Tahoma" pitchFamily="34" charset="0"/>
                </a:rPr>
                <a:t>Eingruppierung</a:t>
              </a:r>
              <a:r>
                <a:rPr lang="de-DE" sz="1200" b="1" dirty="0">
                  <a:solidFill>
                    <a:schemeClr val="tx1">
                      <a:lumMod val="75000"/>
                      <a:lumOff val="25000"/>
                    </a:schemeClr>
                  </a:solidFill>
                  <a:ea typeface="Tahoma" pitchFamily="34" charset="0"/>
                  <a:cs typeface="Tahoma" pitchFamily="34" charset="0"/>
                </a:rPr>
                <a:t>, Entgelt und sonstige Leistungen</a:t>
              </a:r>
            </a:p>
          </p:txBody>
        </p:sp>
        <p:sp>
          <p:nvSpPr>
            <p:cNvPr id="26" name="Rechteck 25"/>
            <p:cNvSpPr/>
            <p:nvPr/>
          </p:nvSpPr>
          <p:spPr>
            <a:xfrm>
              <a:off x="1571625" y="1928813"/>
              <a:ext cx="4572000" cy="276225"/>
            </a:xfrm>
            <a:prstGeom prst="rect">
              <a:avLst/>
            </a:prstGeom>
            <a:grpFill/>
          </p:spPr>
          <p:txBody>
            <a:bodyPr>
              <a:spAutoFit/>
            </a:bodyPr>
            <a:lstStyle/>
            <a:p>
              <a:pPr>
                <a:defRPr/>
              </a:pPr>
              <a:r>
                <a:rPr lang="de-DE" sz="1200" dirty="0">
                  <a:solidFill>
                    <a:schemeClr val="tx1">
                      <a:lumMod val="75000"/>
                      <a:lumOff val="25000"/>
                    </a:schemeClr>
                  </a:solidFill>
                  <a:ea typeface="Tahoma" pitchFamily="34" charset="0"/>
                  <a:cs typeface="Tahoma" pitchFamily="34" charset="0"/>
                </a:rPr>
                <a:t>Abschnitt IV       </a:t>
              </a:r>
              <a:r>
                <a:rPr lang="de-DE" sz="1200" b="1" dirty="0">
                  <a:solidFill>
                    <a:schemeClr val="tx1">
                      <a:lumMod val="75000"/>
                      <a:lumOff val="25000"/>
                    </a:schemeClr>
                  </a:solidFill>
                  <a:ea typeface="Tahoma" pitchFamily="34" charset="0"/>
                  <a:cs typeface="Tahoma" pitchFamily="34" charset="0"/>
                </a:rPr>
                <a:t>Sozialbezüge</a:t>
              </a:r>
            </a:p>
          </p:txBody>
        </p:sp>
        <p:sp>
          <p:nvSpPr>
            <p:cNvPr id="27" name="Rechteck 26"/>
            <p:cNvSpPr/>
            <p:nvPr/>
          </p:nvSpPr>
          <p:spPr>
            <a:xfrm>
              <a:off x="1571625" y="2143125"/>
              <a:ext cx="4500573" cy="276225"/>
            </a:xfrm>
            <a:prstGeom prst="rect">
              <a:avLst/>
            </a:prstGeom>
            <a:grpFill/>
          </p:spPr>
          <p:txBody>
            <a:bodyPr wrap="square">
              <a:spAutoFit/>
            </a:bodyPr>
            <a:lstStyle/>
            <a:p>
              <a:pPr>
                <a:defRPr/>
              </a:pPr>
              <a:r>
                <a:rPr lang="de-DE" sz="1200" dirty="0">
                  <a:solidFill>
                    <a:schemeClr val="tx1">
                      <a:lumMod val="75000"/>
                      <a:lumOff val="25000"/>
                    </a:schemeClr>
                  </a:solidFill>
                  <a:ea typeface="Tahoma" pitchFamily="34" charset="0"/>
                  <a:cs typeface="Tahoma" pitchFamily="34" charset="0"/>
                </a:rPr>
                <a:t>Abschnitt V        </a:t>
              </a:r>
              <a:r>
                <a:rPr lang="de-DE" sz="1200" b="1" dirty="0" smtClean="0">
                  <a:solidFill>
                    <a:schemeClr val="tx1">
                      <a:lumMod val="75000"/>
                      <a:lumOff val="25000"/>
                    </a:schemeClr>
                  </a:solidFill>
                  <a:ea typeface="Tahoma" pitchFamily="34" charset="0"/>
                  <a:cs typeface="Tahoma" pitchFamily="34" charset="0"/>
                </a:rPr>
                <a:t>Zusätzliche </a:t>
              </a:r>
              <a:r>
                <a:rPr lang="de-DE" sz="1200" b="1" dirty="0">
                  <a:solidFill>
                    <a:schemeClr val="tx1">
                      <a:lumMod val="75000"/>
                      <a:lumOff val="25000"/>
                    </a:schemeClr>
                  </a:solidFill>
                  <a:ea typeface="Tahoma" pitchFamily="34" charset="0"/>
                  <a:cs typeface="Tahoma" pitchFamily="34" charset="0"/>
                </a:rPr>
                <a:t>Alters- und Hinterbliebenenversorgung</a:t>
              </a:r>
            </a:p>
          </p:txBody>
        </p:sp>
        <p:sp>
          <p:nvSpPr>
            <p:cNvPr id="28" name="Rechteck 27"/>
            <p:cNvSpPr/>
            <p:nvPr/>
          </p:nvSpPr>
          <p:spPr>
            <a:xfrm>
              <a:off x="1571625" y="2357438"/>
              <a:ext cx="4572000" cy="276225"/>
            </a:xfrm>
            <a:prstGeom prst="rect">
              <a:avLst/>
            </a:prstGeom>
            <a:grpFill/>
          </p:spPr>
          <p:txBody>
            <a:bodyPr>
              <a:spAutoFit/>
            </a:bodyPr>
            <a:lstStyle/>
            <a:p>
              <a:pPr>
                <a:defRPr/>
              </a:pPr>
              <a:r>
                <a:rPr lang="de-DE" sz="1200" dirty="0">
                  <a:solidFill>
                    <a:schemeClr val="tx1">
                      <a:lumMod val="75000"/>
                      <a:lumOff val="25000"/>
                    </a:schemeClr>
                  </a:solidFill>
                  <a:ea typeface="Tahoma" pitchFamily="34" charset="0"/>
                  <a:cs typeface="Tahoma" pitchFamily="34" charset="0"/>
                </a:rPr>
                <a:t>Abschnitt VI       </a:t>
              </a:r>
              <a:r>
                <a:rPr lang="de-DE" sz="1200" b="1" dirty="0">
                  <a:solidFill>
                    <a:schemeClr val="tx1">
                      <a:lumMod val="75000"/>
                      <a:lumOff val="25000"/>
                    </a:schemeClr>
                  </a:solidFill>
                  <a:ea typeface="Tahoma" pitchFamily="34" charset="0"/>
                  <a:cs typeface="Tahoma" pitchFamily="34" charset="0"/>
                </a:rPr>
                <a:t>Urlaub, Arbeitsbefreiung</a:t>
              </a:r>
            </a:p>
          </p:txBody>
        </p:sp>
        <p:sp>
          <p:nvSpPr>
            <p:cNvPr id="29" name="Rechteck 28"/>
            <p:cNvSpPr/>
            <p:nvPr/>
          </p:nvSpPr>
          <p:spPr>
            <a:xfrm>
              <a:off x="1571625" y="2571750"/>
              <a:ext cx="4572011" cy="276225"/>
            </a:xfrm>
            <a:prstGeom prst="rect">
              <a:avLst/>
            </a:prstGeom>
            <a:grpFill/>
          </p:spPr>
          <p:txBody>
            <a:bodyPr wrap="square">
              <a:spAutoFit/>
            </a:bodyPr>
            <a:lstStyle/>
            <a:p>
              <a:pPr>
                <a:defRPr/>
              </a:pPr>
              <a:r>
                <a:rPr lang="de-DE" sz="1200" dirty="0">
                  <a:solidFill>
                    <a:schemeClr val="tx1">
                      <a:lumMod val="75000"/>
                      <a:lumOff val="25000"/>
                    </a:schemeClr>
                  </a:solidFill>
                  <a:ea typeface="Tahoma" pitchFamily="34" charset="0"/>
                  <a:cs typeface="Tahoma" pitchFamily="34" charset="0"/>
                </a:rPr>
                <a:t>Abschnitt VII      </a:t>
              </a:r>
              <a:r>
                <a:rPr lang="de-DE" sz="1200" b="1" dirty="0">
                  <a:solidFill>
                    <a:schemeClr val="tx1">
                      <a:lumMod val="75000"/>
                      <a:lumOff val="25000"/>
                    </a:schemeClr>
                  </a:solidFill>
                  <a:ea typeface="Tahoma" pitchFamily="34" charset="0"/>
                  <a:cs typeface="Tahoma" pitchFamily="34" charset="0"/>
                </a:rPr>
                <a:t>Befristung und Beendigung des Arbeitsverhältnisses</a:t>
              </a:r>
            </a:p>
          </p:txBody>
        </p:sp>
        <p:sp>
          <p:nvSpPr>
            <p:cNvPr id="30" name="Rechteck 29"/>
            <p:cNvSpPr/>
            <p:nvPr/>
          </p:nvSpPr>
          <p:spPr>
            <a:xfrm>
              <a:off x="1571625" y="2786063"/>
              <a:ext cx="3357565" cy="276225"/>
            </a:xfrm>
            <a:prstGeom prst="rect">
              <a:avLst/>
            </a:prstGeom>
            <a:grpFill/>
          </p:spPr>
          <p:txBody>
            <a:bodyPr wrap="square">
              <a:spAutoFit/>
            </a:bodyPr>
            <a:lstStyle/>
            <a:p>
              <a:pPr>
                <a:defRPr/>
              </a:pPr>
              <a:r>
                <a:rPr lang="de-DE" sz="1200" dirty="0" smtClean="0">
                  <a:solidFill>
                    <a:schemeClr val="tx1">
                      <a:lumMod val="75000"/>
                      <a:lumOff val="25000"/>
                    </a:schemeClr>
                  </a:solidFill>
                  <a:ea typeface="Tahoma" pitchFamily="34" charset="0"/>
                  <a:cs typeface="Tahoma" pitchFamily="34" charset="0"/>
                </a:rPr>
                <a:t>Anlagen              </a:t>
              </a:r>
              <a:r>
                <a:rPr lang="de-DE" sz="1200" b="1" dirty="0" smtClean="0">
                  <a:solidFill>
                    <a:srgbClr val="C00000"/>
                  </a:solidFill>
                  <a:ea typeface="Tahoma" pitchFamily="34" charset="0"/>
                  <a:cs typeface="Tahoma" pitchFamily="34" charset="0"/>
                </a:rPr>
                <a:t>Entgeltgruppenpläne</a:t>
              </a:r>
              <a:endParaRPr lang="de-DE" sz="1200" b="1" dirty="0">
                <a:solidFill>
                  <a:srgbClr val="C00000"/>
                </a:solidFill>
                <a:ea typeface="Tahoma" pitchFamily="34" charset="0"/>
                <a:cs typeface="Tahoma" pitchFamily="34" charset="0"/>
              </a:endParaRPr>
            </a:p>
          </p:txBody>
        </p:sp>
        <p:sp>
          <p:nvSpPr>
            <p:cNvPr id="31" name="Rechteck 30"/>
            <p:cNvSpPr/>
            <p:nvPr/>
          </p:nvSpPr>
          <p:spPr>
            <a:xfrm>
              <a:off x="1571625" y="3000375"/>
              <a:ext cx="3000375" cy="276225"/>
            </a:xfrm>
            <a:prstGeom prst="rect">
              <a:avLst/>
            </a:prstGeom>
            <a:grpFill/>
          </p:spPr>
          <p:txBody>
            <a:bodyPr wrap="square">
              <a:spAutoFit/>
            </a:bodyPr>
            <a:lstStyle/>
            <a:p>
              <a:pPr>
                <a:defRPr/>
              </a:pPr>
              <a:r>
                <a:rPr lang="de-DE" sz="1200" dirty="0" smtClean="0">
                  <a:solidFill>
                    <a:schemeClr val="tx1">
                      <a:lumMod val="75000"/>
                      <a:lumOff val="25000"/>
                    </a:schemeClr>
                  </a:solidFill>
                  <a:ea typeface="Tahoma" pitchFamily="34" charset="0"/>
                  <a:cs typeface="Tahoma" pitchFamily="34" charset="0"/>
                </a:rPr>
                <a:t>Anlage 4             </a:t>
              </a:r>
              <a:r>
                <a:rPr lang="de-DE" sz="1200" b="1" dirty="0" smtClean="0">
                  <a:solidFill>
                    <a:srgbClr val="C00000"/>
                  </a:solidFill>
                  <a:ea typeface="Tahoma" pitchFamily="34" charset="0"/>
                  <a:cs typeface="Tahoma" pitchFamily="34" charset="0"/>
                </a:rPr>
                <a:t>Entgelttabellen</a:t>
              </a:r>
              <a:endParaRPr lang="de-DE" sz="1200" b="1" dirty="0">
                <a:solidFill>
                  <a:srgbClr val="C00000"/>
                </a:solidFill>
                <a:ea typeface="Tahoma" pitchFamily="34" charset="0"/>
                <a:cs typeface="Tahoma" pitchFamily="34" charset="0"/>
              </a:endParaRPr>
            </a:p>
          </p:txBody>
        </p:sp>
      </p:grpSp>
      <p:pic>
        <p:nvPicPr>
          <p:cNvPr id="32" name="Picture 2" descr="C:\Users\Gisbert\Desktop\Homepage und Infodienst\freie Bilder_pixabay\3d Männchen\playmobil-451203_640.jpg"/>
          <p:cNvPicPr>
            <a:picLocks noChangeAspect="1" noChangeArrowheads="1"/>
          </p:cNvPicPr>
          <p:nvPr/>
        </p:nvPicPr>
        <p:blipFill>
          <a:blip r:embed="rId3" cstate="print"/>
          <a:srcRect/>
          <a:stretch>
            <a:fillRect/>
          </a:stretch>
        </p:blipFill>
        <p:spPr bwMode="auto">
          <a:xfrm>
            <a:off x="928662" y="2357430"/>
            <a:ext cx="1386711" cy="982254"/>
          </a:xfrm>
          <a:prstGeom prst="rect">
            <a:avLst/>
          </a:prstGeom>
          <a:ln>
            <a:noFill/>
          </a:ln>
          <a:effectLst>
            <a:outerShdw blurRad="292100" dist="139700" dir="2700000" algn="tl" rotWithShape="0">
              <a:srgbClr val="333333">
                <a:alpha val="65000"/>
              </a:srgbClr>
            </a:outerShdw>
          </a:effectLst>
        </p:spPr>
      </p:pic>
      <p:sp>
        <p:nvSpPr>
          <p:cNvPr id="33" name="Rechteck 12"/>
          <p:cNvSpPr>
            <a:spLocks noChangeArrowheads="1"/>
          </p:cNvSpPr>
          <p:nvPr/>
        </p:nvSpPr>
        <p:spPr bwMode="auto">
          <a:xfrm>
            <a:off x="4143372" y="4000504"/>
            <a:ext cx="3669594" cy="307777"/>
          </a:xfrm>
          <a:prstGeom prst="rect">
            <a:avLst/>
          </a:prstGeom>
          <a:noFill/>
          <a:ln w="9525">
            <a:noFill/>
            <a:miter lim="800000"/>
            <a:headEnd/>
            <a:tailEnd/>
          </a:ln>
        </p:spPr>
        <p:txBody>
          <a:bodyPr wrap="none">
            <a:spAutoFit/>
          </a:bodyPr>
          <a:lstStyle/>
          <a:p>
            <a:r>
              <a:rPr lang="de-DE" sz="1400" b="1" dirty="0" smtClean="0">
                <a:ea typeface="Tahoma" pitchFamily="34" charset="0"/>
                <a:cs typeface="Tahoma" pitchFamily="34" charset="0"/>
              </a:rPr>
              <a:t>…dort sind die Regelungen festgeschrieben zu: </a:t>
            </a:r>
            <a:endParaRPr lang="de-DE" sz="1400" b="1" dirty="0">
              <a:ea typeface="Tahoma" pitchFamily="34" charset="0"/>
              <a:cs typeface="Tahoma" pitchFamily="34" charset="0"/>
            </a:endParaRPr>
          </a:p>
        </p:txBody>
      </p:sp>
      <p:sp>
        <p:nvSpPr>
          <p:cNvPr id="35" name="Rechteck 34"/>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9" name="Rechteck 38"/>
          <p:cNvSpPr/>
          <p:nvPr/>
        </p:nvSpPr>
        <p:spPr>
          <a:xfrm>
            <a:off x="3500430" y="1214422"/>
            <a:ext cx="5072063" cy="646112"/>
          </a:xfrm>
          <a:prstGeom prst="rect">
            <a:avLst/>
          </a:prstGeom>
          <a:noFill/>
          <a:effectLst/>
        </p:spPr>
        <p:txBody>
          <a:bodyPr>
            <a:spAutoFit/>
          </a:bodyPr>
          <a:lstStyle/>
          <a:p>
            <a:pPr algn="r">
              <a:defRPr/>
            </a:pPr>
            <a:r>
              <a:rPr lang="de-DE" sz="1200" b="1" i="1" dirty="0" smtClean="0"/>
              <a:t>Die MAV soll dafür eintreten</a:t>
            </a:r>
            <a:endParaRPr lang="de-DE" sz="1200" b="1" i="1" dirty="0"/>
          </a:p>
          <a:p>
            <a:pPr algn="r">
              <a:defRPr/>
            </a:pPr>
            <a:r>
              <a:rPr lang="de-DE" sz="1200" b="1" i="1" dirty="0">
                <a:solidFill>
                  <a:schemeClr val="tx1">
                    <a:lumMod val="65000"/>
                    <a:lumOff val="35000"/>
                  </a:schemeClr>
                </a:solidFill>
              </a:rPr>
              <a:t>dass die </a:t>
            </a:r>
            <a:r>
              <a:rPr lang="de-DE" sz="1200" b="1" i="1" dirty="0">
                <a:solidFill>
                  <a:srgbClr val="C00000"/>
                </a:solidFill>
              </a:rPr>
              <a:t>arbeits-, sozial- und dienstrechtlichen Bestimmungen</a:t>
            </a:r>
            <a:r>
              <a:rPr lang="de-DE" sz="1200" b="1" i="1" dirty="0">
                <a:solidFill>
                  <a:schemeClr val="tx1">
                    <a:lumMod val="65000"/>
                    <a:lumOff val="35000"/>
                  </a:schemeClr>
                </a:solidFill>
              </a:rPr>
              <a:t>, Vereinbarungen und Anordnungen eingehalten werden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0.70"/>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1000" fill="hold"/>
                                        <p:tgtEl>
                                          <p:spTgt spid="37"/>
                                        </p:tgtEl>
                                        <p:attrNameLst>
                                          <p:attrName>ppt_w</p:attrName>
                                        </p:attrNameLst>
                                      </p:cBhvr>
                                      <p:tavLst>
                                        <p:tav tm="0">
                                          <p:val>
                                            <p:strVal val="#ppt_w*0.70"/>
                                          </p:val>
                                        </p:tav>
                                        <p:tav tm="100000">
                                          <p:val>
                                            <p:strVal val="#ppt_w"/>
                                          </p:val>
                                        </p:tav>
                                      </p:tavLst>
                                    </p:anim>
                                    <p:anim calcmode="lin" valueType="num">
                                      <p:cBhvr>
                                        <p:cTn id="14" dur="1000" fill="hold"/>
                                        <p:tgtEl>
                                          <p:spTgt spid="37"/>
                                        </p:tgtEl>
                                        <p:attrNameLst>
                                          <p:attrName>ppt_h</p:attrName>
                                        </p:attrNameLst>
                                      </p:cBhvr>
                                      <p:tavLst>
                                        <p:tav tm="0">
                                          <p:val>
                                            <p:strVal val="#ppt_h"/>
                                          </p:val>
                                        </p:tav>
                                        <p:tav tm="100000">
                                          <p:val>
                                            <p:strVal val="#ppt_h"/>
                                          </p:val>
                                        </p:tav>
                                      </p:tavLst>
                                    </p:anim>
                                    <p:animEffect transition="in" filter="fade">
                                      <p:cBhvr>
                                        <p:cTn id="15" dur="1000"/>
                                        <p:tgtEl>
                                          <p:spTgt spid="37"/>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strVal val="#ppt_w*0.70"/>
                                          </p:val>
                                        </p:tav>
                                        <p:tav tm="100000">
                                          <p:val>
                                            <p:strVal val="#ppt_w"/>
                                          </p:val>
                                        </p:tav>
                                      </p:tavLst>
                                    </p:anim>
                                    <p:anim calcmode="lin" valueType="num">
                                      <p:cBhvr>
                                        <p:cTn id="19" dur="1000" fill="hold"/>
                                        <p:tgtEl>
                                          <p:spTgt spid="11"/>
                                        </p:tgtEl>
                                        <p:attrNameLst>
                                          <p:attrName>ppt_h</p:attrName>
                                        </p:attrNameLst>
                                      </p:cBhvr>
                                      <p:tavLst>
                                        <p:tav tm="0">
                                          <p:val>
                                            <p:strVal val="#ppt_h"/>
                                          </p:val>
                                        </p:tav>
                                        <p:tav tm="100000">
                                          <p:val>
                                            <p:strVal val="#ppt_h"/>
                                          </p:val>
                                        </p:tav>
                                      </p:tavLst>
                                    </p:anim>
                                    <p:animEffect transition="in" filter="fade">
                                      <p:cBhvr>
                                        <p:cTn id="20" dur="1000"/>
                                        <p:tgtEl>
                                          <p:spTgt spid="11"/>
                                        </p:tgtEl>
                                      </p:cBhvr>
                                    </p:animEffect>
                                  </p:childTnLst>
                                </p:cTn>
                              </p:par>
                            </p:childTnLst>
                          </p:cTn>
                        </p:par>
                        <p:par>
                          <p:cTn id="21" fill="hold">
                            <p:stCondLst>
                              <p:cond delay="2000"/>
                            </p:stCondLst>
                            <p:childTnLst>
                              <p:par>
                                <p:cTn id="22" presetID="55"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strVal val="#ppt_w*0.70"/>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Effect transition="in" filter="fade">
                                      <p:cBhvr>
                                        <p:cTn id="26" dur="1000"/>
                                        <p:tgtEl>
                                          <p:spTgt spid="10"/>
                                        </p:tgtEl>
                                      </p:cBhvr>
                                    </p:animEffect>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55"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strVal val="#ppt_w*0.70"/>
                                          </p:val>
                                        </p:tav>
                                        <p:tav tm="100000">
                                          <p:val>
                                            <p:strVal val="#ppt_w"/>
                                          </p:val>
                                        </p:tav>
                                      </p:tavLst>
                                    </p:anim>
                                    <p:anim calcmode="lin" valueType="num">
                                      <p:cBhvr>
                                        <p:cTn id="35" dur="1000" fill="hold"/>
                                        <p:tgtEl>
                                          <p:spTgt spid="14"/>
                                        </p:tgtEl>
                                        <p:attrNameLst>
                                          <p:attrName>ppt_h</p:attrName>
                                        </p:attrNameLst>
                                      </p:cBhvr>
                                      <p:tavLst>
                                        <p:tav tm="0">
                                          <p:val>
                                            <p:strVal val="#ppt_h"/>
                                          </p:val>
                                        </p:tav>
                                        <p:tav tm="100000">
                                          <p:val>
                                            <p:strVal val="#ppt_h"/>
                                          </p:val>
                                        </p:tav>
                                      </p:tavLst>
                                    </p:anim>
                                    <p:animEffect transition="in" filter="fade">
                                      <p:cBhvr>
                                        <p:cTn id="3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11" grpId="0"/>
      <p:bldP spid="12" grpId="0"/>
      <p:bldP spid="14" grpId="0"/>
      <p:bldP spid="3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hteck 44"/>
          <p:cNvSpPr/>
          <p:nvPr/>
        </p:nvSpPr>
        <p:spPr bwMode="auto">
          <a:xfrm>
            <a:off x="3500430" y="6072206"/>
            <a:ext cx="4071966" cy="142876"/>
          </a:xfrm>
          <a:prstGeom prst="rect">
            <a:avLst/>
          </a:prstGeom>
          <a:solidFill>
            <a:srgbClr val="FFFF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sp>
        <p:nvSpPr>
          <p:cNvPr id="36" name="Rechteck 35"/>
          <p:cNvSpPr/>
          <p:nvPr/>
        </p:nvSpPr>
        <p:spPr>
          <a:xfrm>
            <a:off x="2786050" y="5072074"/>
            <a:ext cx="5786478" cy="642942"/>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p:cNvSpPr/>
          <p:nvPr/>
        </p:nvSpPr>
        <p:spPr>
          <a:xfrm>
            <a:off x="2786050" y="3929066"/>
            <a:ext cx="5786478" cy="857256"/>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p:cNvSpPr/>
          <p:nvPr/>
        </p:nvSpPr>
        <p:spPr>
          <a:xfrm>
            <a:off x="2786050" y="2643182"/>
            <a:ext cx="5786478" cy="857256"/>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21"/>
          <p:cNvSpPr>
            <a:spLocks noChangeArrowheads="1"/>
          </p:cNvSpPr>
          <p:nvPr/>
        </p:nvSpPr>
        <p:spPr bwMode="auto">
          <a:xfrm>
            <a:off x="0" y="0"/>
            <a:ext cx="3286116" cy="6858000"/>
          </a:xfrm>
          <a:prstGeom prst="rect">
            <a:avLst/>
          </a:prstGeom>
          <a:gradFill flip="none" rotWithShape="1">
            <a:gsLst>
              <a:gs pos="8000">
                <a:schemeClr val="bg1"/>
              </a:gs>
              <a:gs pos="78000">
                <a:schemeClr val="tx2">
                  <a:lumMod val="20000"/>
                  <a:lumOff val="80000"/>
                  <a:shade val="67500"/>
                  <a:satMod val="115000"/>
                </a:schemeClr>
              </a:gs>
              <a:gs pos="53000">
                <a:schemeClr val="tx2">
                  <a:lumMod val="20000"/>
                  <a:lumOff val="80000"/>
                  <a:shade val="100000"/>
                  <a:satMod val="115000"/>
                </a:schemeClr>
              </a:gs>
            </a:gsLst>
            <a:lin ang="10800000" scaled="1"/>
            <a:tileRect/>
          </a:gradFill>
          <a:ln w="9525" algn="ctr">
            <a:noFill/>
            <a:round/>
            <a:headEnd/>
            <a:tailEnd/>
          </a:ln>
        </p:spPr>
        <p:txBody>
          <a:bodyPr/>
          <a:lstStyle/>
          <a:p>
            <a:endParaRPr lang="de-DE"/>
          </a:p>
        </p:txBody>
      </p:sp>
      <p:sp>
        <p:nvSpPr>
          <p:cNvPr id="13" name="Rechteck 12"/>
          <p:cNvSpPr/>
          <p:nvPr/>
        </p:nvSpPr>
        <p:spPr>
          <a:xfrm>
            <a:off x="642910" y="1714488"/>
            <a:ext cx="4000528" cy="615553"/>
          </a:xfrm>
          <a:prstGeom prst="rect">
            <a:avLst/>
          </a:prstGeom>
        </p:spPr>
        <p:txBody>
          <a:bodyPr wrap="square">
            <a:spAutoFit/>
          </a:bodyPr>
          <a:lstStyle/>
          <a:p>
            <a:r>
              <a:rPr lang="de-DE" sz="1600" b="1" dirty="0" smtClean="0">
                <a:solidFill>
                  <a:srgbClr val="C00000"/>
                </a:solidFill>
              </a:rPr>
              <a:t>    </a:t>
            </a:r>
            <a:r>
              <a:rPr lang="de-DE" b="1" dirty="0" smtClean="0">
                <a:solidFill>
                  <a:srgbClr val="C00000"/>
                </a:solidFill>
              </a:rPr>
              <a:t>Rechtsgrundlagen </a:t>
            </a:r>
          </a:p>
          <a:p>
            <a:r>
              <a:rPr lang="de-DE" sz="1600" b="1" dirty="0" smtClean="0"/>
              <a:t>zur Durchsetzung der Mitbestimmung</a:t>
            </a:r>
          </a:p>
        </p:txBody>
      </p:sp>
      <p:grpSp>
        <p:nvGrpSpPr>
          <p:cNvPr id="14" name="Gruppieren 25"/>
          <p:cNvGrpSpPr/>
          <p:nvPr/>
        </p:nvGrpSpPr>
        <p:grpSpPr>
          <a:xfrm>
            <a:off x="3000364" y="285728"/>
            <a:ext cx="5572164" cy="928694"/>
            <a:chOff x="3286116" y="285728"/>
            <a:chExt cx="5572164" cy="928694"/>
          </a:xfrm>
        </p:grpSpPr>
        <p:grpSp>
          <p:nvGrpSpPr>
            <p:cNvPr id="15" name="Gruppieren 16"/>
            <p:cNvGrpSpPr/>
            <p:nvPr/>
          </p:nvGrpSpPr>
          <p:grpSpPr>
            <a:xfrm>
              <a:off x="3286116" y="285728"/>
              <a:ext cx="5572164" cy="928694"/>
              <a:chOff x="3286116" y="428604"/>
              <a:chExt cx="5572164" cy="928694"/>
            </a:xfrm>
          </p:grpSpPr>
          <p:sp>
            <p:nvSpPr>
              <p:cNvPr id="17" name="Rechteck 16"/>
              <p:cNvSpPr/>
              <p:nvPr/>
            </p:nvSpPr>
            <p:spPr bwMode="auto">
              <a:xfrm>
                <a:off x="3286116" y="785794"/>
                <a:ext cx="5572164"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18" name="Picture 4"/>
              <p:cNvPicPr>
                <a:picLocks noChangeAspect="1" noChangeArrowheads="1"/>
              </p:cNvPicPr>
              <p:nvPr/>
            </p:nvPicPr>
            <p:blipFill>
              <a:blip r:embed="rId2"/>
              <a:srcRect/>
              <a:stretch>
                <a:fillRect/>
              </a:stretch>
            </p:blipFill>
            <p:spPr bwMode="auto">
              <a:xfrm>
                <a:off x="6572264" y="428604"/>
                <a:ext cx="2071702" cy="928694"/>
              </a:xfrm>
              <a:prstGeom prst="rect">
                <a:avLst/>
              </a:prstGeom>
              <a:noFill/>
              <a:ln w="9525">
                <a:noFill/>
                <a:miter lim="800000"/>
                <a:headEnd/>
                <a:tailEnd/>
              </a:ln>
              <a:effectLst/>
            </p:spPr>
          </p:pic>
        </p:grpSp>
        <p:sp>
          <p:nvSpPr>
            <p:cNvPr id="16" name="Rechteck 15"/>
            <p:cNvSpPr/>
            <p:nvPr/>
          </p:nvSpPr>
          <p:spPr>
            <a:xfrm>
              <a:off x="3643306" y="642918"/>
              <a:ext cx="2928926" cy="276999"/>
            </a:xfrm>
            <a:prstGeom prst="rect">
              <a:avLst/>
            </a:prstGeom>
          </p:spPr>
          <p:txBody>
            <a:bodyPr wrap="square">
              <a:spAutoFit/>
            </a:bodyPr>
            <a:lstStyle/>
            <a:p>
              <a:pPr algn="r"/>
              <a:r>
                <a:rPr lang="de-DE" sz="1200" b="1" dirty="0" smtClean="0"/>
                <a:t>Mitbestimmung bei Kirche &amp; Diakonie </a:t>
              </a:r>
              <a:endParaRPr lang="de-DE" sz="1200" b="1" dirty="0"/>
            </a:p>
          </p:txBody>
        </p:sp>
      </p:grpSp>
      <p:pic>
        <p:nvPicPr>
          <p:cNvPr id="21" name="Picture 2" descr="C:\Users\Gisbert\Desktop\Homepage und Infodienst\freie Bilder_pixabay\3d Männchen\playmobil-451203_640.jpg"/>
          <p:cNvPicPr>
            <a:picLocks noChangeAspect="1" noChangeArrowheads="1"/>
          </p:cNvPicPr>
          <p:nvPr/>
        </p:nvPicPr>
        <p:blipFill>
          <a:blip r:embed="rId3" cstate="print"/>
          <a:srcRect/>
          <a:stretch>
            <a:fillRect/>
          </a:stretch>
        </p:blipFill>
        <p:spPr bwMode="auto">
          <a:xfrm>
            <a:off x="857224" y="3143248"/>
            <a:ext cx="1285857" cy="910816"/>
          </a:xfrm>
          <a:prstGeom prst="rect">
            <a:avLst/>
          </a:prstGeom>
          <a:ln>
            <a:noFill/>
          </a:ln>
          <a:effectLst>
            <a:outerShdw blurRad="292100" dist="139700" dir="2700000" algn="tl" rotWithShape="0">
              <a:srgbClr val="333333">
                <a:alpha val="65000"/>
              </a:srgbClr>
            </a:outerShdw>
          </a:effectLst>
        </p:spPr>
      </p:pic>
      <p:sp>
        <p:nvSpPr>
          <p:cNvPr id="23" name="Rectangle 1"/>
          <p:cNvSpPr>
            <a:spLocks noChangeArrowheads="1"/>
          </p:cNvSpPr>
          <p:nvPr/>
        </p:nvSpPr>
        <p:spPr bwMode="auto">
          <a:xfrm>
            <a:off x="3071802" y="2357430"/>
            <a:ext cx="3857652" cy="52322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de-DE" sz="1600" b="1" dirty="0" smtClean="0">
                <a:solidFill>
                  <a:srgbClr val="221F1F"/>
                </a:solidFill>
                <a:ea typeface="Times New Roman" pitchFamily="18" charset="0"/>
                <a:cs typeface="Arial" pitchFamily="34" charset="0"/>
              </a:rPr>
              <a:t>Teilzeit- und Befristungsgesetz – </a:t>
            </a:r>
            <a:r>
              <a:rPr lang="de-DE" sz="1600" b="1" dirty="0" err="1" smtClean="0">
                <a:solidFill>
                  <a:srgbClr val="221F1F"/>
                </a:solidFill>
                <a:ea typeface="Times New Roman" pitchFamily="18" charset="0"/>
                <a:cs typeface="Arial" pitchFamily="34" charset="0"/>
              </a:rPr>
              <a:t>TzBfG</a:t>
            </a:r>
            <a:endParaRPr lang="de-DE" sz="1400" b="1" dirty="0" smtClean="0">
              <a:solidFill>
                <a:srgbClr val="221F1F"/>
              </a:solidFill>
              <a:ea typeface="Times New Roman" pitchFamily="18" charset="0"/>
              <a:cs typeface="Arial" pitchFamily="34" charset="0"/>
            </a:endParaRPr>
          </a:p>
          <a:p>
            <a:pPr lvl="0" algn="just" fontAlgn="base">
              <a:spcBef>
                <a:spcPct val="0"/>
              </a:spcBef>
              <a:spcAft>
                <a:spcPct val="0"/>
              </a:spcAft>
            </a:pPr>
            <a:r>
              <a:rPr kumimoji="0" lang="de-DE" sz="1200" b="1" i="0" u="none" strike="noStrike" cap="none" normalizeH="0" baseline="0" dirty="0" smtClean="0">
                <a:ln>
                  <a:noFill/>
                </a:ln>
                <a:solidFill>
                  <a:srgbClr val="221F1F"/>
                </a:solidFill>
                <a:effectLst/>
                <a:ea typeface="Times New Roman" pitchFamily="18" charset="0"/>
                <a:cs typeface="Arial" pitchFamily="34" charset="0"/>
              </a:rPr>
              <a:t>Gesetz über Teilzeitarbeit und befristete Arbeitsverträge</a:t>
            </a:r>
            <a:endParaRPr kumimoji="0" lang="de-DE" sz="1200" b="1" i="0" u="none" strike="noStrike" cap="none" normalizeH="0" baseline="0" dirty="0" smtClean="0">
              <a:ln>
                <a:noFill/>
              </a:ln>
              <a:solidFill>
                <a:schemeClr val="tx1"/>
              </a:solidFill>
              <a:effectLst/>
              <a:cs typeface="Arial" pitchFamily="34" charset="0"/>
            </a:endParaRPr>
          </a:p>
        </p:txBody>
      </p:sp>
      <p:sp>
        <p:nvSpPr>
          <p:cNvPr id="24" name="Rectangle 1"/>
          <p:cNvSpPr>
            <a:spLocks noChangeArrowheads="1"/>
          </p:cNvSpPr>
          <p:nvPr/>
        </p:nvSpPr>
        <p:spPr bwMode="auto">
          <a:xfrm>
            <a:off x="3071802" y="2857496"/>
            <a:ext cx="542928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de-DE" sz="1200" b="1" i="1" u="none" strike="noStrike" cap="none" normalizeH="0" baseline="0" dirty="0" smtClean="0">
                <a:ln>
                  <a:noFill/>
                </a:ln>
                <a:solidFill>
                  <a:srgbClr val="221F1F"/>
                </a:solidFill>
                <a:effectLst/>
                <a:ea typeface="Times New Roman" pitchFamily="18" charset="0"/>
                <a:cs typeface="Arial" pitchFamily="34" charset="0"/>
              </a:rPr>
              <a:t>In dem Gesetz sind die Vorgaben für die </a:t>
            </a:r>
            <a:r>
              <a:rPr kumimoji="0" lang="de-DE" sz="1200" b="1" i="1" u="none" strike="noStrike" cap="none" normalizeH="0" baseline="0" dirty="0" smtClean="0">
                <a:ln>
                  <a:noFill/>
                </a:ln>
                <a:solidFill>
                  <a:srgbClr val="C00000"/>
                </a:solidFill>
                <a:effectLst/>
                <a:ea typeface="Times New Roman" pitchFamily="18" charset="0"/>
                <a:cs typeface="Arial" pitchFamily="34" charset="0"/>
              </a:rPr>
              <a:t>Zulässigkeit befristeter </a:t>
            </a:r>
            <a:r>
              <a:rPr kumimoji="0" lang="de-DE" sz="1200" b="1" i="1" u="none" strike="noStrike" cap="none" normalizeH="0" baseline="0" dirty="0" smtClean="0">
                <a:ln>
                  <a:noFill/>
                </a:ln>
                <a:solidFill>
                  <a:srgbClr val="221F1F"/>
                </a:solidFill>
                <a:effectLst/>
                <a:ea typeface="Times New Roman" pitchFamily="18" charset="0"/>
                <a:cs typeface="Arial" pitchFamily="34" charset="0"/>
              </a:rPr>
              <a:t>Arbeitsverträge </a:t>
            </a:r>
          </a:p>
          <a:p>
            <a:pPr marL="0" marR="0" lvl="0" indent="0" defTabSz="914400" rtl="0" eaLnBrk="0" fontAlgn="base" latinLnBrk="0" hangingPunct="0">
              <a:lnSpc>
                <a:spcPct val="100000"/>
              </a:lnSpc>
              <a:spcBef>
                <a:spcPct val="0"/>
              </a:spcBef>
              <a:spcAft>
                <a:spcPct val="0"/>
              </a:spcAft>
              <a:buClrTx/>
              <a:buSzTx/>
              <a:buFontTx/>
              <a:buNone/>
              <a:tabLst/>
            </a:pPr>
            <a:r>
              <a:rPr kumimoji="0" lang="de-DE" sz="1200" b="1" i="1" u="none" strike="noStrike" cap="none" normalizeH="0" baseline="0" dirty="0" smtClean="0">
                <a:ln>
                  <a:noFill/>
                </a:ln>
                <a:solidFill>
                  <a:srgbClr val="221F1F"/>
                </a:solidFill>
                <a:effectLst/>
                <a:ea typeface="Times New Roman" pitchFamily="18" charset="0"/>
                <a:cs typeface="Arial" pitchFamily="34" charset="0"/>
              </a:rPr>
              <a:t>und der </a:t>
            </a:r>
            <a:r>
              <a:rPr kumimoji="0" lang="de-DE" sz="1200" b="1" i="1" u="none" strike="noStrike" cap="none" normalizeH="0" baseline="0" dirty="0" smtClean="0">
                <a:ln>
                  <a:noFill/>
                </a:ln>
                <a:solidFill>
                  <a:srgbClr val="C00000"/>
                </a:solidFill>
                <a:effectLst/>
                <a:ea typeface="Times New Roman" pitchFamily="18" charset="0"/>
                <a:cs typeface="Arial" pitchFamily="34" charset="0"/>
              </a:rPr>
              <a:t>Anspruch auf Teilzeitarbeit</a:t>
            </a:r>
            <a:r>
              <a:rPr kumimoji="0" lang="de-DE" sz="1200" b="1" i="1" u="none" strike="noStrike" cap="none" normalizeH="0" dirty="0" smtClean="0">
                <a:ln>
                  <a:noFill/>
                </a:ln>
                <a:solidFill>
                  <a:srgbClr val="C00000"/>
                </a:solidFill>
                <a:effectLst/>
                <a:ea typeface="Times New Roman" pitchFamily="18" charset="0"/>
                <a:cs typeface="Arial" pitchFamily="34" charset="0"/>
              </a:rPr>
              <a:t> </a:t>
            </a:r>
            <a:r>
              <a:rPr kumimoji="0" lang="de-DE" sz="1200" b="1" i="1" u="none" strike="noStrike" cap="none" normalizeH="0" dirty="0" smtClean="0">
                <a:ln>
                  <a:noFill/>
                </a:ln>
                <a:effectLst/>
                <a:ea typeface="Times New Roman" pitchFamily="18" charset="0"/>
                <a:cs typeface="Arial" pitchFamily="34" charset="0"/>
              </a:rPr>
              <a:t>und das </a:t>
            </a:r>
            <a:r>
              <a:rPr kumimoji="0" lang="de-DE" sz="1200" b="1" i="1" u="none" strike="noStrike" cap="none" normalizeH="0" dirty="0" smtClean="0">
                <a:ln>
                  <a:noFill/>
                </a:ln>
                <a:solidFill>
                  <a:srgbClr val="C00000"/>
                </a:solidFill>
                <a:effectLst/>
                <a:ea typeface="Times New Roman" pitchFamily="18" charset="0"/>
                <a:cs typeface="Arial" pitchFamily="34" charset="0"/>
              </a:rPr>
              <a:t>Diskriminierungs</a:t>
            </a:r>
            <a:r>
              <a:rPr lang="de-DE" sz="1200" b="1" i="1" dirty="0" smtClean="0">
                <a:solidFill>
                  <a:srgbClr val="C00000"/>
                </a:solidFill>
                <a:ea typeface="Times New Roman" pitchFamily="18" charset="0"/>
                <a:cs typeface="Arial" pitchFamily="34" charset="0"/>
              </a:rPr>
              <a:t>verbot</a:t>
            </a:r>
            <a:r>
              <a:rPr lang="de-DE" sz="1200" b="1" i="1" dirty="0" smtClean="0">
                <a:ea typeface="Times New Roman" pitchFamily="18" charset="0"/>
                <a:cs typeface="Arial" pitchFamily="34" charset="0"/>
              </a:rPr>
              <a:t> </a:t>
            </a:r>
            <a:r>
              <a:rPr kumimoji="0" lang="de-DE" sz="1200" b="1" i="1" u="none" strike="noStrike" cap="none" normalizeH="0" dirty="0" smtClean="0">
                <a:ln>
                  <a:noFill/>
                </a:ln>
                <a:effectLst/>
                <a:ea typeface="Times New Roman" pitchFamily="18" charset="0"/>
                <a:cs typeface="Arial" pitchFamily="34" charset="0"/>
              </a:rPr>
              <a:t>von Teilzeit-Beschäftigten </a:t>
            </a:r>
            <a:r>
              <a:rPr kumimoji="0" lang="de-DE" sz="1200" b="1" i="1" u="none" strike="noStrike" cap="none" normalizeH="0" baseline="0" dirty="0" smtClean="0">
                <a:ln>
                  <a:noFill/>
                </a:ln>
                <a:solidFill>
                  <a:srgbClr val="221F1F"/>
                </a:solidFill>
                <a:effectLst/>
                <a:ea typeface="Times New Roman" pitchFamily="18" charset="0"/>
                <a:cs typeface="Arial" pitchFamily="34" charset="0"/>
              </a:rPr>
              <a:t>festgelegt</a:t>
            </a:r>
            <a:endParaRPr kumimoji="0" lang="de-DE" sz="1200" b="1" i="1" u="none" strike="noStrike" cap="none" normalizeH="0" baseline="0" dirty="0" smtClean="0">
              <a:ln>
                <a:noFill/>
              </a:ln>
              <a:solidFill>
                <a:schemeClr val="tx1"/>
              </a:solidFill>
              <a:effectLst/>
              <a:cs typeface="Arial" pitchFamily="34" charset="0"/>
            </a:endParaRPr>
          </a:p>
        </p:txBody>
      </p:sp>
      <p:sp>
        <p:nvSpPr>
          <p:cNvPr id="25" name="Rechteck 24"/>
          <p:cNvSpPr/>
          <p:nvPr/>
        </p:nvSpPr>
        <p:spPr>
          <a:xfrm>
            <a:off x="785786" y="2357430"/>
            <a:ext cx="1857388" cy="677108"/>
          </a:xfrm>
          <a:prstGeom prst="rect">
            <a:avLst/>
          </a:prstGeom>
          <a:noFill/>
          <a:ln>
            <a:noFill/>
          </a:ln>
          <a:effectLst/>
        </p:spPr>
        <p:txBody>
          <a:bodyPr wrap="square">
            <a:spAutoFit/>
          </a:bodyPr>
          <a:lstStyle/>
          <a:p>
            <a:pPr>
              <a:defRPr/>
            </a:pPr>
            <a:r>
              <a:rPr lang="de-DE" sz="1200" b="1" dirty="0" smtClean="0">
                <a:cs typeface="Arial" charset="0"/>
              </a:rPr>
              <a:t>Regelungen zu </a:t>
            </a:r>
          </a:p>
          <a:p>
            <a:pPr>
              <a:defRPr/>
            </a:pPr>
            <a:r>
              <a:rPr lang="de-DE" sz="1400" b="1" dirty="0" smtClean="0">
                <a:solidFill>
                  <a:srgbClr val="C00000"/>
                </a:solidFill>
                <a:cs typeface="Arial" charset="0"/>
              </a:rPr>
              <a:t>Teilzeit und Befristung </a:t>
            </a:r>
          </a:p>
          <a:p>
            <a:pPr>
              <a:defRPr/>
            </a:pPr>
            <a:r>
              <a:rPr lang="de-DE" sz="1200" b="1" dirty="0" smtClean="0">
                <a:cs typeface="Arial" charset="0"/>
              </a:rPr>
              <a:t>sind im </a:t>
            </a:r>
            <a:r>
              <a:rPr lang="de-DE" sz="1200" b="1" dirty="0" err="1" smtClean="0">
                <a:cs typeface="Arial" charset="0"/>
              </a:rPr>
              <a:t>TzBfG</a:t>
            </a:r>
            <a:r>
              <a:rPr lang="de-DE" sz="1200" b="1" dirty="0" smtClean="0">
                <a:cs typeface="Arial" charset="0"/>
              </a:rPr>
              <a:t> zu finden </a:t>
            </a:r>
            <a:endParaRPr lang="de-DE" sz="1200" b="1" dirty="0">
              <a:cs typeface="Arial" pitchFamily="34" charset="0"/>
            </a:endParaRPr>
          </a:p>
        </p:txBody>
      </p:sp>
      <p:sp>
        <p:nvSpPr>
          <p:cNvPr id="28" name="Rechteck 27"/>
          <p:cNvSpPr/>
          <p:nvPr/>
        </p:nvSpPr>
        <p:spPr>
          <a:xfrm>
            <a:off x="785786" y="4214818"/>
            <a:ext cx="1857388" cy="492443"/>
          </a:xfrm>
          <a:prstGeom prst="rect">
            <a:avLst/>
          </a:prstGeom>
          <a:noFill/>
          <a:ln>
            <a:noFill/>
          </a:ln>
          <a:effectLst/>
        </p:spPr>
        <p:txBody>
          <a:bodyPr wrap="square">
            <a:spAutoFit/>
          </a:bodyPr>
          <a:lstStyle/>
          <a:p>
            <a:pPr>
              <a:defRPr/>
            </a:pPr>
            <a:r>
              <a:rPr lang="de-DE" sz="1200" b="1" dirty="0" smtClean="0">
                <a:cs typeface="Arial" charset="0"/>
              </a:rPr>
              <a:t>alles zum </a:t>
            </a:r>
            <a:r>
              <a:rPr lang="de-DE" sz="1400" b="1" dirty="0" smtClean="0">
                <a:solidFill>
                  <a:srgbClr val="C00000"/>
                </a:solidFill>
                <a:cs typeface="Arial" charset="0"/>
              </a:rPr>
              <a:t>Mutterschutz</a:t>
            </a:r>
            <a:r>
              <a:rPr lang="de-DE" sz="1200" b="1" dirty="0" smtClean="0">
                <a:solidFill>
                  <a:srgbClr val="C00000"/>
                </a:solidFill>
                <a:cs typeface="Arial" charset="0"/>
              </a:rPr>
              <a:t> </a:t>
            </a:r>
          </a:p>
          <a:p>
            <a:pPr>
              <a:defRPr/>
            </a:pPr>
            <a:r>
              <a:rPr lang="de-DE" sz="1200" b="1" dirty="0" smtClean="0">
                <a:cs typeface="Arial" charset="0"/>
              </a:rPr>
              <a:t>ist im MuSchG zu finden </a:t>
            </a:r>
            <a:endParaRPr lang="de-DE" sz="1200" b="1" dirty="0">
              <a:cs typeface="Arial" pitchFamily="34" charset="0"/>
            </a:endParaRPr>
          </a:p>
        </p:txBody>
      </p:sp>
      <p:sp>
        <p:nvSpPr>
          <p:cNvPr id="29" name="Rechteck 28"/>
          <p:cNvSpPr/>
          <p:nvPr/>
        </p:nvSpPr>
        <p:spPr>
          <a:xfrm>
            <a:off x="785786" y="4786322"/>
            <a:ext cx="1686808" cy="677108"/>
          </a:xfrm>
          <a:prstGeom prst="rect">
            <a:avLst/>
          </a:prstGeom>
        </p:spPr>
        <p:txBody>
          <a:bodyPr wrap="none">
            <a:spAutoFit/>
          </a:bodyPr>
          <a:lstStyle/>
          <a:p>
            <a:r>
              <a:rPr lang="de-DE" sz="1200" b="1" dirty="0" smtClean="0"/>
              <a:t>Der Anspruch auf </a:t>
            </a:r>
          </a:p>
          <a:p>
            <a:r>
              <a:rPr lang="de-DE" sz="1400" b="1" dirty="0" smtClean="0">
                <a:solidFill>
                  <a:srgbClr val="C00000"/>
                </a:solidFill>
              </a:rPr>
              <a:t>Elternzeit </a:t>
            </a:r>
            <a:r>
              <a:rPr lang="de-DE" sz="1200" b="1" dirty="0" smtClean="0"/>
              <a:t>ist im BEEG </a:t>
            </a:r>
          </a:p>
          <a:p>
            <a:r>
              <a:rPr lang="de-DE" sz="1200" b="1" dirty="0" smtClean="0"/>
              <a:t>geregelt</a:t>
            </a:r>
            <a:endParaRPr lang="de-DE" sz="1200" b="1" dirty="0"/>
          </a:p>
        </p:txBody>
      </p:sp>
      <p:sp>
        <p:nvSpPr>
          <p:cNvPr id="27" name="Rechteck 26"/>
          <p:cNvSpPr/>
          <p:nvPr/>
        </p:nvSpPr>
        <p:spPr>
          <a:xfrm>
            <a:off x="3071802" y="4929198"/>
            <a:ext cx="4214842" cy="338554"/>
          </a:xfrm>
          <a:prstGeom prst="rect">
            <a:avLst/>
          </a:prstGeom>
          <a:solidFill>
            <a:schemeClr val="bg1"/>
          </a:solidFill>
        </p:spPr>
        <p:txBody>
          <a:bodyPr wrap="square">
            <a:spAutoFit/>
          </a:bodyPr>
          <a:lstStyle/>
          <a:p>
            <a:r>
              <a:rPr lang="de-DE" sz="1600" b="1" dirty="0" smtClean="0"/>
              <a:t>Bundeselterngeld- und Elternzeitgesetz - BEEG</a:t>
            </a:r>
            <a:endParaRPr lang="de-DE" sz="1600" b="1" dirty="0"/>
          </a:p>
        </p:txBody>
      </p:sp>
      <p:sp>
        <p:nvSpPr>
          <p:cNvPr id="30" name="Rechteck 29"/>
          <p:cNvSpPr/>
          <p:nvPr/>
        </p:nvSpPr>
        <p:spPr>
          <a:xfrm>
            <a:off x="3071802" y="5214950"/>
            <a:ext cx="5572164" cy="461665"/>
          </a:xfrm>
          <a:prstGeom prst="rect">
            <a:avLst/>
          </a:prstGeom>
        </p:spPr>
        <p:txBody>
          <a:bodyPr wrap="square">
            <a:spAutoFit/>
          </a:bodyPr>
          <a:lstStyle/>
          <a:p>
            <a:r>
              <a:rPr lang="de-DE" sz="1200" b="1" i="1" dirty="0" smtClean="0"/>
              <a:t>Mitarbeitende, die ihr Kind selbst betreuen und erziehen, haben bis zur Vollendung </a:t>
            </a:r>
          </a:p>
          <a:p>
            <a:r>
              <a:rPr lang="de-DE" sz="1200" b="1" i="1" dirty="0" smtClean="0"/>
              <a:t>des </a:t>
            </a:r>
            <a:r>
              <a:rPr lang="de-DE" sz="1200" b="1" i="1" dirty="0" smtClean="0">
                <a:solidFill>
                  <a:srgbClr val="C00000"/>
                </a:solidFill>
              </a:rPr>
              <a:t>dritten </a:t>
            </a:r>
            <a:r>
              <a:rPr lang="de-DE" sz="1200" b="1" i="1" dirty="0" smtClean="0"/>
              <a:t>Lebensjahres des Kindes einen Rechtsanspruch auf </a:t>
            </a:r>
            <a:r>
              <a:rPr lang="de-DE" sz="1200" b="1" i="1" dirty="0" smtClean="0">
                <a:solidFill>
                  <a:srgbClr val="C00000"/>
                </a:solidFill>
              </a:rPr>
              <a:t>Elternzeit</a:t>
            </a:r>
            <a:r>
              <a:rPr lang="de-DE" sz="1200" b="1" i="1" dirty="0" smtClean="0"/>
              <a:t>. </a:t>
            </a:r>
            <a:endParaRPr lang="de-DE" sz="1200" b="1" i="1" dirty="0"/>
          </a:p>
        </p:txBody>
      </p:sp>
      <p:sp>
        <p:nvSpPr>
          <p:cNvPr id="26" name="Rechteck 25"/>
          <p:cNvSpPr/>
          <p:nvPr/>
        </p:nvSpPr>
        <p:spPr>
          <a:xfrm>
            <a:off x="3071802" y="3643314"/>
            <a:ext cx="3429024" cy="523220"/>
          </a:xfrm>
          <a:prstGeom prst="rect">
            <a:avLst/>
          </a:prstGeom>
          <a:solidFill>
            <a:schemeClr val="bg1"/>
          </a:solidFill>
        </p:spPr>
        <p:txBody>
          <a:bodyPr wrap="square">
            <a:spAutoFit/>
          </a:bodyPr>
          <a:lstStyle/>
          <a:p>
            <a:r>
              <a:rPr lang="de-DE" sz="1600" b="1" dirty="0" smtClean="0"/>
              <a:t>Mutterschutzgesetz - MuSchG </a:t>
            </a:r>
          </a:p>
          <a:p>
            <a:r>
              <a:rPr lang="de-DE" sz="1200" b="1" dirty="0" smtClean="0"/>
              <a:t>Gesetz zum Schutze der erwerbstätigen Mutter</a:t>
            </a:r>
            <a:endParaRPr lang="de-DE" sz="1200" b="1" dirty="0"/>
          </a:p>
        </p:txBody>
      </p:sp>
      <p:sp>
        <p:nvSpPr>
          <p:cNvPr id="31" name="Rechteck 30"/>
          <p:cNvSpPr/>
          <p:nvPr/>
        </p:nvSpPr>
        <p:spPr>
          <a:xfrm>
            <a:off x="3071802" y="4143380"/>
            <a:ext cx="5429288" cy="646331"/>
          </a:xfrm>
          <a:prstGeom prst="rect">
            <a:avLst/>
          </a:prstGeom>
        </p:spPr>
        <p:txBody>
          <a:bodyPr wrap="square">
            <a:spAutoFit/>
          </a:bodyPr>
          <a:lstStyle/>
          <a:p>
            <a:r>
              <a:rPr lang="de-DE" sz="1200" b="1" i="1" dirty="0" smtClean="0"/>
              <a:t>Das Gesetz gilt für alle (werdenden) Mütter, </a:t>
            </a:r>
            <a:r>
              <a:rPr lang="de-DE" sz="1200" b="1" i="1" dirty="0" smtClean="0">
                <a:solidFill>
                  <a:srgbClr val="C00000"/>
                </a:solidFill>
              </a:rPr>
              <a:t>die in einem Arbeitsverhältnis stehen</a:t>
            </a:r>
            <a:r>
              <a:rPr lang="de-DE" sz="1200" b="1" i="1" dirty="0" smtClean="0"/>
              <a:t>, das heißt auch für Heimarbeiterinnen, Hausangestellte, geringfügig Beschäftige </a:t>
            </a:r>
          </a:p>
          <a:p>
            <a:r>
              <a:rPr lang="de-DE" sz="1200" b="1" i="1" dirty="0" smtClean="0"/>
              <a:t>und weibliche Auszubildende. </a:t>
            </a:r>
            <a:endParaRPr lang="de-DE" sz="1200" b="1" i="1" dirty="0"/>
          </a:p>
        </p:txBody>
      </p:sp>
      <p:sp>
        <p:nvSpPr>
          <p:cNvPr id="33" name="Rechteck 32"/>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7" name="Rechteck 36"/>
          <p:cNvSpPr/>
          <p:nvPr/>
        </p:nvSpPr>
        <p:spPr>
          <a:xfrm>
            <a:off x="3500430" y="1071546"/>
            <a:ext cx="5072063" cy="646112"/>
          </a:xfrm>
          <a:prstGeom prst="rect">
            <a:avLst/>
          </a:prstGeom>
          <a:noFill/>
          <a:effectLst/>
        </p:spPr>
        <p:txBody>
          <a:bodyPr>
            <a:spAutoFit/>
          </a:bodyPr>
          <a:lstStyle/>
          <a:p>
            <a:pPr algn="r">
              <a:defRPr/>
            </a:pPr>
            <a:r>
              <a:rPr lang="de-DE" sz="1200" b="1" i="1" dirty="0" smtClean="0"/>
              <a:t>Die MAV soll dafür eintreten</a:t>
            </a:r>
            <a:endParaRPr lang="de-DE" sz="1200" b="1" i="1" dirty="0"/>
          </a:p>
          <a:p>
            <a:pPr algn="r">
              <a:defRPr/>
            </a:pPr>
            <a:r>
              <a:rPr lang="de-DE" sz="1200" b="1" i="1" dirty="0">
                <a:solidFill>
                  <a:schemeClr val="tx1">
                    <a:lumMod val="65000"/>
                    <a:lumOff val="35000"/>
                  </a:schemeClr>
                </a:solidFill>
              </a:rPr>
              <a:t>dass die </a:t>
            </a:r>
            <a:r>
              <a:rPr lang="de-DE" sz="1200" b="1" i="1" dirty="0">
                <a:solidFill>
                  <a:srgbClr val="C00000"/>
                </a:solidFill>
              </a:rPr>
              <a:t>arbeits-, sozial- und dienstrechtlichen Bestimmungen</a:t>
            </a:r>
            <a:r>
              <a:rPr lang="de-DE" sz="1200" b="1" i="1" dirty="0">
                <a:solidFill>
                  <a:schemeClr val="tx1">
                    <a:lumMod val="65000"/>
                    <a:lumOff val="35000"/>
                  </a:schemeClr>
                </a:solidFill>
              </a:rPr>
              <a:t>, Vereinbarungen und Anordnungen eingehalten werden</a:t>
            </a:r>
          </a:p>
        </p:txBody>
      </p:sp>
      <p:sp>
        <p:nvSpPr>
          <p:cNvPr id="40" name="Rechteck 20"/>
          <p:cNvSpPr>
            <a:spLocks noChangeArrowheads="1"/>
          </p:cNvSpPr>
          <p:nvPr/>
        </p:nvSpPr>
        <p:spPr bwMode="auto">
          <a:xfrm>
            <a:off x="3643306" y="6000768"/>
            <a:ext cx="3580788" cy="307777"/>
          </a:xfrm>
          <a:prstGeom prst="rect">
            <a:avLst/>
          </a:prstGeom>
          <a:noFill/>
          <a:ln w="9525">
            <a:noFill/>
            <a:miter lim="800000"/>
            <a:headEnd/>
            <a:tailEnd/>
          </a:ln>
        </p:spPr>
        <p:txBody>
          <a:bodyPr wrap="none">
            <a:spAutoFit/>
          </a:bodyPr>
          <a:lstStyle/>
          <a:p>
            <a:r>
              <a:rPr lang="de-DE" sz="1400" b="1" dirty="0" smtClean="0">
                <a:cs typeface="Arial" pitchFamily="34" charset="0"/>
              </a:rPr>
              <a:t>Welche </a:t>
            </a:r>
            <a:r>
              <a:rPr lang="de-DE" sz="1400" b="1" dirty="0">
                <a:cs typeface="Arial" pitchFamily="34" charset="0"/>
              </a:rPr>
              <a:t>Rechtsvorschriften sollten wir </a:t>
            </a:r>
            <a:r>
              <a:rPr lang="de-DE" sz="1400" b="1" dirty="0" smtClean="0">
                <a:cs typeface="Arial" pitchFamily="34" charset="0"/>
              </a:rPr>
              <a:t>kennen</a:t>
            </a:r>
            <a:endParaRPr lang="de-DE" sz="1400" b="1" dirty="0">
              <a:cs typeface="Arial" pitchFamily="34" charset="0"/>
            </a:endParaRPr>
          </a:p>
        </p:txBody>
      </p:sp>
      <p:pic>
        <p:nvPicPr>
          <p:cNvPr id="44" name="Picture 5" descr="C:\Users\Gisbert\Desktop\Bild1.jpg"/>
          <p:cNvPicPr>
            <a:picLocks noChangeAspect="1" noChangeArrowheads="1"/>
          </p:cNvPicPr>
          <p:nvPr/>
        </p:nvPicPr>
        <p:blipFill>
          <a:blip r:embed="rId4" cstate="print"/>
          <a:srcRect/>
          <a:stretch>
            <a:fillRect/>
          </a:stretch>
        </p:blipFill>
        <p:spPr bwMode="auto">
          <a:xfrm>
            <a:off x="3071802" y="5715016"/>
            <a:ext cx="500066" cy="820964"/>
          </a:xfrm>
          <a:prstGeom prst="rect">
            <a:avLst/>
          </a:prstGeom>
          <a:noFill/>
        </p:spPr>
      </p:pic>
      <p:sp>
        <p:nvSpPr>
          <p:cNvPr id="39" name="Rechteck 6"/>
          <p:cNvSpPr>
            <a:spLocks noChangeArrowheads="1"/>
          </p:cNvSpPr>
          <p:nvPr/>
        </p:nvSpPr>
        <p:spPr bwMode="auto">
          <a:xfrm>
            <a:off x="785786" y="6000768"/>
            <a:ext cx="2453492" cy="307777"/>
          </a:xfrm>
          <a:prstGeom prst="rect">
            <a:avLst/>
          </a:prstGeom>
          <a:noFill/>
          <a:ln w="9525">
            <a:noFill/>
            <a:miter lim="800000"/>
            <a:headEnd/>
            <a:tailEnd/>
          </a:ln>
        </p:spPr>
        <p:txBody>
          <a:bodyPr wrap="none">
            <a:spAutoFit/>
          </a:bodyPr>
          <a:lstStyle/>
          <a:p>
            <a:r>
              <a:rPr lang="de-DE" sz="1400" b="1" i="1" dirty="0">
                <a:solidFill>
                  <a:srgbClr val="C00000"/>
                </a:solidFill>
                <a:cs typeface="Arial" pitchFamily="34" charset="0"/>
              </a:rPr>
              <a:t>…muss die MAV Alles Wissen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strVal val="#ppt_w*0.7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animEffect transition="in" filter="fade">
                                      <p:cBhvr>
                                        <p:cTn id="9" dur="1000"/>
                                        <p:tgtEl>
                                          <p:spTgt spid="37"/>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1000" fill="hold"/>
                                        <p:tgtEl>
                                          <p:spTgt spid="45"/>
                                        </p:tgtEl>
                                        <p:attrNameLst>
                                          <p:attrName>ppt_w</p:attrName>
                                        </p:attrNameLst>
                                      </p:cBhvr>
                                      <p:tavLst>
                                        <p:tav tm="0">
                                          <p:val>
                                            <p:strVal val="#ppt_w*0.70"/>
                                          </p:val>
                                        </p:tav>
                                        <p:tav tm="100000">
                                          <p:val>
                                            <p:strVal val="#ppt_w"/>
                                          </p:val>
                                        </p:tav>
                                      </p:tavLst>
                                    </p:anim>
                                    <p:anim calcmode="lin" valueType="num">
                                      <p:cBhvr>
                                        <p:cTn id="14" dur="1000" fill="hold"/>
                                        <p:tgtEl>
                                          <p:spTgt spid="45"/>
                                        </p:tgtEl>
                                        <p:attrNameLst>
                                          <p:attrName>ppt_h</p:attrName>
                                        </p:attrNameLst>
                                      </p:cBhvr>
                                      <p:tavLst>
                                        <p:tav tm="0">
                                          <p:val>
                                            <p:strVal val="#ppt_h"/>
                                          </p:val>
                                        </p:tav>
                                        <p:tav tm="100000">
                                          <p:val>
                                            <p:strVal val="#ppt_h"/>
                                          </p:val>
                                        </p:tav>
                                      </p:tavLst>
                                    </p:anim>
                                    <p:animEffect transition="in" filter="fade">
                                      <p:cBhvr>
                                        <p:cTn id="15" dur="1000"/>
                                        <p:tgtEl>
                                          <p:spTgt spid="45"/>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strVal val="#ppt_w*0.70"/>
                                          </p:val>
                                        </p:tav>
                                        <p:tav tm="100000">
                                          <p:val>
                                            <p:strVal val="#ppt_w"/>
                                          </p:val>
                                        </p:tav>
                                      </p:tavLst>
                                    </p:anim>
                                    <p:anim calcmode="lin" valueType="num">
                                      <p:cBhvr>
                                        <p:cTn id="20" dur="1000" fill="hold"/>
                                        <p:tgtEl>
                                          <p:spTgt spid="40"/>
                                        </p:tgtEl>
                                        <p:attrNameLst>
                                          <p:attrName>ppt_h</p:attrName>
                                        </p:attrNameLst>
                                      </p:cBhvr>
                                      <p:tavLst>
                                        <p:tav tm="0">
                                          <p:val>
                                            <p:strVal val="#ppt_h"/>
                                          </p:val>
                                        </p:tav>
                                        <p:tav tm="100000">
                                          <p:val>
                                            <p:strVal val="#ppt_h"/>
                                          </p:val>
                                        </p:tav>
                                      </p:tavLst>
                                    </p:anim>
                                    <p:animEffect transition="in" filter="fade">
                                      <p:cBhvr>
                                        <p:cTn id="21" dur="1000"/>
                                        <p:tgtEl>
                                          <p:spTgt spid="40"/>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1000" fill="hold"/>
                                        <p:tgtEl>
                                          <p:spTgt spid="44"/>
                                        </p:tgtEl>
                                        <p:attrNameLst>
                                          <p:attrName>ppt_w</p:attrName>
                                        </p:attrNameLst>
                                      </p:cBhvr>
                                      <p:tavLst>
                                        <p:tav tm="0">
                                          <p:val>
                                            <p:strVal val="#ppt_w*0.70"/>
                                          </p:val>
                                        </p:tav>
                                        <p:tav tm="100000">
                                          <p:val>
                                            <p:strVal val="#ppt_w"/>
                                          </p:val>
                                        </p:tav>
                                      </p:tavLst>
                                    </p:anim>
                                    <p:anim calcmode="lin" valueType="num">
                                      <p:cBhvr>
                                        <p:cTn id="26" dur="1000" fill="hold"/>
                                        <p:tgtEl>
                                          <p:spTgt spid="44"/>
                                        </p:tgtEl>
                                        <p:attrNameLst>
                                          <p:attrName>ppt_h</p:attrName>
                                        </p:attrNameLst>
                                      </p:cBhvr>
                                      <p:tavLst>
                                        <p:tav tm="0">
                                          <p:val>
                                            <p:strVal val="#ppt_h"/>
                                          </p:val>
                                        </p:tav>
                                        <p:tav tm="100000">
                                          <p:val>
                                            <p:strVal val="#ppt_h"/>
                                          </p:val>
                                        </p:tav>
                                      </p:tavLst>
                                    </p:anim>
                                    <p:animEffect transition="in" filter="fade">
                                      <p:cBhvr>
                                        <p:cTn id="27" dur="1000"/>
                                        <p:tgtEl>
                                          <p:spTgt spid="44"/>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1000" fill="hold"/>
                                        <p:tgtEl>
                                          <p:spTgt spid="39"/>
                                        </p:tgtEl>
                                        <p:attrNameLst>
                                          <p:attrName>ppt_w</p:attrName>
                                        </p:attrNameLst>
                                      </p:cBhvr>
                                      <p:tavLst>
                                        <p:tav tm="0">
                                          <p:val>
                                            <p:strVal val="#ppt_w*0.70"/>
                                          </p:val>
                                        </p:tav>
                                        <p:tav tm="100000">
                                          <p:val>
                                            <p:strVal val="#ppt_w"/>
                                          </p:val>
                                        </p:tav>
                                      </p:tavLst>
                                    </p:anim>
                                    <p:anim calcmode="lin" valueType="num">
                                      <p:cBhvr>
                                        <p:cTn id="32" dur="1000" fill="hold"/>
                                        <p:tgtEl>
                                          <p:spTgt spid="39"/>
                                        </p:tgtEl>
                                        <p:attrNameLst>
                                          <p:attrName>ppt_h</p:attrName>
                                        </p:attrNameLst>
                                      </p:cBhvr>
                                      <p:tavLst>
                                        <p:tav tm="0">
                                          <p:val>
                                            <p:strVal val="#ppt_h"/>
                                          </p:val>
                                        </p:tav>
                                        <p:tav tm="100000">
                                          <p:val>
                                            <p:strVal val="#ppt_h"/>
                                          </p:val>
                                        </p:tav>
                                      </p:tavLst>
                                    </p:anim>
                                    <p:animEffect transition="in" filter="fade">
                                      <p:cBhvr>
                                        <p:cTn id="33"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37" grpId="0"/>
      <p:bldP spid="40" grpId="0"/>
      <p:bldP spid="3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eck 25"/>
          <p:cNvSpPr/>
          <p:nvPr/>
        </p:nvSpPr>
        <p:spPr>
          <a:xfrm>
            <a:off x="2928926" y="5357826"/>
            <a:ext cx="5715040" cy="714380"/>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2928927" y="4214818"/>
            <a:ext cx="5715040" cy="714380"/>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2928926" y="3071810"/>
            <a:ext cx="5715040" cy="714380"/>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1"/>
          <p:cNvSpPr>
            <a:spLocks noChangeArrowheads="1"/>
          </p:cNvSpPr>
          <p:nvPr/>
        </p:nvSpPr>
        <p:spPr bwMode="auto">
          <a:xfrm>
            <a:off x="0" y="0"/>
            <a:ext cx="3428992" cy="6858000"/>
          </a:xfrm>
          <a:prstGeom prst="rect">
            <a:avLst/>
          </a:prstGeom>
          <a:gradFill flip="none" rotWithShape="1">
            <a:gsLst>
              <a:gs pos="8000">
                <a:schemeClr val="bg1"/>
              </a:gs>
              <a:gs pos="78000">
                <a:schemeClr val="tx2">
                  <a:lumMod val="20000"/>
                  <a:lumOff val="80000"/>
                  <a:shade val="67500"/>
                  <a:satMod val="115000"/>
                </a:schemeClr>
              </a:gs>
              <a:gs pos="53000">
                <a:schemeClr val="tx2">
                  <a:lumMod val="20000"/>
                  <a:lumOff val="80000"/>
                  <a:shade val="100000"/>
                  <a:satMod val="115000"/>
                </a:schemeClr>
              </a:gs>
            </a:gsLst>
            <a:lin ang="10800000" scaled="1"/>
            <a:tileRect/>
          </a:gradFill>
          <a:ln w="9525" algn="ctr">
            <a:noFill/>
            <a:round/>
            <a:headEnd/>
            <a:tailEnd/>
          </a:ln>
        </p:spPr>
        <p:txBody>
          <a:bodyPr/>
          <a:lstStyle/>
          <a:p>
            <a:endParaRPr lang="de-DE"/>
          </a:p>
        </p:txBody>
      </p:sp>
      <p:sp>
        <p:nvSpPr>
          <p:cNvPr id="4" name="Rechteck 3"/>
          <p:cNvSpPr/>
          <p:nvPr/>
        </p:nvSpPr>
        <p:spPr>
          <a:xfrm>
            <a:off x="3071802" y="2071678"/>
            <a:ext cx="4000528" cy="584775"/>
          </a:xfrm>
          <a:prstGeom prst="rect">
            <a:avLst/>
          </a:prstGeom>
        </p:spPr>
        <p:txBody>
          <a:bodyPr wrap="square">
            <a:spAutoFit/>
          </a:bodyPr>
          <a:lstStyle/>
          <a:p>
            <a:r>
              <a:rPr lang="de-DE" sz="1600" b="1" dirty="0" smtClean="0">
                <a:solidFill>
                  <a:srgbClr val="C00000"/>
                </a:solidFill>
              </a:rPr>
              <a:t>Rechtsgrundlagen </a:t>
            </a:r>
          </a:p>
          <a:p>
            <a:r>
              <a:rPr lang="de-DE" sz="1600" b="1" dirty="0" smtClean="0"/>
              <a:t>zur Durchsetzung der Mitbestimmung</a:t>
            </a:r>
          </a:p>
        </p:txBody>
      </p:sp>
      <p:grpSp>
        <p:nvGrpSpPr>
          <p:cNvPr id="2" name="Gruppieren 25"/>
          <p:cNvGrpSpPr/>
          <p:nvPr/>
        </p:nvGrpSpPr>
        <p:grpSpPr>
          <a:xfrm>
            <a:off x="3000364" y="428604"/>
            <a:ext cx="5572164" cy="928694"/>
            <a:chOff x="3286116" y="285728"/>
            <a:chExt cx="5572164" cy="928694"/>
          </a:xfrm>
        </p:grpSpPr>
        <p:grpSp>
          <p:nvGrpSpPr>
            <p:cNvPr id="3" name="Gruppieren 16"/>
            <p:cNvGrpSpPr/>
            <p:nvPr/>
          </p:nvGrpSpPr>
          <p:grpSpPr>
            <a:xfrm>
              <a:off x="3286116" y="285728"/>
              <a:ext cx="5572164" cy="928694"/>
              <a:chOff x="3286116" y="428604"/>
              <a:chExt cx="5572164" cy="928694"/>
            </a:xfrm>
          </p:grpSpPr>
          <p:sp>
            <p:nvSpPr>
              <p:cNvPr id="8" name="Rechteck 7"/>
              <p:cNvSpPr/>
              <p:nvPr/>
            </p:nvSpPr>
            <p:spPr bwMode="auto">
              <a:xfrm>
                <a:off x="3286116" y="785794"/>
                <a:ext cx="5572164"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9" name="Picture 4"/>
              <p:cNvPicPr>
                <a:picLocks noChangeAspect="1" noChangeArrowheads="1"/>
              </p:cNvPicPr>
              <p:nvPr/>
            </p:nvPicPr>
            <p:blipFill>
              <a:blip r:embed="rId2"/>
              <a:srcRect/>
              <a:stretch>
                <a:fillRect/>
              </a:stretch>
            </p:blipFill>
            <p:spPr bwMode="auto">
              <a:xfrm>
                <a:off x="6572264" y="428604"/>
                <a:ext cx="2071702" cy="928694"/>
              </a:xfrm>
              <a:prstGeom prst="rect">
                <a:avLst/>
              </a:prstGeom>
              <a:noFill/>
              <a:ln w="9525">
                <a:noFill/>
                <a:miter lim="800000"/>
                <a:headEnd/>
                <a:tailEnd/>
              </a:ln>
              <a:effectLst/>
            </p:spPr>
          </p:pic>
        </p:grpSp>
        <p:sp>
          <p:nvSpPr>
            <p:cNvPr id="7" name="Rechteck 6"/>
            <p:cNvSpPr/>
            <p:nvPr/>
          </p:nvSpPr>
          <p:spPr>
            <a:xfrm>
              <a:off x="3643306" y="642918"/>
              <a:ext cx="2928926" cy="276999"/>
            </a:xfrm>
            <a:prstGeom prst="rect">
              <a:avLst/>
            </a:prstGeom>
          </p:spPr>
          <p:txBody>
            <a:bodyPr wrap="square">
              <a:spAutoFit/>
            </a:bodyPr>
            <a:lstStyle/>
            <a:p>
              <a:pPr algn="r"/>
              <a:r>
                <a:rPr lang="de-DE" sz="1200" b="1" dirty="0" smtClean="0"/>
                <a:t>Mitbestimmung bei Kirche &amp; Diakonie </a:t>
              </a:r>
              <a:endParaRPr lang="de-DE" sz="1200" b="1" dirty="0"/>
            </a:p>
          </p:txBody>
        </p:sp>
      </p:grpSp>
      <p:sp>
        <p:nvSpPr>
          <p:cNvPr id="11" name="Rectangle 1"/>
          <p:cNvSpPr>
            <a:spLocks noChangeArrowheads="1"/>
          </p:cNvSpPr>
          <p:nvPr/>
        </p:nvSpPr>
        <p:spPr bwMode="auto">
          <a:xfrm>
            <a:off x="3071802" y="4286256"/>
            <a:ext cx="550072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de-DE" sz="1200" b="1" i="1" dirty="0" smtClean="0"/>
              <a:t>Das </a:t>
            </a:r>
            <a:r>
              <a:rPr lang="de-DE" sz="1200" b="1" i="1" dirty="0" smtClean="0">
                <a:solidFill>
                  <a:srgbClr val="252525"/>
                </a:solidFill>
                <a:ea typeface="Calibri" pitchFamily="34" charset="0"/>
                <a:cs typeface="Arial" pitchFamily="34" charset="0"/>
              </a:rPr>
              <a:t>Gesetz</a:t>
            </a:r>
            <a:r>
              <a:rPr lang="de-DE" sz="1200" b="1" i="1" dirty="0" smtClean="0"/>
              <a:t> regelt für alle Tätigkeitsbereiche die </a:t>
            </a:r>
            <a:r>
              <a:rPr lang="de-DE" sz="1200" b="1" i="1" dirty="0" smtClean="0">
                <a:solidFill>
                  <a:srgbClr val="C00000"/>
                </a:solidFill>
              </a:rPr>
              <a:t>grundlegenden Arbeitsschutz-</a:t>
            </a:r>
          </a:p>
          <a:p>
            <a:pPr lvl="0" eaLnBrk="0" fontAlgn="base" hangingPunct="0">
              <a:spcBef>
                <a:spcPct val="0"/>
              </a:spcBef>
              <a:spcAft>
                <a:spcPct val="0"/>
              </a:spcAft>
            </a:pPr>
            <a:r>
              <a:rPr lang="de-DE" sz="1200" b="1" i="1" dirty="0" smtClean="0">
                <a:solidFill>
                  <a:srgbClr val="C00000"/>
                </a:solidFill>
              </a:rPr>
              <a:t>Pflichten</a:t>
            </a:r>
            <a:r>
              <a:rPr lang="de-DE" sz="1200" b="1" i="1" dirty="0" smtClean="0"/>
              <a:t> des Arbeitgebers, die </a:t>
            </a:r>
            <a:r>
              <a:rPr lang="de-DE" sz="1200" b="1" i="1" dirty="0" smtClean="0">
                <a:solidFill>
                  <a:srgbClr val="C00000"/>
                </a:solidFill>
              </a:rPr>
              <a:t>Pflichten und die Rechte der Beschäftigten </a:t>
            </a:r>
            <a:r>
              <a:rPr lang="de-DE" sz="1200" b="1" i="1" dirty="0" smtClean="0"/>
              <a:t>sowie die Überwachung des Arbeitsschutzes</a:t>
            </a:r>
            <a:endParaRPr kumimoji="0" lang="de-DE" sz="1200" b="1" i="1" u="none" strike="noStrike" cap="none" normalizeH="0" baseline="0" dirty="0" smtClean="0">
              <a:ln>
                <a:noFill/>
              </a:ln>
              <a:solidFill>
                <a:schemeClr val="tx1"/>
              </a:solidFill>
              <a:effectLst/>
              <a:cs typeface="Arial" pitchFamily="34" charset="0"/>
            </a:endParaRPr>
          </a:p>
        </p:txBody>
      </p:sp>
      <p:sp>
        <p:nvSpPr>
          <p:cNvPr id="12" name="Rectangle 1"/>
          <p:cNvSpPr>
            <a:spLocks noChangeArrowheads="1"/>
          </p:cNvSpPr>
          <p:nvPr/>
        </p:nvSpPr>
        <p:spPr bwMode="auto">
          <a:xfrm>
            <a:off x="3071802" y="3143248"/>
            <a:ext cx="542928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1" u="none" strike="noStrike" cap="none" normalizeH="0" baseline="0" dirty="0" smtClean="0">
                <a:ln>
                  <a:noFill/>
                </a:ln>
                <a:solidFill>
                  <a:schemeClr val="tx1"/>
                </a:solidFill>
                <a:effectLst/>
                <a:ea typeface="Calibri" pitchFamily="34" charset="0"/>
                <a:cs typeface="Times New Roman" pitchFamily="18" charset="0"/>
              </a:rPr>
              <a:t>enthält die </a:t>
            </a:r>
            <a:r>
              <a:rPr kumimoji="0" lang="de-DE" sz="1200" b="1" i="1" u="none" strike="noStrike" cap="none" normalizeH="0" baseline="0" dirty="0" smtClean="0">
                <a:ln>
                  <a:noFill/>
                </a:ln>
                <a:solidFill>
                  <a:srgbClr val="C00000"/>
                </a:solidFill>
                <a:effectLst/>
                <a:ea typeface="Calibri" pitchFamily="34" charset="0"/>
                <a:cs typeface="Times New Roman" pitchFamily="18" charset="0"/>
              </a:rPr>
              <a:t>grundsätzlichen</a:t>
            </a:r>
            <a:r>
              <a:rPr kumimoji="0" lang="de-DE" sz="1200" b="1" i="1" u="none" strike="noStrike" cap="none" normalizeH="0" baseline="0" dirty="0" smtClean="0">
                <a:ln>
                  <a:noFill/>
                </a:ln>
                <a:solidFill>
                  <a:schemeClr val="tx1"/>
                </a:solidFill>
                <a:effectLst/>
                <a:ea typeface="Calibri" pitchFamily="34" charset="0"/>
                <a:cs typeface="Times New Roman" pitchFamily="18" charset="0"/>
              </a:rPr>
              <a:t> Anforderungen, die für Arbeitsstätten festgelegt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1" u="none" strike="noStrike" cap="none" normalizeH="0" baseline="0" dirty="0" smtClean="0">
                <a:ln>
                  <a:noFill/>
                </a:ln>
                <a:solidFill>
                  <a:schemeClr val="tx1"/>
                </a:solidFill>
                <a:effectLst/>
                <a:ea typeface="Calibri" pitchFamily="34" charset="0"/>
                <a:cs typeface="Times New Roman" pitchFamily="18" charset="0"/>
              </a:rPr>
              <a:t>sind und macht Zielvorgaben für die </a:t>
            </a:r>
            <a:r>
              <a:rPr kumimoji="0" lang="de-DE" sz="1200" b="1" i="1" u="none" strike="noStrike" cap="none" normalizeH="0" baseline="0" dirty="0" smtClean="0">
                <a:ln>
                  <a:noFill/>
                </a:ln>
                <a:solidFill>
                  <a:srgbClr val="C00000"/>
                </a:solidFill>
                <a:effectLst/>
                <a:ea typeface="Calibri" pitchFamily="34" charset="0"/>
                <a:cs typeface="Times New Roman" pitchFamily="18" charset="0"/>
              </a:rPr>
              <a:t>Sicherheit und den Gesundheitsschutz der Beschäftigten </a:t>
            </a:r>
            <a:r>
              <a:rPr kumimoji="0" lang="de-DE" sz="1200" b="1" i="1" u="none" strike="noStrike" cap="none" normalizeH="0" baseline="0" dirty="0" smtClean="0">
                <a:ln>
                  <a:noFill/>
                </a:ln>
                <a:solidFill>
                  <a:schemeClr val="tx1"/>
                </a:solidFill>
                <a:effectLst/>
                <a:ea typeface="Calibri" pitchFamily="34" charset="0"/>
                <a:cs typeface="Times New Roman" pitchFamily="18" charset="0"/>
              </a:rPr>
              <a:t>beim Einrichten und Betreiben von Arbeitsstätten.</a:t>
            </a:r>
            <a:r>
              <a:rPr kumimoji="0" lang="de-DE" sz="1200" b="1" i="1" u="none" strike="noStrike" cap="none" normalizeH="0" baseline="0" dirty="0" smtClean="0">
                <a:ln>
                  <a:noFill/>
                </a:ln>
                <a:solidFill>
                  <a:srgbClr val="252525"/>
                </a:solidFill>
                <a:effectLst/>
                <a:ea typeface="Calibri" pitchFamily="34" charset="0"/>
                <a:cs typeface="Arial" pitchFamily="34" charset="0"/>
              </a:rPr>
              <a:t> </a:t>
            </a:r>
            <a:endParaRPr kumimoji="0" lang="de-DE" sz="1200" b="1" i="1" u="none" strike="noStrike" cap="none" normalizeH="0" baseline="0" dirty="0" smtClean="0">
              <a:ln>
                <a:noFill/>
              </a:ln>
              <a:solidFill>
                <a:schemeClr val="tx1"/>
              </a:solidFill>
              <a:effectLst/>
              <a:cs typeface="Arial" pitchFamily="34" charset="0"/>
            </a:endParaRPr>
          </a:p>
        </p:txBody>
      </p:sp>
      <p:sp>
        <p:nvSpPr>
          <p:cNvPr id="13" name="Rechteck 12"/>
          <p:cNvSpPr/>
          <p:nvPr/>
        </p:nvSpPr>
        <p:spPr>
          <a:xfrm>
            <a:off x="3071802" y="5143512"/>
            <a:ext cx="2571768" cy="338554"/>
          </a:xfrm>
          <a:prstGeom prst="rect">
            <a:avLst/>
          </a:prstGeom>
          <a:solidFill>
            <a:schemeClr val="bg1"/>
          </a:solidFill>
        </p:spPr>
        <p:txBody>
          <a:bodyPr wrap="square">
            <a:spAutoFit/>
          </a:bodyPr>
          <a:lstStyle/>
          <a:p>
            <a:r>
              <a:rPr lang="de-DE" sz="1600" b="1" dirty="0" smtClean="0">
                <a:solidFill>
                  <a:srgbClr val="C00000"/>
                </a:solidFill>
                <a:latin typeface="Calibri" pitchFamily="34" charset="0"/>
                <a:ea typeface="Calibri" pitchFamily="34" charset="0"/>
                <a:cs typeface="Arial" pitchFamily="34" charset="0"/>
              </a:rPr>
              <a:t>Gefährdungsbeurteilung</a:t>
            </a:r>
            <a:endParaRPr lang="de-DE" sz="1600" dirty="0">
              <a:solidFill>
                <a:srgbClr val="C00000"/>
              </a:solidFill>
            </a:endParaRPr>
          </a:p>
        </p:txBody>
      </p:sp>
      <p:sp>
        <p:nvSpPr>
          <p:cNvPr id="14" name="Rechteck 13"/>
          <p:cNvSpPr/>
          <p:nvPr/>
        </p:nvSpPr>
        <p:spPr>
          <a:xfrm>
            <a:off x="3071802" y="2857496"/>
            <a:ext cx="3071834" cy="338554"/>
          </a:xfrm>
          <a:prstGeom prst="rect">
            <a:avLst/>
          </a:prstGeom>
          <a:solidFill>
            <a:schemeClr val="bg1"/>
          </a:solidFill>
        </p:spPr>
        <p:txBody>
          <a:bodyPr wrap="square">
            <a:spAutoFit/>
          </a:bodyPr>
          <a:lstStyle/>
          <a:p>
            <a:pPr lvl="0" fontAlgn="base">
              <a:spcBef>
                <a:spcPct val="0"/>
              </a:spcBef>
              <a:spcAft>
                <a:spcPct val="0"/>
              </a:spcAft>
            </a:pPr>
            <a:r>
              <a:rPr lang="de-DE" sz="1600" b="1" dirty="0" smtClean="0">
                <a:ea typeface="Calibri" pitchFamily="34" charset="0"/>
                <a:cs typeface="Times New Roman" pitchFamily="18" charset="0"/>
              </a:rPr>
              <a:t>Die </a:t>
            </a:r>
            <a:r>
              <a:rPr lang="de-DE" sz="1600" b="1" dirty="0" err="1" smtClean="0">
                <a:ea typeface="Calibri" pitchFamily="34" charset="0"/>
                <a:cs typeface="Times New Roman" pitchFamily="18" charset="0"/>
              </a:rPr>
              <a:t>Arbeitsstättenverordnung</a:t>
            </a:r>
            <a:r>
              <a:rPr lang="de-DE" sz="1600" b="1" dirty="0" smtClean="0">
                <a:ea typeface="Calibri" pitchFamily="34" charset="0"/>
                <a:cs typeface="Times New Roman" pitchFamily="18" charset="0"/>
              </a:rPr>
              <a:t> </a:t>
            </a:r>
            <a:endParaRPr lang="de-DE" sz="1600" b="1" dirty="0" smtClean="0">
              <a:cs typeface="Arial" pitchFamily="34" charset="0"/>
            </a:endParaRPr>
          </a:p>
        </p:txBody>
      </p:sp>
      <p:sp>
        <p:nvSpPr>
          <p:cNvPr id="15" name="Rectangle 1"/>
          <p:cNvSpPr>
            <a:spLocks noChangeArrowheads="1"/>
          </p:cNvSpPr>
          <p:nvPr/>
        </p:nvSpPr>
        <p:spPr bwMode="auto">
          <a:xfrm>
            <a:off x="3071802" y="5429264"/>
            <a:ext cx="550072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1" u="none" strike="noStrike" cap="none" normalizeH="0" baseline="0" dirty="0" smtClean="0">
                <a:ln>
                  <a:noFill/>
                </a:ln>
                <a:solidFill>
                  <a:srgbClr val="252525"/>
                </a:solidFill>
                <a:effectLst/>
                <a:ea typeface="Calibri" pitchFamily="34" charset="0"/>
                <a:cs typeface="Arial" pitchFamily="34" charset="0"/>
              </a:rPr>
              <a:t>Nach </a:t>
            </a:r>
            <a:r>
              <a:rPr kumimoji="0" lang="de-DE" sz="1200" b="1" i="1" u="none" strike="noStrike" cap="none" normalizeH="0" baseline="0" dirty="0" smtClean="0">
                <a:ln>
                  <a:noFill/>
                </a:ln>
                <a:solidFill>
                  <a:srgbClr val="3366BB"/>
                </a:solidFill>
                <a:effectLst/>
                <a:ea typeface="Calibri" pitchFamily="34" charset="0"/>
                <a:cs typeface="Arial" pitchFamily="34" charset="0"/>
              </a:rPr>
              <a:t>§ 5</a:t>
            </a:r>
            <a:r>
              <a:rPr kumimoji="0" lang="de-DE" sz="1200" b="1" i="1" u="none" strike="noStrike" cap="none" normalizeH="0" baseline="0" dirty="0" smtClean="0">
                <a:ln>
                  <a:noFill/>
                </a:ln>
                <a:solidFill>
                  <a:srgbClr val="252525"/>
                </a:solidFill>
                <a:effectLst/>
                <a:ea typeface="Calibri" pitchFamily="34" charset="0"/>
                <a:cs typeface="Arial" pitchFamily="34" charset="0"/>
              </a:rPr>
              <a:t> </a:t>
            </a:r>
            <a:r>
              <a:rPr kumimoji="0" lang="de-DE" sz="1200" b="1" i="1" u="none" strike="noStrike" cap="none" normalizeH="0" baseline="0" dirty="0" err="1" smtClean="0">
                <a:ln>
                  <a:noFill/>
                </a:ln>
                <a:solidFill>
                  <a:srgbClr val="252525"/>
                </a:solidFill>
                <a:effectLst/>
                <a:ea typeface="Calibri" pitchFamily="34" charset="0"/>
                <a:cs typeface="Arial" pitchFamily="34" charset="0"/>
              </a:rPr>
              <a:t>ArbSchG</a:t>
            </a:r>
            <a:r>
              <a:rPr kumimoji="0" lang="de-DE" sz="1200" b="1" i="1" u="none" strike="noStrike" cap="none" normalizeH="0" baseline="0" dirty="0" smtClean="0">
                <a:ln>
                  <a:noFill/>
                </a:ln>
                <a:solidFill>
                  <a:srgbClr val="252525"/>
                </a:solidFill>
                <a:effectLst/>
                <a:ea typeface="Calibri" pitchFamily="34" charset="0"/>
                <a:cs typeface="Arial" pitchFamily="34" charset="0"/>
              </a:rPr>
              <a:t> ist der Arbeitgeber verpflichtet, </a:t>
            </a:r>
            <a:r>
              <a:rPr kumimoji="0" lang="de-DE" sz="1200" b="1" i="1" u="none" strike="noStrike" cap="none" normalizeH="0" dirty="0" smtClean="0">
                <a:ln>
                  <a:noFill/>
                </a:ln>
                <a:solidFill>
                  <a:srgbClr val="252525"/>
                </a:solidFill>
                <a:effectLst/>
                <a:ea typeface="Calibri" pitchFamily="34" charset="0"/>
                <a:cs typeface="Arial" pitchFamily="34" charset="0"/>
              </a:rPr>
              <a:t> </a:t>
            </a:r>
            <a:r>
              <a:rPr kumimoji="0" lang="de-DE" sz="1200" b="1" i="1" u="none" strike="noStrike" cap="none" normalizeH="0" baseline="0" dirty="0" smtClean="0">
                <a:ln>
                  <a:noFill/>
                </a:ln>
                <a:solidFill>
                  <a:srgbClr val="252525"/>
                </a:solidFill>
                <a:effectLst/>
                <a:ea typeface="Calibri" pitchFamily="34" charset="0"/>
                <a:cs typeface="Arial" pitchFamily="34" charset="0"/>
              </a:rPr>
              <a:t>für </a:t>
            </a:r>
            <a:r>
              <a:rPr kumimoji="0" lang="de-DE" sz="1200" b="1" i="1" u="none" strike="noStrike" cap="none" normalizeH="0" baseline="0" dirty="0" smtClean="0">
                <a:ln>
                  <a:noFill/>
                </a:ln>
                <a:solidFill>
                  <a:srgbClr val="C00000"/>
                </a:solidFill>
                <a:effectLst/>
                <a:ea typeface="Calibri" pitchFamily="34" charset="0"/>
                <a:cs typeface="Arial" pitchFamily="34" charset="0"/>
              </a:rPr>
              <a:t>jeden</a:t>
            </a:r>
            <a:r>
              <a:rPr kumimoji="0" lang="de-DE" sz="1200" b="1" i="1" u="none" strike="noStrike" cap="none" normalizeH="0" baseline="0" dirty="0" smtClean="0">
                <a:ln>
                  <a:noFill/>
                </a:ln>
                <a:solidFill>
                  <a:srgbClr val="252525"/>
                </a:solidFill>
                <a:effectLst/>
                <a:ea typeface="Calibri" pitchFamily="34" charset="0"/>
                <a:cs typeface="Arial" pitchFamily="34" charset="0"/>
              </a:rPr>
              <a:t> Arbeitsplatz die an ihm wirkenden </a:t>
            </a:r>
            <a:r>
              <a:rPr kumimoji="0" lang="de-DE" sz="1200" b="1" i="1" u="none" strike="noStrike" cap="none" normalizeH="0" baseline="0" dirty="0" smtClean="0">
                <a:ln>
                  <a:noFill/>
                </a:ln>
                <a:solidFill>
                  <a:srgbClr val="C00000"/>
                </a:solidFill>
                <a:effectLst/>
                <a:ea typeface="Calibri" pitchFamily="34" charset="0"/>
                <a:cs typeface="Arial" pitchFamily="34" charset="0"/>
              </a:rPr>
              <a:t>Gefährdungen</a:t>
            </a:r>
            <a:r>
              <a:rPr kumimoji="0" lang="de-DE" sz="1200" b="1" i="1" u="none" strike="noStrike" cap="none" normalizeH="0" baseline="0" dirty="0" smtClean="0">
                <a:ln>
                  <a:noFill/>
                </a:ln>
                <a:solidFill>
                  <a:srgbClr val="252525"/>
                </a:solidFill>
                <a:effectLst/>
                <a:ea typeface="Calibri" pitchFamily="34" charset="0"/>
                <a:cs typeface="Arial" pitchFamily="34" charset="0"/>
              </a:rPr>
              <a:t> zu beurteilen und zu ermitteln, welche Maßnahmen des Arbeitsschutzes erforderlich sind</a:t>
            </a:r>
            <a:endParaRPr kumimoji="0" lang="de-DE" sz="1200" b="1" i="1" u="none" strike="noStrike" cap="none" normalizeH="0" baseline="0" dirty="0" smtClean="0">
              <a:ln>
                <a:noFill/>
              </a:ln>
              <a:solidFill>
                <a:schemeClr val="tx1"/>
              </a:solidFill>
              <a:effectLst/>
              <a:cs typeface="Arial" pitchFamily="34" charset="0"/>
            </a:endParaRPr>
          </a:p>
        </p:txBody>
      </p:sp>
      <p:sp>
        <p:nvSpPr>
          <p:cNvPr id="16" name="Rechteck 15"/>
          <p:cNvSpPr/>
          <p:nvPr/>
        </p:nvSpPr>
        <p:spPr>
          <a:xfrm>
            <a:off x="3071802" y="4000504"/>
            <a:ext cx="3214710" cy="338554"/>
          </a:xfrm>
          <a:prstGeom prst="rect">
            <a:avLst/>
          </a:prstGeom>
          <a:solidFill>
            <a:schemeClr val="bg1"/>
          </a:solidFill>
        </p:spPr>
        <p:txBody>
          <a:bodyPr wrap="square">
            <a:spAutoFit/>
          </a:bodyPr>
          <a:lstStyle/>
          <a:p>
            <a:pPr lvl="0" fontAlgn="base">
              <a:spcBef>
                <a:spcPct val="0"/>
              </a:spcBef>
              <a:spcAft>
                <a:spcPct val="0"/>
              </a:spcAft>
            </a:pPr>
            <a:r>
              <a:rPr lang="de-DE" sz="1600" b="1" dirty="0" smtClean="0">
                <a:ea typeface="Calibri" pitchFamily="34" charset="0"/>
                <a:cs typeface="Arial" pitchFamily="34" charset="0"/>
              </a:rPr>
              <a:t>Arbeitsschutzgesetz  - </a:t>
            </a:r>
            <a:r>
              <a:rPr lang="de-DE" sz="1600" b="1" dirty="0" err="1" smtClean="0">
                <a:ea typeface="Calibri" pitchFamily="34" charset="0"/>
                <a:cs typeface="Arial" pitchFamily="34" charset="0"/>
              </a:rPr>
              <a:t>ArbSchG</a:t>
            </a:r>
            <a:endParaRPr lang="de-DE" sz="1600" dirty="0" smtClean="0">
              <a:cs typeface="Arial" pitchFamily="34" charset="0"/>
            </a:endParaRPr>
          </a:p>
        </p:txBody>
      </p:sp>
      <p:pic>
        <p:nvPicPr>
          <p:cNvPr id="17" name="Picture 2" descr="C:\Users\Gisbert\Desktop\Homepage und Infodienst\freie Bilder_pixabay\3d Männchen\playmobil-451203_640.jpg"/>
          <p:cNvPicPr>
            <a:picLocks noChangeAspect="1" noChangeArrowheads="1"/>
          </p:cNvPicPr>
          <p:nvPr/>
        </p:nvPicPr>
        <p:blipFill>
          <a:blip r:embed="rId3" cstate="print"/>
          <a:srcRect/>
          <a:stretch>
            <a:fillRect/>
          </a:stretch>
        </p:blipFill>
        <p:spPr bwMode="auto">
          <a:xfrm>
            <a:off x="857224" y="2000240"/>
            <a:ext cx="1285857" cy="910816"/>
          </a:xfrm>
          <a:prstGeom prst="rect">
            <a:avLst/>
          </a:prstGeom>
          <a:ln>
            <a:noFill/>
          </a:ln>
          <a:effectLst>
            <a:outerShdw blurRad="292100" dist="139700" dir="2700000" algn="tl" rotWithShape="0">
              <a:srgbClr val="333333">
                <a:alpha val="65000"/>
              </a:srgbClr>
            </a:outerShdw>
          </a:effectLst>
        </p:spPr>
      </p:pic>
      <p:sp>
        <p:nvSpPr>
          <p:cNvPr id="18" name="Rechteck 17"/>
          <p:cNvSpPr/>
          <p:nvPr/>
        </p:nvSpPr>
        <p:spPr>
          <a:xfrm>
            <a:off x="785786" y="1428736"/>
            <a:ext cx="1643074" cy="461665"/>
          </a:xfrm>
          <a:prstGeom prst="rect">
            <a:avLst/>
          </a:prstGeom>
        </p:spPr>
        <p:txBody>
          <a:bodyPr wrap="square">
            <a:spAutoFit/>
          </a:bodyPr>
          <a:lstStyle/>
          <a:p>
            <a:r>
              <a:rPr lang="de-DE" sz="1200" b="1" dirty="0" smtClean="0"/>
              <a:t>    Arbeits- und Gesundheitsschutz</a:t>
            </a:r>
          </a:p>
        </p:txBody>
      </p:sp>
      <p:sp>
        <p:nvSpPr>
          <p:cNvPr id="19" name="Rechteck 18"/>
          <p:cNvSpPr/>
          <p:nvPr/>
        </p:nvSpPr>
        <p:spPr>
          <a:xfrm>
            <a:off x="928662" y="3500438"/>
            <a:ext cx="1500198" cy="1015663"/>
          </a:xfrm>
          <a:prstGeom prst="rect">
            <a:avLst/>
          </a:prstGeom>
        </p:spPr>
        <p:txBody>
          <a:bodyPr wrap="square">
            <a:spAutoFit/>
          </a:bodyPr>
          <a:lstStyle/>
          <a:p>
            <a:r>
              <a:rPr lang="de-DE" sz="1200" b="1" dirty="0" smtClean="0">
                <a:solidFill>
                  <a:srgbClr val="386294"/>
                </a:solidFill>
              </a:rPr>
              <a:t>Initiativen</a:t>
            </a:r>
          </a:p>
          <a:p>
            <a:r>
              <a:rPr lang="de-DE" sz="1200" b="1" dirty="0" smtClean="0">
                <a:solidFill>
                  <a:srgbClr val="386294"/>
                </a:solidFill>
              </a:rPr>
              <a:t>Mitwirkung</a:t>
            </a:r>
          </a:p>
          <a:p>
            <a:r>
              <a:rPr lang="de-DE" sz="1200" b="1" dirty="0" smtClean="0">
                <a:solidFill>
                  <a:srgbClr val="386294"/>
                </a:solidFill>
              </a:rPr>
              <a:t>Mitberatung</a:t>
            </a:r>
          </a:p>
          <a:p>
            <a:r>
              <a:rPr lang="de-DE" sz="1200" b="1" dirty="0" smtClean="0">
                <a:solidFill>
                  <a:srgbClr val="386294"/>
                </a:solidFill>
              </a:rPr>
              <a:t>Mitbestimmung</a:t>
            </a:r>
          </a:p>
          <a:p>
            <a:r>
              <a:rPr lang="de-DE" sz="1200" b="1" dirty="0" smtClean="0">
                <a:solidFill>
                  <a:srgbClr val="386294"/>
                </a:solidFill>
              </a:rPr>
              <a:t>Information</a:t>
            </a:r>
            <a:endParaRPr lang="de-DE" sz="1200" b="1" dirty="0">
              <a:solidFill>
                <a:srgbClr val="386294"/>
              </a:solidFill>
            </a:endParaRPr>
          </a:p>
        </p:txBody>
      </p:sp>
      <p:sp>
        <p:nvSpPr>
          <p:cNvPr id="20" name="Rechteck 19"/>
          <p:cNvSpPr/>
          <p:nvPr/>
        </p:nvSpPr>
        <p:spPr>
          <a:xfrm>
            <a:off x="4572000" y="1214422"/>
            <a:ext cx="4000528" cy="646331"/>
          </a:xfrm>
          <a:prstGeom prst="rect">
            <a:avLst/>
          </a:prstGeom>
          <a:noFill/>
          <a:effectLst/>
        </p:spPr>
        <p:txBody>
          <a:bodyPr wrap="square">
            <a:spAutoFit/>
          </a:bodyPr>
          <a:lstStyle/>
          <a:p>
            <a:pPr algn="r">
              <a:defRPr/>
            </a:pPr>
            <a:r>
              <a:rPr lang="de-DE" sz="1200" b="1" i="1" dirty="0" smtClean="0"/>
              <a:t>Die MAV soll Maßnahmen </a:t>
            </a:r>
          </a:p>
          <a:p>
            <a:pPr algn="r">
              <a:defRPr/>
            </a:pPr>
            <a:r>
              <a:rPr lang="de-DE" sz="1200" b="1" i="1" dirty="0" smtClean="0">
                <a:solidFill>
                  <a:srgbClr val="C00000"/>
                </a:solidFill>
              </a:rPr>
              <a:t>des </a:t>
            </a:r>
            <a:r>
              <a:rPr lang="de-DE" sz="1200" b="1" i="1" dirty="0" smtClean="0">
                <a:solidFill>
                  <a:srgbClr val="A80000"/>
                </a:solidFill>
              </a:rPr>
              <a:t>Arbeits- </a:t>
            </a:r>
            <a:r>
              <a:rPr lang="de-DE" sz="1200" b="1" i="1" dirty="0">
                <a:solidFill>
                  <a:srgbClr val="A80000"/>
                </a:solidFill>
              </a:rPr>
              <a:t>und Gesundheitsschutzes </a:t>
            </a:r>
            <a:r>
              <a:rPr lang="de-DE" sz="1200" b="1" i="1" dirty="0"/>
              <a:t>und des betrieblichen</a:t>
            </a:r>
          </a:p>
          <a:p>
            <a:pPr algn="r">
              <a:defRPr/>
            </a:pPr>
            <a:r>
              <a:rPr lang="de-DE" sz="1200" b="1" i="1" dirty="0" smtClean="0">
                <a:solidFill>
                  <a:srgbClr val="A80000"/>
                </a:solidFill>
              </a:rPr>
              <a:t>Umweltschutzes </a:t>
            </a:r>
            <a:r>
              <a:rPr lang="de-DE" sz="1200" b="1" i="1" dirty="0"/>
              <a:t>fördern.</a:t>
            </a:r>
          </a:p>
        </p:txBody>
      </p:sp>
      <p:sp>
        <p:nvSpPr>
          <p:cNvPr id="22" name="Rechteck 21"/>
          <p:cNvSpPr/>
          <p:nvPr/>
        </p:nvSpPr>
        <p:spPr>
          <a:xfrm>
            <a:off x="500034" y="5000636"/>
            <a:ext cx="2286048" cy="1200329"/>
          </a:xfrm>
          <a:prstGeom prst="rect">
            <a:avLst/>
          </a:prstGeom>
        </p:spPr>
        <p:txBody>
          <a:bodyPr wrap="square">
            <a:spAutoFit/>
          </a:bodyPr>
          <a:lstStyle/>
          <a:p>
            <a:r>
              <a:rPr lang="de-DE" sz="1200" b="1" dirty="0" smtClean="0"/>
              <a:t>          …bei der </a:t>
            </a:r>
          </a:p>
          <a:p>
            <a:pPr algn="ctr"/>
            <a:r>
              <a:rPr lang="de-DE" sz="1200" b="1" dirty="0" smtClean="0"/>
              <a:t>Gefährdungsbeurteilung </a:t>
            </a:r>
          </a:p>
          <a:p>
            <a:pPr algn="ctr"/>
            <a:r>
              <a:rPr lang="de-DE" sz="1200" b="1" dirty="0" smtClean="0"/>
              <a:t>müssen </a:t>
            </a:r>
            <a:r>
              <a:rPr lang="de-DE" sz="1200" b="1" dirty="0" smtClean="0">
                <a:solidFill>
                  <a:srgbClr val="C00000"/>
                </a:solidFill>
              </a:rPr>
              <a:t>alle relevanten </a:t>
            </a:r>
          </a:p>
          <a:p>
            <a:pPr algn="ctr"/>
            <a:r>
              <a:rPr lang="de-DE" sz="1200" b="1" dirty="0" smtClean="0"/>
              <a:t>Gesetze, Verordnungen </a:t>
            </a:r>
          </a:p>
          <a:p>
            <a:pPr algn="ctr"/>
            <a:r>
              <a:rPr lang="de-DE" sz="1200" b="1" dirty="0" smtClean="0"/>
              <a:t>und Richtlinien </a:t>
            </a:r>
          </a:p>
          <a:p>
            <a:pPr algn="ctr"/>
            <a:r>
              <a:rPr lang="de-DE" sz="1200" b="1" dirty="0" smtClean="0"/>
              <a:t>berücksichtigt werden. </a:t>
            </a:r>
          </a:p>
        </p:txBody>
      </p:sp>
      <p:sp>
        <p:nvSpPr>
          <p:cNvPr id="23" name="Rechteck 22"/>
          <p:cNvSpPr/>
          <p:nvPr/>
        </p:nvSpPr>
        <p:spPr>
          <a:xfrm>
            <a:off x="785786" y="3071810"/>
            <a:ext cx="1857388" cy="461665"/>
          </a:xfrm>
          <a:prstGeom prst="rect">
            <a:avLst/>
          </a:prstGeom>
        </p:spPr>
        <p:txBody>
          <a:bodyPr wrap="square">
            <a:spAutoFit/>
          </a:bodyPr>
          <a:lstStyle/>
          <a:p>
            <a:r>
              <a:rPr lang="de-DE" sz="1200" b="1" dirty="0" smtClean="0">
                <a:solidFill>
                  <a:srgbClr val="A80000"/>
                </a:solidFill>
              </a:rPr>
              <a:t>    Pflicht-</a:t>
            </a:r>
          </a:p>
          <a:p>
            <a:r>
              <a:rPr lang="de-DE" sz="1200" b="1" dirty="0" smtClean="0">
                <a:solidFill>
                  <a:srgbClr val="C00000"/>
                </a:solidFill>
              </a:rPr>
              <a:t>Aufgaben der MAV</a:t>
            </a:r>
          </a:p>
        </p:txBody>
      </p:sp>
      <p:sp>
        <p:nvSpPr>
          <p:cNvPr id="28" name="Rechteck 27"/>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0.70"/>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strVal val="#ppt_w*0.70"/>
                                          </p:val>
                                        </p:tav>
                                        <p:tav tm="100000">
                                          <p:val>
                                            <p:strVal val="#ppt_w"/>
                                          </p:val>
                                        </p:tav>
                                      </p:tavLst>
                                    </p:anim>
                                    <p:anim calcmode="lin" valueType="num">
                                      <p:cBhvr>
                                        <p:cTn id="14" dur="1000" fill="hold"/>
                                        <p:tgtEl>
                                          <p:spTgt spid="23"/>
                                        </p:tgtEl>
                                        <p:attrNameLst>
                                          <p:attrName>ppt_h</p:attrName>
                                        </p:attrNameLst>
                                      </p:cBhvr>
                                      <p:tavLst>
                                        <p:tav tm="0">
                                          <p:val>
                                            <p:strVal val="#ppt_h"/>
                                          </p:val>
                                        </p:tav>
                                        <p:tav tm="100000">
                                          <p:val>
                                            <p:strVal val="#ppt_h"/>
                                          </p:val>
                                        </p:tav>
                                      </p:tavLst>
                                    </p:anim>
                                    <p:animEffect transition="in" filter="fade">
                                      <p:cBhvr>
                                        <p:cTn id="15" dur="1000"/>
                                        <p:tgtEl>
                                          <p:spTgt spid="23"/>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strVal val="#ppt_w*0.70"/>
                                          </p:val>
                                        </p:tav>
                                        <p:tav tm="100000">
                                          <p:val>
                                            <p:strVal val="#ppt_w"/>
                                          </p:val>
                                        </p:tav>
                                      </p:tavLst>
                                    </p:anim>
                                    <p:anim calcmode="lin" valueType="num">
                                      <p:cBhvr>
                                        <p:cTn id="20" dur="1000" fill="hold"/>
                                        <p:tgtEl>
                                          <p:spTgt spid="18"/>
                                        </p:tgtEl>
                                        <p:attrNameLst>
                                          <p:attrName>ppt_h</p:attrName>
                                        </p:attrNameLst>
                                      </p:cBhvr>
                                      <p:tavLst>
                                        <p:tav tm="0">
                                          <p:val>
                                            <p:strVal val="#ppt_h"/>
                                          </p:val>
                                        </p:tav>
                                        <p:tav tm="100000">
                                          <p:val>
                                            <p:strVal val="#ppt_h"/>
                                          </p:val>
                                        </p:tav>
                                      </p:tavLst>
                                    </p:anim>
                                    <p:animEffect transition="in" filter="fade">
                                      <p:cBhvr>
                                        <p:cTn id="21" dur="1000"/>
                                        <p:tgtEl>
                                          <p:spTgt spid="18"/>
                                        </p:tgtEl>
                                      </p:cBhvr>
                                    </p:animEffect>
                                  </p:childTnLst>
                                </p:cTn>
                              </p:par>
                            </p:childTnLst>
                          </p:cTn>
                        </p:par>
                        <p:par>
                          <p:cTn id="22" fill="hold">
                            <p:stCondLst>
                              <p:cond delay="3000"/>
                            </p:stCondLst>
                            <p:childTnLst>
                              <p:par>
                                <p:cTn id="23" presetID="3" presetClass="entr" presetSubtype="1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childTnLst>
                          </p:cTn>
                        </p:par>
                        <p:par>
                          <p:cTn id="26" fill="hold">
                            <p:stCondLst>
                              <p:cond delay="3500"/>
                            </p:stCondLst>
                            <p:childTnLst>
                              <p:par>
                                <p:cTn id="27" presetID="55"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1000" fill="hold"/>
                                        <p:tgtEl>
                                          <p:spTgt spid="22"/>
                                        </p:tgtEl>
                                        <p:attrNameLst>
                                          <p:attrName>ppt_w</p:attrName>
                                        </p:attrNameLst>
                                      </p:cBhvr>
                                      <p:tavLst>
                                        <p:tav tm="0">
                                          <p:val>
                                            <p:strVal val="#ppt_w*0.70"/>
                                          </p:val>
                                        </p:tav>
                                        <p:tav tm="100000">
                                          <p:val>
                                            <p:strVal val="#ppt_w"/>
                                          </p:val>
                                        </p:tav>
                                      </p:tavLst>
                                    </p:anim>
                                    <p:anim calcmode="lin" valueType="num">
                                      <p:cBhvr>
                                        <p:cTn id="30" dur="1000" fill="hold"/>
                                        <p:tgtEl>
                                          <p:spTgt spid="22"/>
                                        </p:tgtEl>
                                        <p:attrNameLst>
                                          <p:attrName>ppt_h</p:attrName>
                                        </p:attrNameLst>
                                      </p:cBhvr>
                                      <p:tavLst>
                                        <p:tav tm="0">
                                          <p:val>
                                            <p:strVal val="#ppt_h"/>
                                          </p:val>
                                        </p:tav>
                                        <p:tav tm="100000">
                                          <p:val>
                                            <p:strVal val="#ppt_h"/>
                                          </p:val>
                                        </p:tav>
                                      </p:tavLst>
                                    </p:anim>
                                    <p:animEffect transition="in" filter="fade">
                                      <p:cBhvr>
                                        <p:cTn id="3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P spid="2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p:cNvSpPr/>
          <p:nvPr/>
        </p:nvSpPr>
        <p:spPr bwMode="auto">
          <a:xfrm>
            <a:off x="2786050" y="2686045"/>
            <a:ext cx="5857916" cy="147651"/>
          </a:xfrm>
          <a:prstGeom prst="rect">
            <a:avLst/>
          </a:prstGeom>
          <a:solidFill>
            <a:srgbClr val="FFFF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grpSp>
        <p:nvGrpSpPr>
          <p:cNvPr id="41" name="Gruppieren 40"/>
          <p:cNvGrpSpPr/>
          <p:nvPr/>
        </p:nvGrpSpPr>
        <p:grpSpPr>
          <a:xfrm>
            <a:off x="3000364" y="5643578"/>
            <a:ext cx="5643602" cy="593529"/>
            <a:chOff x="3000364" y="5572140"/>
            <a:chExt cx="5643602" cy="593529"/>
          </a:xfrm>
        </p:grpSpPr>
        <p:sp>
          <p:nvSpPr>
            <p:cNvPr id="39" name="Rechteck 38"/>
            <p:cNvSpPr/>
            <p:nvPr/>
          </p:nvSpPr>
          <p:spPr>
            <a:xfrm>
              <a:off x="3000364" y="5572140"/>
              <a:ext cx="5643602" cy="428628"/>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1"/>
            <p:cNvSpPr>
              <a:spLocks noChangeArrowheads="1"/>
            </p:cNvSpPr>
            <p:nvPr/>
          </p:nvSpPr>
          <p:spPr bwMode="auto">
            <a:xfrm>
              <a:off x="3500430" y="5857892"/>
              <a:ext cx="4000528" cy="307777"/>
            </a:xfrm>
            <a:prstGeom prst="rect">
              <a:avLst/>
            </a:prstGeom>
            <a:solidFill>
              <a:schemeClr val="bg1"/>
            </a:solidFill>
            <a:ln w="9525">
              <a:noFill/>
              <a:miter lim="800000"/>
              <a:headEnd/>
              <a:tailEnd/>
            </a:ln>
            <a:effectLst/>
          </p:spPr>
          <p:txBody>
            <a:bodyPr wrap="square">
              <a:spAutoFit/>
            </a:bodyPr>
            <a:lstStyle/>
            <a:p>
              <a:pPr>
                <a:defRPr/>
              </a:pPr>
              <a:r>
                <a:rPr lang="de-DE" sz="1400" b="1" dirty="0" smtClean="0">
                  <a:solidFill>
                    <a:srgbClr val="C00000"/>
                  </a:solidFill>
                </a:rPr>
                <a:t>  Schutzgesetze</a:t>
              </a:r>
              <a:r>
                <a:rPr lang="de-DE" sz="1400" b="1" dirty="0" smtClean="0">
                  <a:solidFill>
                    <a:schemeClr val="tx1">
                      <a:lumMod val="65000"/>
                      <a:lumOff val="35000"/>
                    </a:schemeClr>
                  </a:solidFill>
                </a:rPr>
                <a:t> -  wo sind die bei uns ausgehängt </a:t>
              </a:r>
              <a:endParaRPr lang="de-DE" sz="1400" b="1" dirty="0">
                <a:solidFill>
                  <a:schemeClr val="tx1">
                    <a:lumMod val="65000"/>
                    <a:lumOff val="35000"/>
                  </a:schemeClr>
                </a:solidFill>
              </a:endParaRPr>
            </a:p>
          </p:txBody>
        </p:sp>
        <p:sp>
          <p:nvSpPr>
            <p:cNvPr id="38" name="Rechteck 1"/>
            <p:cNvSpPr>
              <a:spLocks noChangeArrowheads="1"/>
            </p:cNvSpPr>
            <p:nvPr/>
          </p:nvSpPr>
          <p:spPr bwMode="auto">
            <a:xfrm>
              <a:off x="3428992" y="5643578"/>
              <a:ext cx="5143536" cy="307777"/>
            </a:xfrm>
            <a:prstGeom prst="rect">
              <a:avLst/>
            </a:prstGeom>
            <a:noFill/>
            <a:ln w="9525">
              <a:noFill/>
              <a:miter lim="800000"/>
              <a:headEnd/>
              <a:tailEnd/>
            </a:ln>
            <a:effectLst/>
          </p:spPr>
          <p:txBody>
            <a:bodyPr wrap="square">
              <a:spAutoFit/>
            </a:bodyPr>
            <a:lstStyle/>
            <a:p>
              <a:pPr>
                <a:defRPr/>
              </a:pPr>
              <a:r>
                <a:rPr lang="de-DE" sz="1400" b="1" dirty="0" smtClean="0">
                  <a:solidFill>
                    <a:srgbClr val="C00000"/>
                  </a:solidFill>
                </a:rPr>
                <a:t>Gefährdungsbeurteilung </a:t>
              </a:r>
              <a:r>
                <a:rPr lang="de-DE" sz="1400" b="1" dirty="0" smtClean="0">
                  <a:solidFill>
                    <a:schemeClr val="tx1">
                      <a:lumMod val="65000"/>
                      <a:lumOff val="35000"/>
                    </a:schemeClr>
                  </a:solidFill>
                </a:rPr>
                <a:t>-  wird das auch bei uns durchgeführt </a:t>
              </a:r>
              <a:endParaRPr lang="de-DE" sz="1400" b="1" dirty="0">
                <a:solidFill>
                  <a:schemeClr val="tx1">
                    <a:lumMod val="65000"/>
                    <a:lumOff val="35000"/>
                  </a:schemeClr>
                </a:solidFill>
              </a:endParaRPr>
            </a:p>
          </p:txBody>
        </p:sp>
      </p:grpSp>
      <p:sp>
        <p:nvSpPr>
          <p:cNvPr id="42" name="Rechteck 21"/>
          <p:cNvSpPr>
            <a:spLocks noChangeArrowheads="1"/>
          </p:cNvSpPr>
          <p:nvPr/>
        </p:nvSpPr>
        <p:spPr bwMode="auto">
          <a:xfrm>
            <a:off x="0" y="0"/>
            <a:ext cx="3571868" cy="6858000"/>
          </a:xfrm>
          <a:prstGeom prst="rect">
            <a:avLst/>
          </a:prstGeom>
          <a:gradFill>
            <a:gsLst>
              <a:gs pos="23000">
                <a:srgbClr val="F7FCFF">
                  <a:alpha val="26667"/>
                </a:srgbClr>
              </a:gs>
              <a:gs pos="78000">
                <a:schemeClr val="tx2">
                  <a:lumMod val="20000"/>
                  <a:lumOff val="80000"/>
                  <a:shade val="67500"/>
                  <a:satMod val="115000"/>
                </a:schemeClr>
              </a:gs>
              <a:gs pos="53000">
                <a:schemeClr val="tx2">
                  <a:lumMod val="20000"/>
                  <a:lumOff val="80000"/>
                  <a:shade val="100000"/>
                  <a:satMod val="115000"/>
                </a:schemeClr>
              </a:gs>
            </a:gsLst>
            <a:lin ang="10800000" scaled="1"/>
          </a:gradFill>
          <a:ln w="9525" algn="ctr">
            <a:noFill/>
            <a:round/>
            <a:headEnd/>
            <a:tailEnd/>
          </a:ln>
        </p:spPr>
        <p:txBody>
          <a:bodyPr/>
          <a:lstStyle/>
          <a:p>
            <a:endParaRPr lang="de-DE"/>
          </a:p>
        </p:txBody>
      </p:sp>
      <p:sp>
        <p:nvSpPr>
          <p:cNvPr id="28" name="Rechteck 27"/>
          <p:cNvSpPr/>
          <p:nvPr/>
        </p:nvSpPr>
        <p:spPr bwMode="auto">
          <a:xfrm>
            <a:off x="4581524" y="5210174"/>
            <a:ext cx="4062441" cy="76213"/>
          </a:xfrm>
          <a:prstGeom prst="rect">
            <a:avLst/>
          </a:prstGeom>
          <a:solidFill>
            <a:srgbClr val="FFFF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sp>
        <p:nvSpPr>
          <p:cNvPr id="27" name="Rechteck 26"/>
          <p:cNvSpPr/>
          <p:nvPr/>
        </p:nvSpPr>
        <p:spPr>
          <a:xfrm>
            <a:off x="2786050" y="4500570"/>
            <a:ext cx="5857916" cy="50006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5" name="Rechteck 24"/>
          <p:cNvSpPr/>
          <p:nvPr/>
        </p:nvSpPr>
        <p:spPr bwMode="auto">
          <a:xfrm>
            <a:off x="2786050" y="3400424"/>
            <a:ext cx="5857916" cy="1028703"/>
          </a:xfrm>
          <a:prstGeom prst="rect">
            <a:avLst/>
          </a:prstGeom>
          <a:solidFill>
            <a:schemeClr val="bg1">
              <a:lumMod val="9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de-DE" sz="1600">
              <a:latin typeface="Arial" charset="0"/>
              <a:cs typeface="Arial" pitchFamily="34" charset="0"/>
            </a:endParaRPr>
          </a:p>
        </p:txBody>
      </p:sp>
      <p:sp>
        <p:nvSpPr>
          <p:cNvPr id="6" name="Rechteck 5"/>
          <p:cNvSpPr/>
          <p:nvPr/>
        </p:nvSpPr>
        <p:spPr>
          <a:xfrm>
            <a:off x="142844" y="0"/>
            <a:ext cx="142844"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2928926" y="2857496"/>
            <a:ext cx="5715040" cy="523220"/>
          </a:xfrm>
          <a:prstGeom prst="rect">
            <a:avLst/>
          </a:prstGeom>
        </p:spPr>
        <p:txBody>
          <a:bodyPr wrap="square">
            <a:spAutoFit/>
          </a:bodyPr>
          <a:lstStyle/>
          <a:p>
            <a:r>
              <a:rPr lang="de-DE" sz="1400" b="1" i="1" dirty="0" smtClean="0"/>
              <a:t>die Beschäftigten müssen die Möglichkeit haben, sich ohne Probleme und Schwierigkeiten über den Inhalt solcher Gesetze informieren können. </a:t>
            </a:r>
            <a:endParaRPr lang="de-DE" sz="1400" b="1" i="1" dirty="0"/>
          </a:p>
        </p:txBody>
      </p:sp>
      <p:sp>
        <p:nvSpPr>
          <p:cNvPr id="14" name="Rechteck 13"/>
          <p:cNvSpPr/>
          <p:nvPr/>
        </p:nvSpPr>
        <p:spPr>
          <a:xfrm>
            <a:off x="2928926" y="3429000"/>
            <a:ext cx="5729301" cy="954107"/>
          </a:xfrm>
          <a:prstGeom prst="rect">
            <a:avLst/>
          </a:prstGeom>
        </p:spPr>
        <p:txBody>
          <a:bodyPr wrap="square">
            <a:spAutoFit/>
          </a:bodyPr>
          <a:lstStyle/>
          <a:p>
            <a:r>
              <a:rPr lang="de-DE" sz="1400" dirty="0" smtClean="0"/>
              <a:t>Die Information der Beschäftigten kann zum Beispiel durch Aushängen, </a:t>
            </a:r>
          </a:p>
          <a:p>
            <a:r>
              <a:rPr lang="de-DE" sz="1400" dirty="0" smtClean="0"/>
              <a:t>Auslegen oder durch Bekanntmachung erfolgen. </a:t>
            </a:r>
            <a:r>
              <a:rPr lang="de-DE" sz="1400" b="1" dirty="0" smtClean="0"/>
              <a:t>Wenn </a:t>
            </a:r>
            <a:r>
              <a:rPr lang="de-DE" sz="1400" b="1" dirty="0" smtClean="0">
                <a:solidFill>
                  <a:srgbClr val="C00000"/>
                </a:solidFill>
              </a:rPr>
              <a:t>alle</a:t>
            </a:r>
            <a:r>
              <a:rPr lang="de-DE" sz="1400" b="1" dirty="0" smtClean="0"/>
              <a:t> Beschäftigten </a:t>
            </a:r>
          </a:p>
          <a:p>
            <a:r>
              <a:rPr lang="de-DE" sz="1400" b="1" dirty="0" smtClean="0"/>
              <a:t>Zugang zu einem Intranet haben</a:t>
            </a:r>
            <a:r>
              <a:rPr lang="de-DE" sz="1400" dirty="0" smtClean="0"/>
              <a:t>, können die aushangpflichtigen Gesetze </a:t>
            </a:r>
          </a:p>
          <a:p>
            <a:r>
              <a:rPr lang="de-DE" sz="1400" dirty="0" smtClean="0"/>
              <a:t>auch über dieses Medium gemacht werden. </a:t>
            </a:r>
            <a:endParaRPr lang="de-DE" sz="1400" dirty="0"/>
          </a:p>
        </p:txBody>
      </p:sp>
      <p:sp>
        <p:nvSpPr>
          <p:cNvPr id="15" name="Rechteck 14"/>
          <p:cNvSpPr/>
          <p:nvPr/>
        </p:nvSpPr>
        <p:spPr>
          <a:xfrm>
            <a:off x="2928926" y="4429132"/>
            <a:ext cx="5715040" cy="553998"/>
          </a:xfrm>
          <a:prstGeom prst="rect">
            <a:avLst/>
          </a:prstGeom>
        </p:spPr>
        <p:txBody>
          <a:bodyPr wrap="square">
            <a:spAutoFit/>
          </a:bodyPr>
          <a:lstStyle/>
          <a:p>
            <a:r>
              <a:rPr lang="de-DE" sz="1600" b="1" dirty="0" smtClean="0">
                <a:solidFill>
                  <a:srgbClr val="C00000"/>
                </a:solidFill>
              </a:rPr>
              <a:t>    …es reicht aber nicht aus  </a:t>
            </a:r>
            <a:endParaRPr lang="de-DE" sz="1600" dirty="0" smtClean="0"/>
          </a:p>
          <a:p>
            <a:r>
              <a:rPr lang="de-DE" sz="1400" b="1" dirty="0" smtClean="0"/>
              <a:t>die aushangpflichtigen Gesetze einfach im Personalbüro zu hinterlegen</a:t>
            </a:r>
            <a:r>
              <a:rPr lang="de-DE" sz="1400" dirty="0" smtClean="0"/>
              <a:t> </a:t>
            </a:r>
            <a:endParaRPr lang="de-DE" sz="1400" dirty="0"/>
          </a:p>
        </p:txBody>
      </p:sp>
      <p:sp>
        <p:nvSpPr>
          <p:cNvPr id="17" name="Rechteck 16"/>
          <p:cNvSpPr/>
          <p:nvPr/>
        </p:nvSpPr>
        <p:spPr>
          <a:xfrm>
            <a:off x="2928926" y="2324092"/>
            <a:ext cx="4786346" cy="584775"/>
          </a:xfrm>
          <a:prstGeom prst="rect">
            <a:avLst/>
          </a:prstGeom>
        </p:spPr>
        <p:txBody>
          <a:bodyPr wrap="square">
            <a:spAutoFit/>
          </a:bodyPr>
          <a:lstStyle/>
          <a:p>
            <a:r>
              <a:rPr lang="de-DE" sz="1600" b="1" dirty="0" smtClean="0"/>
              <a:t>Zahlreiche Schutzgesetze </a:t>
            </a:r>
          </a:p>
          <a:p>
            <a:r>
              <a:rPr lang="de-DE" sz="1600" b="1" dirty="0" smtClean="0"/>
              <a:t>sind </a:t>
            </a:r>
            <a:r>
              <a:rPr lang="de-DE" sz="1600" b="1" dirty="0" smtClean="0">
                <a:solidFill>
                  <a:srgbClr val="C00000"/>
                </a:solidFill>
              </a:rPr>
              <a:t>zwingend</a:t>
            </a:r>
            <a:r>
              <a:rPr lang="de-DE" sz="1600" b="1" dirty="0" smtClean="0"/>
              <a:t> im Unternehmen auszuhängen</a:t>
            </a:r>
            <a:endParaRPr lang="de-DE" sz="1600" dirty="0"/>
          </a:p>
        </p:txBody>
      </p:sp>
      <p:sp>
        <p:nvSpPr>
          <p:cNvPr id="21" name="Rechteck 20"/>
          <p:cNvSpPr/>
          <p:nvPr/>
        </p:nvSpPr>
        <p:spPr>
          <a:xfrm>
            <a:off x="714348" y="3429000"/>
            <a:ext cx="1462452" cy="338554"/>
          </a:xfrm>
          <a:prstGeom prst="rect">
            <a:avLst/>
          </a:prstGeom>
        </p:spPr>
        <p:txBody>
          <a:bodyPr wrap="none">
            <a:spAutoFit/>
          </a:bodyPr>
          <a:lstStyle/>
          <a:p>
            <a:r>
              <a:rPr lang="de-DE" sz="1600" b="1" dirty="0" smtClean="0">
                <a:solidFill>
                  <a:srgbClr val="C00000"/>
                </a:solidFill>
              </a:rPr>
              <a:t>Aushangpflicht</a:t>
            </a:r>
            <a:endParaRPr lang="de-DE" sz="1600" b="1" dirty="0">
              <a:solidFill>
                <a:srgbClr val="C00000"/>
              </a:solidFill>
            </a:endParaRPr>
          </a:p>
        </p:txBody>
      </p:sp>
      <p:sp>
        <p:nvSpPr>
          <p:cNvPr id="22" name="Rechteck 21"/>
          <p:cNvSpPr/>
          <p:nvPr/>
        </p:nvSpPr>
        <p:spPr>
          <a:xfrm>
            <a:off x="4572000" y="5072074"/>
            <a:ext cx="3363870" cy="307777"/>
          </a:xfrm>
          <a:prstGeom prst="rect">
            <a:avLst/>
          </a:prstGeom>
        </p:spPr>
        <p:txBody>
          <a:bodyPr wrap="none">
            <a:spAutoFit/>
          </a:bodyPr>
          <a:lstStyle/>
          <a:p>
            <a:r>
              <a:rPr lang="de-DE" sz="1400" b="1" i="1" dirty="0" smtClean="0"/>
              <a:t>…was jedoch vielfach die übliche Praxis ist </a:t>
            </a:r>
            <a:endParaRPr lang="de-DE" sz="1400" b="1" i="1" dirty="0"/>
          </a:p>
        </p:txBody>
      </p:sp>
      <p:pic>
        <p:nvPicPr>
          <p:cNvPr id="23" name="Picture 2"/>
          <p:cNvPicPr>
            <a:picLocks noChangeAspect="1" noChangeArrowheads="1"/>
          </p:cNvPicPr>
          <p:nvPr/>
        </p:nvPicPr>
        <p:blipFill>
          <a:blip r:embed="rId2" cstate="print"/>
          <a:srcRect/>
          <a:stretch>
            <a:fillRect/>
          </a:stretch>
        </p:blipFill>
        <p:spPr bwMode="auto">
          <a:xfrm>
            <a:off x="785786" y="2143116"/>
            <a:ext cx="1571635" cy="1048281"/>
          </a:xfrm>
          <a:prstGeom prst="rect">
            <a:avLst/>
          </a:prstGeom>
          <a:ln>
            <a:noFill/>
          </a:ln>
          <a:effectLst>
            <a:outerShdw blurRad="292100" dist="139700" dir="2700000" algn="tl" rotWithShape="0">
              <a:srgbClr val="333333">
                <a:alpha val="65000"/>
              </a:srgbClr>
            </a:outerShdw>
          </a:effectLst>
        </p:spPr>
      </p:pic>
      <p:sp>
        <p:nvSpPr>
          <p:cNvPr id="24" name="Rechteck 23"/>
          <p:cNvSpPr/>
          <p:nvPr/>
        </p:nvSpPr>
        <p:spPr>
          <a:xfrm>
            <a:off x="785786" y="3714752"/>
            <a:ext cx="1620508" cy="738664"/>
          </a:xfrm>
          <a:prstGeom prst="rect">
            <a:avLst/>
          </a:prstGeom>
        </p:spPr>
        <p:txBody>
          <a:bodyPr wrap="none">
            <a:spAutoFit/>
          </a:bodyPr>
          <a:lstStyle/>
          <a:p>
            <a:r>
              <a:rPr lang="de-DE" sz="1400" b="1" dirty="0" smtClean="0"/>
              <a:t>…kann auch über </a:t>
            </a:r>
          </a:p>
          <a:p>
            <a:r>
              <a:rPr lang="de-DE" sz="1400" b="1" dirty="0" smtClean="0"/>
              <a:t>das Intranet erfüllt </a:t>
            </a:r>
          </a:p>
          <a:p>
            <a:r>
              <a:rPr lang="de-DE" sz="1400" b="1" dirty="0" smtClean="0"/>
              <a:t>werden</a:t>
            </a:r>
            <a:endParaRPr lang="de-DE" sz="1400" b="1" dirty="0"/>
          </a:p>
        </p:txBody>
      </p:sp>
      <p:grpSp>
        <p:nvGrpSpPr>
          <p:cNvPr id="40" name="Gruppieren 39"/>
          <p:cNvGrpSpPr/>
          <p:nvPr/>
        </p:nvGrpSpPr>
        <p:grpSpPr>
          <a:xfrm>
            <a:off x="1071538" y="5357826"/>
            <a:ext cx="2286016" cy="857256"/>
            <a:chOff x="1207310" y="5286388"/>
            <a:chExt cx="2172350" cy="857256"/>
          </a:xfrm>
        </p:grpSpPr>
        <p:pic>
          <p:nvPicPr>
            <p:cNvPr id="29" name="Picture 5" descr="C:\Users\Gisbert\Desktop\Bild1.jpg"/>
            <p:cNvPicPr>
              <a:picLocks noChangeAspect="1" noChangeArrowheads="1"/>
            </p:cNvPicPr>
            <p:nvPr/>
          </p:nvPicPr>
          <p:blipFill>
            <a:blip r:embed="rId3" cstate="print"/>
            <a:srcRect/>
            <a:stretch>
              <a:fillRect/>
            </a:stretch>
          </p:blipFill>
          <p:spPr bwMode="auto">
            <a:xfrm>
              <a:off x="2857488" y="5286388"/>
              <a:ext cx="522172" cy="857256"/>
            </a:xfrm>
            <a:prstGeom prst="rect">
              <a:avLst/>
            </a:prstGeom>
            <a:noFill/>
          </p:spPr>
        </p:pic>
        <p:sp>
          <p:nvSpPr>
            <p:cNvPr id="30" name="Rechteck 1"/>
            <p:cNvSpPr>
              <a:spLocks noChangeArrowheads="1"/>
            </p:cNvSpPr>
            <p:nvPr/>
          </p:nvSpPr>
          <p:spPr bwMode="auto">
            <a:xfrm>
              <a:off x="1207310" y="5643578"/>
              <a:ext cx="167915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a:r>
                <a:rPr lang="de-DE" sz="1400" b="1" dirty="0" smtClean="0">
                  <a:solidFill>
                    <a:srgbClr val="C00000"/>
                  </a:solidFill>
                  <a:latin typeface="Arial Black" pitchFamily="34" charset="0"/>
                </a:rPr>
                <a:t>…noch Fragen</a:t>
              </a:r>
              <a:endParaRPr lang="de-DE" sz="1400" b="1" dirty="0">
                <a:solidFill>
                  <a:srgbClr val="C00000"/>
                </a:solidFill>
                <a:latin typeface="Arial Black" pitchFamily="34" charset="0"/>
              </a:endParaRPr>
            </a:p>
          </p:txBody>
        </p:sp>
      </p:grpSp>
      <p:grpSp>
        <p:nvGrpSpPr>
          <p:cNvPr id="31" name="Gruppieren 25"/>
          <p:cNvGrpSpPr/>
          <p:nvPr/>
        </p:nvGrpSpPr>
        <p:grpSpPr>
          <a:xfrm>
            <a:off x="3000364" y="428604"/>
            <a:ext cx="5572164" cy="928694"/>
            <a:chOff x="3286116" y="285728"/>
            <a:chExt cx="5572164" cy="928694"/>
          </a:xfrm>
        </p:grpSpPr>
        <p:grpSp>
          <p:nvGrpSpPr>
            <p:cNvPr id="32" name="Gruppieren 16"/>
            <p:cNvGrpSpPr/>
            <p:nvPr/>
          </p:nvGrpSpPr>
          <p:grpSpPr>
            <a:xfrm>
              <a:off x="3286116" y="285728"/>
              <a:ext cx="5572164" cy="928694"/>
              <a:chOff x="3286116" y="428604"/>
              <a:chExt cx="5572164" cy="928694"/>
            </a:xfrm>
          </p:grpSpPr>
          <p:sp>
            <p:nvSpPr>
              <p:cNvPr id="34" name="Rechteck 33"/>
              <p:cNvSpPr/>
              <p:nvPr/>
            </p:nvSpPr>
            <p:spPr bwMode="auto">
              <a:xfrm>
                <a:off x="3286116" y="785794"/>
                <a:ext cx="5572164"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35" name="Picture 4"/>
              <p:cNvPicPr>
                <a:picLocks noChangeAspect="1" noChangeArrowheads="1"/>
              </p:cNvPicPr>
              <p:nvPr/>
            </p:nvPicPr>
            <p:blipFill>
              <a:blip r:embed="rId4"/>
              <a:srcRect/>
              <a:stretch>
                <a:fillRect/>
              </a:stretch>
            </p:blipFill>
            <p:spPr bwMode="auto">
              <a:xfrm>
                <a:off x="6572264" y="428604"/>
                <a:ext cx="2071702" cy="928694"/>
              </a:xfrm>
              <a:prstGeom prst="rect">
                <a:avLst/>
              </a:prstGeom>
              <a:noFill/>
              <a:ln w="9525">
                <a:noFill/>
                <a:miter lim="800000"/>
                <a:headEnd/>
                <a:tailEnd/>
              </a:ln>
              <a:effectLst/>
            </p:spPr>
          </p:pic>
        </p:grpSp>
        <p:sp>
          <p:nvSpPr>
            <p:cNvPr id="33" name="Rechteck 32"/>
            <p:cNvSpPr/>
            <p:nvPr/>
          </p:nvSpPr>
          <p:spPr>
            <a:xfrm>
              <a:off x="3643306" y="642918"/>
              <a:ext cx="2928926" cy="276999"/>
            </a:xfrm>
            <a:prstGeom prst="rect">
              <a:avLst/>
            </a:prstGeom>
          </p:spPr>
          <p:txBody>
            <a:bodyPr wrap="square">
              <a:spAutoFit/>
            </a:bodyPr>
            <a:lstStyle/>
            <a:p>
              <a:pPr algn="r"/>
              <a:r>
                <a:rPr lang="de-DE" sz="1200" b="1" dirty="0" smtClean="0"/>
                <a:t>Mitbestimmung bei Kirche &amp; Diakonie </a:t>
              </a:r>
              <a:endParaRPr lang="de-DE" sz="1200" b="1" dirty="0"/>
            </a:p>
          </p:txBody>
        </p:sp>
      </p:grpSp>
      <p:sp>
        <p:nvSpPr>
          <p:cNvPr id="36" name="Rechteck 35"/>
          <p:cNvSpPr/>
          <p:nvPr/>
        </p:nvSpPr>
        <p:spPr>
          <a:xfrm>
            <a:off x="3500430" y="1214422"/>
            <a:ext cx="5072063" cy="646112"/>
          </a:xfrm>
          <a:prstGeom prst="rect">
            <a:avLst/>
          </a:prstGeom>
          <a:noFill/>
          <a:effectLst/>
        </p:spPr>
        <p:txBody>
          <a:bodyPr>
            <a:spAutoFit/>
          </a:bodyPr>
          <a:lstStyle/>
          <a:p>
            <a:pPr algn="r">
              <a:defRPr/>
            </a:pPr>
            <a:r>
              <a:rPr lang="de-DE" sz="1200" b="1" i="1" dirty="0" smtClean="0"/>
              <a:t>Die MAV soll dafür eintreten</a:t>
            </a:r>
            <a:endParaRPr lang="de-DE" sz="1200" b="1" i="1" dirty="0"/>
          </a:p>
          <a:p>
            <a:pPr algn="r">
              <a:defRPr/>
            </a:pPr>
            <a:r>
              <a:rPr lang="de-DE" sz="1200" b="1" i="1" dirty="0">
                <a:solidFill>
                  <a:schemeClr val="tx1">
                    <a:lumMod val="65000"/>
                    <a:lumOff val="35000"/>
                  </a:schemeClr>
                </a:solidFill>
              </a:rPr>
              <a:t>dass die </a:t>
            </a:r>
            <a:r>
              <a:rPr lang="de-DE" sz="1200" b="1" i="1" dirty="0">
                <a:solidFill>
                  <a:srgbClr val="C00000"/>
                </a:solidFill>
              </a:rPr>
              <a:t>arbeits-, sozial- und dienstrechtlichen Bestimmungen</a:t>
            </a:r>
            <a:r>
              <a:rPr lang="de-DE" sz="1200" b="1" i="1" dirty="0">
                <a:solidFill>
                  <a:schemeClr val="tx1">
                    <a:lumMod val="65000"/>
                    <a:lumOff val="35000"/>
                  </a:schemeClr>
                </a:solidFill>
              </a:rPr>
              <a:t>, Vereinbarungen und Anordnungen eingehalten werden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2" presetClass="entr" presetSubtype="9"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0-#ppt_h/2"/>
                                          </p:val>
                                        </p:tav>
                                        <p:tav tm="100000">
                                          <p:val>
                                            <p:strVal val="#ppt_y"/>
                                          </p:val>
                                        </p:tav>
                                      </p:tavLst>
                                    </p:anim>
                                  </p:childTnLst>
                                </p:cTn>
                              </p:par>
                              <p:par>
                                <p:cTn id="14" presetID="55"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0.70"/>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cTn>
                              </p:par>
                            </p:childTnLst>
                          </p:cTn>
                        </p:par>
                        <p:par>
                          <p:cTn id="19" fill="hold">
                            <p:stCondLst>
                              <p:cond delay="1000"/>
                            </p:stCondLst>
                            <p:childTnLst>
                              <p:par>
                                <p:cTn id="20" presetID="55" presetClass="entr" presetSubtype="0"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1000" fill="hold"/>
                                        <p:tgtEl>
                                          <p:spTgt spid="40"/>
                                        </p:tgtEl>
                                        <p:attrNameLst>
                                          <p:attrName>ppt_w</p:attrName>
                                        </p:attrNameLst>
                                      </p:cBhvr>
                                      <p:tavLst>
                                        <p:tav tm="0">
                                          <p:val>
                                            <p:strVal val="#ppt_w*0.70"/>
                                          </p:val>
                                        </p:tav>
                                        <p:tav tm="100000">
                                          <p:val>
                                            <p:strVal val="#ppt_w"/>
                                          </p:val>
                                        </p:tav>
                                      </p:tavLst>
                                    </p:anim>
                                    <p:anim calcmode="lin" valueType="num">
                                      <p:cBhvr>
                                        <p:cTn id="23" dur="1000" fill="hold"/>
                                        <p:tgtEl>
                                          <p:spTgt spid="40"/>
                                        </p:tgtEl>
                                        <p:attrNameLst>
                                          <p:attrName>ppt_h</p:attrName>
                                        </p:attrNameLst>
                                      </p:cBhvr>
                                      <p:tavLst>
                                        <p:tav tm="0">
                                          <p:val>
                                            <p:strVal val="#ppt_h"/>
                                          </p:val>
                                        </p:tav>
                                        <p:tav tm="100000">
                                          <p:val>
                                            <p:strVal val="#ppt_h"/>
                                          </p:val>
                                        </p:tav>
                                      </p:tavLst>
                                    </p:anim>
                                    <p:animEffect transition="in" filter="fade">
                                      <p:cBhvr>
                                        <p:cTn id="24" dur="1000"/>
                                        <p:tgtEl>
                                          <p:spTgt spid="40"/>
                                        </p:tgtEl>
                                      </p:cBhvr>
                                    </p:animEffect>
                                  </p:childTnLst>
                                </p:cTn>
                              </p:par>
                            </p:childTnLst>
                          </p:cTn>
                        </p:par>
                        <p:par>
                          <p:cTn id="25" fill="hold">
                            <p:stCondLst>
                              <p:cond delay="2000"/>
                            </p:stCondLst>
                            <p:childTnLst>
                              <p:par>
                                <p:cTn id="26" presetID="55" presetClass="entr" presetSubtype="0"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p:cTn id="28" dur="1000" fill="hold"/>
                                        <p:tgtEl>
                                          <p:spTgt spid="41"/>
                                        </p:tgtEl>
                                        <p:attrNameLst>
                                          <p:attrName>ppt_w</p:attrName>
                                        </p:attrNameLst>
                                      </p:cBhvr>
                                      <p:tavLst>
                                        <p:tav tm="0">
                                          <p:val>
                                            <p:strVal val="#ppt_w*0.70"/>
                                          </p:val>
                                        </p:tav>
                                        <p:tav tm="100000">
                                          <p:val>
                                            <p:strVal val="#ppt_w"/>
                                          </p:val>
                                        </p:tav>
                                      </p:tavLst>
                                    </p:anim>
                                    <p:anim calcmode="lin" valueType="num">
                                      <p:cBhvr>
                                        <p:cTn id="29" dur="1000" fill="hold"/>
                                        <p:tgtEl>
                                          <p:spTgt spid="41"/>
                                        </p:tgtEl>
                                        <p:attrNameLst>
                                          <p:attrName>ppt_h</p:attrName>
                                        </p:attrNameLst>
                                      </p:cBhvr>
                                      <p:tavLst>
                                        <p:tav tm="0">
                                          <p:val>
                                            <p:strVal val="#ppt_h"/>
                                          </p:val>
                                        </p:tav>
                                        <p:tav tm="100000">
                                          <p:val>
                                            <p:strVal val="#ppt_h"/>
                                          </p:val>
                                        </p:tav>
                                      </p:tavLst>
                                    </p:anim>
                                    <p:animEffect transition="in" filter="fade">
                                      <p:cBhvr>
                                        <p:cTn id="30"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19"/>
          <p:cNvSpPr/>
          <p:nvPr/>
        </p:nvSpPr>
        <p:spPr bwMode="auto">
          <a:xfrm>
            <a:off x="2714612" y="1928802"/>
            <a:ext cx="5929354" cy="214314"/>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25" name="Rechteck 21"/>
          <p:cNvSpPr>
            <a:spLocks noChangeArrowheads="1"/>
          </p:cNvSpPr>
          <p:nvPr/>
        </p:nvSpPr>
        <p:spPr bwMode="auto">
          <a:xfrm>
            <a:off x="0" y="0"/>
            <a:ext cx="3357554" cy="6858000"/>
          </a:xfrm>
          <a:prstGeom prst="rect">
            <a:avLst/>
          </a:prstGeom>
          <a:gradFill>
            <a:gsLst>
              <a:gs pos="23000">
                <a:srgbClr val="F7FCFF">
                  <a:alpha val="26667"/>
                </a:srgbClr>
              </a:gs>
              <a:gs pos="78000">
                <a:schemeClr val="tx2">
                  <a:lumMod val="20000"/>
                  <a:lumOff val="80000"/>
                  <a:shade val="67500"/>
                  <a:satMod val="115000"/>
                </a:schemeClr>
              </a:gs>
              <a:gs pos="53000">
                <a:schemeClr val="tx2">
                  <a:lumMod val="20000"/>
                  <a:lumOff val="80000"/>
                  <a:shade val="100000"/>
                  <a:satMod val="115000"/>
                </a:schemeClr>
              </a:gs>
            </a:gsLst>
            <a:lin ang="10800000" scaled="1"/>
          </a:gradFill>
          <a:ln w="9525" algn="ctr">
            <a:noFill/>
            <a:round/>
            <a:headEnd/>
            <a:tailEnd/>
          </a:ln>
        </p:spPr>
        <p:txBody>
          <a:bodyPr/>
          <a:lstStyle/>
          <a:p>
            <a:endParaRPr lang="de-DE"/>
          </a:p>
        </p:txBody>
      </p:sp>
      <p:grpSp>
        <p:nvGrpSpPr>
          <p:cNvPr id="2" name="Gruppieren 46"/>
          <p:cNvGrpSpPr/>
          <p:nvPr/>
        </p:nvGrpSpPr>
        <p:grpSpPr>
          <a:xfrm>
            <a:off x="642910" y="357166"/>
            <a:ext cx="6143668" cy="1071570"/>
            <a:chOff x="642910" y="571480"/>
            <a:chExt cx="6143668" cy="1071570"/>
          </a:xfrm>
        </p:grpSpPr>
        <p:sp>
          <p:nvSpPr>
            <p:cNvPr id="53" name="Rechteck 52"/>
            <p:cNvSpPr/>
            <p:nvPr/>
          </p:nvSpPr>
          <p:spPr bwMode="auto">
            <a:xfrm>
              <a:off x="642910" y="1000108"/>
              <a:ext cx="6143668"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55" name="Picture 4"/>
            <p:cNvPicPr>
              <a:picLocks noChangeAspect="1" noChangeArrowheads="1"/>
            </p:cNvPicPr>
            <p:nvPr/>
          </p:nvPicPr>
          <p:blipFill>
            <a:blip r:embed="rId3"/>
            <a:srcRect/>
            <a:stretch>
              <a:fillRect/>
            </a:stretch>
          </p:blipFill>
          <p:spPr bwMode="auto">
            <a:xfrm flipH="1">
              <a:off x="714348" y="571480"/>
              <a:ext cx="2917052" cy="1071570"/>
            </a:xfrm>
            <a:prstGeom prst="rect">
              <a:avLst/>
            </a:prstGeom>
            <a:noFill/>
            <a:ln w="9525">
              <a:noFill/>
              <a:miter lim="800000"/>
              <a:headEnd/>
              <a:tailEnd/>
            </a:ln>
            <a:effectLst/>
          </p:spPr>
        </p:pic>
        <p:sp>
          <p:nvSpPr>
            <p:cNvPr id="57" name="Rechteck 56"/>
            <p:cNvSpPr/>
            <p:nvPr/>
          </p:nvSpPr>
          <p:spPr>
            <a:xfrm>
              <a:off x="3714744" y="1000108"/>
              <a:ext cx="1857356" cy="276999"/>
            </a:xfrm>
            <a:prstGeom prst="rect">
              <a:avLst/>
            </a:prstGeom>
          </p:spPr>
          <p:txBody>
            <a:bodyPr wrap="square">
              <a:spAutoFit/>
            </a:bodyPr>
            <a:lstStyle/>
            <a:p>
              <a:pPr algn="r"/>
              <a:r>
                <a:rPr lang="de-DE" sz="1200" b="1" dirty="0" smtClean="0"/>
                <a:t>MVG EKD  VIII. Abschnitt</a:t>
              </a:r>
              <a:endParaRPr lang="de-DE" sz="1200" b="1" dirty="0"/>
            </a:p>
          </p:txBody>
        </p:sp>
        <p:sp>
          <p:nvSpPr>
            <p:cNvPr id="58" name="Rechteck 57"/>
            <p:cNvSpPr/>
            <p:nvPr/>
          </p:nvSpPr>
          <p:spPr>
            <a:xfrm>
              <a:off x="2928926" y="1285860"/>
              <a:ext cx="3571868" cy="276999"/>
            </a:xfrm>
            <a:prstGeom prst="rect">
              <a:avLst/>
            </a:prstGeom>
          </p:spPr>
          <p:txBody>
            <a:bodyPr wrap="square">
              <a:spAutoFit/>
            </a:bodyPr>
            <a:lstStyle/>
            <a:p>
              <a:pPr algn="r"/>
              <a:r>
                <a:rPr lang="de-DE" sz="1200" b="1" dirty="0" smtClean="0"/>
                <a:t>Aufgaben und Befugnisse der Mitarbeitervertretung</a:t>
              </a:r>
              <a:endParaRPr lang="de-DE" sz="1200" b="1" dirty="0"/>
            </a:p>
          </p:txBody>
        </p:sp>
      </p:grpSp>
      <p:sp>
        <p:nvSpPr>
          <p:cNvPr id="59" name="Rechteck 58"/>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Rectangle 75"/>
          <p:cNvSpPr>
            <a:spLocks noChangeArrowheads="1"/>
          </p:cNvSpPr>
          <p:nvPr/>
        </p:nvSpPr>
        <p:spPr bwMode="auto">
          <a:xfrm>
            <a:off x="5715008" y="1857364"/>
            <a:ext cx="2838450" cy="369887"/>
          </a:xfrm>
          <a:prstGeom prst="rect">
            <a:avLst/>
          </a:prstGeom>
          <a:noFill/>
          <a:ln w="9525">
            <a:noFill/>
            <a:miter lim="800000"/>
            <a:headEnd/>
            <a:tailEnd/>
          </a:ln>
        </p:spPr>
        <p:txBody>
          <a:bodyPr wrap="none">
            <a:spAutoFit/>
          </a:bodyPr>
          <a:lstStyle/>
          <a:p>
            <a:pPr>
              <a:defRPr/>
            </a:pPr>
            <a:r>
              <a:rPr lang="de-DE" b="1" dirty="0">
                <a:solidFill>
                  <a:srgbClr val="C00000"/>
                </a:solidFill>
                <a:latin typeface="Arial" charset="0"/>
              </a:rPr>
              <a:t>Agieren </a:t>
            </a:r>
            <a:r>
              <a:rPr lang="de-DE" b="1" dirty="0">
                <a:latin typeface="Arial" charset="0"/>
              </a:rPr>
              <a:t>statt Reagieren </a:t>
            </a:r>
          </a:p>
        </p:txBody>
      </p:sp>
      <p:sp>
        <p:nvSpPr>
          <p:cNvPr id="16" name="Rechteck 1"/>
          <p:cNvSpPr>
            <a:spLocks noChangeArrowheads="1"/>
          </p:cNvSpPr>
          <p:nvPr/>
        </p:nvSpPr>
        <p:spPr bwMode="auto">
          <a:xfrm>
            <a:off x="2643174" y="3429000"/>
            <a:ext cx="6000792" cy="1015663"/>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defRPr/>
            </a:pPr>
            <a:r>
              <a:rPr lang="de-DE" sz="1400" b="1" dirty="0"/>
              <a:t>Dieses Initiativrecht steht der MAV in </a:t>
            </a:r>
            <a:r>
              <a:rPr lang="de-DE" sz="1600" b="1" dirty="0">
                <a:solidFill>
                  <a:srgbClr val="C00000"/>
                </a:solidFill>
              </a:rPr>
              <a:t>allen </a:t>
            </a:r>
            <a:r>
              <a:rPr lang="de-DE" sz="1400" b="1" dirty="0" smtClean="0"/>
              <a:t>Bereichen, </a:t>
            </a:r>
          </a:p>
          <a:p>
            <a:pPr>
              <a:defRPr/>
            </a:pPr>
            <a:r>
              <a:rPr lang="de-DE" sz="1400" b="1" dirty="0" smtClean="0">
                <a:ea typeface="Times New Roman" pitchFamily="18" charset="0"/>
                <a:cs typeface="Arial" pitchFamily="34" charset="0"/>
              </a:rPr>
              <a:t>die </a:t>
            </a:r>
            <a:r>
              <a:rPr lang="de-DE" sz="1400" b="1" dirty="0">
                <a:ea typeface="Times New Roman" pitchFamily="18" charset="0"/>
                <a:cs typeface="Arial" pitchFamily="34" charset="0"/>
              </a:rPr>
              <a:t>der Mitbestimmung, eingeschränkten Mitbestimmung </a:t>
            </a:r>
            <a:r>
              <a:rPr lang="de-DE" sz="1400" b="1" dirty="0" smtClean="0">
                <a:ea typeface="Times New Roman" pitchFamily="18" charset="0"/>
                <a:cs typeface="Arial" pitchFamily="34" charset="0"/>
              </a:rPr>
              <a:t>und </a:t>
            </a:r>
            <a:r>
              <a:rPr lang="de-DE" sz="1400" b="1" dirty="0" err="1">
                <a:ea typeface="Times New Roman" pitchFamily="18" charset="0"/>
                <a:cs typeface="Arial" pitchFamily="34" charset="0"/>
              </a:rPr>
              <a:t>Mitberatung</a:t>
            </a:r>
            <a:r>
              <a:rPr lang="de-DE" sz="1400" b="1" dirty="0">
                <a:ea typeface="Times New Roman" pitchFamily="18" charset="0"/>
                <a:cs typeface="Arial" pitchFamily="34" charset="0"/>
              </a:rPr>
              <a:t> unterliegen </a:t>
            </a:r>
            <a:r>
              <a:rPr lang="de-DE" sz="1400" b="1" dirty="0"/>
              <a:t>zu. </a:t>
            </a:r>
            <a:r>
              <a:rPr lang="de-DE" sz="1400" b="1" dirty="0" smtClean="0"/>
              <a:t>Der Arbeitgeber </a:t>
            </a:r>
            <a:r>
              <a:rPr lang="de-DE" sz="1400" b="1" dirty="0" smtClean="0">
                <a:solidFill>
                  <a:srgbClr val="C00000"/>
                </a:solidFill>
              </a:rPr>
              <a:t>muss </a:t>
            </a:r>
            <a:r>
              <a:rPr lang="de-DE" sz="1400" b="1" dirty="0" smtClean="0"/>
              <a:t>sich auf eine </a:t>
            </a:r>
            <a:r>
              <a:rPr lang="de-DE" sz="1400" b="1" dirty="0" smtClean="0">
                <a:solidFill>
                  <a:srgbClr val="C00000"/>
                </a:solidFill>
              </a:rPr>
              <a:t>Verhandlung und eine Einigung </a:t>
            </a:r>
            <a:r>
              <a:rPr lang="de-DE" sz="1400" b="1" dirty="0" smtClean="0"/>
              <a:t>über die Vorschläge MAV einlassen</a:t>
            </a:r>
            <a:endParaRPr lang="de-DE" sz="1400" b="1" dirty="0"/>
          </a:p>
        </p:txBody>
      </p:sp>
      <p:sp>
        <p:nvSpPr>
          <p:cNvPr id="19" name="Rechteck 1"/>
          <p:cNvSpPr>
            <a:spLocks noChangeArrowheads="1"/>
          </p:cNvSpPr>
          <p:nvPr/>
        </p:nvSpPr>
        <p:spPr bwMode="auto">
          <a:xfrm>
            <a:off x="2357422" y="4500570"/>
            <a:ext cx="5072098" cy="307777"/>
          </a:xfrm>
          <a:prstGeom prst="rect">
            <a:avLst/>
          </a:prstGeom>
          <a:noFill/>
          <a:ln w="9525">
            <a:noFill/>
            <a:miter lim="800000"/>
            <a:headEnd/>
            <a:tailEnd/>
          </a:ln>
          <a:effectLst/>
        </p:spPr>
        <p:txBody>
          <a:bodyPr wrap="square">
            <a:spAutoFit/>
          </a:bodyPr>
          <a:lstStyle/>
          <a:p>
            <a:pPr>
              <a:defRPr/>
            </a:pPr>
            <a:r>
              <a:rPr lang="de-DE" sz="1400" b="1" dirty="0" smtClean="0"/>
              <a:t>Verweigert </a:t>
            </a:r>
            <a:r>
              <a:rPr lang="de-DE" sz="1400" b="1" dirty="0"/>
              <a:t>er dies, kann die MAV </a:t>
            </a:r>
            <a:r>
              <a:rPr lang="de-DE" sz="1400" b="1" dirty="0" smtClean="0"/>
              <a:t>das </a:t>
            </a:r>
            <a:r>
              <a:rPr lang="de-DE" sz="1400" b="1" dirty="0">
                <a:solidFill>
                  <a:srgbClr val="C00000"/>
                </a:solidFill>
              </a:rPr>
              <a:t>Kirchengericht</a:t>
            </a:r>
            <a:r>
              <a:rPr lang="de-DE" sz="1400" b="1" dirty="0"/>
              <a:t> anrufen.</a:t>
            </a:r>
          </a:p>
        </p:txBody>
      </p:sp>
      <p:sp>
        <p:nvSpPr>
          <p:cNvPr id="21" name="Rechteck 26"/>
          <p:cNvSpPr>
            <a:spLocks noChangeArrowheads="1"/>
          </p:cNvSpPr>
          <p:nvPr/>
        </p:nvSpPr>
        <p:spPr bwMode="auto">
          <a:xfrm>
            <a:off x="2643174" y="2285992"/>
            <a:ext cx="6160358" cy="1231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400" b="1" dirty="0" smtClean="0"/>
              <a:t>Das </a:t>
            </a:r>
            <a:r>
              <a:rPr lang="de-DE" b="1" dirty="0" smtClean="0">
                <a:solidFill>
                  <a:srgbClr val="C00000"/>
                </a:solidFill>
              </a:rPr>
              <a:t>Initiativrecht</a:t>
            </a:r>
            <a:r>
              <a:rPr lang="de-DE" sz="1400" b="1" dirty="0" smtClean="0">
                <a:solidFill>
                  <a:srgbClr val="C00000"/>
                </a:solidFill>
              </a:rPr>
              <a:t> </a:t>
            </a:r>
            <a:r>
              <a:rPr lang="de-DE" sz="1400" b="1" dirty="0" smtClean="0"/>
              <a:t>ermöglicht der MAV </a:t>
            </a:r>
          </a:p>
          <a:p>
            <a:r>
              <a:rPr lang="de-DE" sz="1400" b="1" dirty="0" smtClean="0"/>
              <a:t>nicht nur im Rahmen der betrieblichen Mitbestimmung auf Maßnahmen des Arbeitgebers zu reagieren, sondern selbst </a:t>
            </a:r>
            <a:r>
              <a:rPr lang="de-DE" sz="1400" b="1" dirty="0" smtClean="0">
                <a:solidFill>
                  <a:srgbClr val="C00000"/>
                </a:solidFill>
              </a:rPr>
              <a:t>Gestaltungsvorschläge</a:t>
            </a:r>
            <a:r>
              <a:rPr lang="de-DE" sz="1400" b="1" dirty="0" smtClean="0"/>
              <a:t> zu machen und berechtigt die MAV, sich mit </a:t>
            </a:r>
            <a:r>
              <a:rPr lang="de-DE" sz="1400" b="1" dirty="0" smtClean="0">
                <a:solidFill>
                  <a:srgbClr val="C00000"/>
                </a:solidFill>
              </a:rPr>
              <a:t>Initiativen</a:t>
            </a:r>
            <a:r>
              <a:rPr lang="de-DE" sz="1400" b="1" dirty="0" smtClean="0"/>
              <a:t> in Entscheidungsprozesse einzubringen. </a:t>
            </a:r>
          </a:p>
          <a:p>
            <a:endParaRPr lang="de-DE" sz="1400" b="1" dirty="0"/>
          </a:p>
        </p:txBody>
      </p:sp>
      <p:sp>
        <p:nvSpPr>
          <p:cNvPr id="22" name="Rechteck 72"/>
          <p:cNvSpPr>
            <a:spLocks noChangeArrowheads="1"/>
          </p:cNvSpPr>
          <p:nvPr/>
        </p:nvSpPr>
        <p:spPr bwMode="auto">
          <a:xfrm>
            <a:off x="3357554" y="5214950"/>
            <a:ext cx="4786346" cy="738664"/>
          </a:xfrm>
          <a:prstGeom prst="rect">
            <a:avLst/>
          </a:prstGeom>
          <a:noFill/>
          <a:ln w="9525">
            <a:noFill/>
            <a:miter lim="800000"/>
            <a:headEnd/>
            <a:tailEnd/>
          </a:ln>
        </p:spPr>
        <p:txBody>
          <a:bodyPr wrap="square">
            <a:spAutoFit/>
          </a:bodyPr>
          <a:lstStyle/>
          <a:p>
            <a:r>
              <a:rPr lang="de-DE" sz="1400" b="1" i="1" dirty="0">
                <a:cs typeface="Arial" pitchFamily="34" charset="0"/>
              </a:rPr>
              <a:t>Die Schlichtungsstelle stellt fest, </a:t>
            </a:r>
            <a:endParaRPr lang="de-DE" sz="1400" b="1" i="1" dirty="0" smtClean="0">
              <a:cs typeface="Arial" pitchFamily="34" charset="0"/>
            </a:endParaRPr>
          </a:p>
          <a:p>
            <a:r>
              <a:rPr lang="de-DE" sz="1400" b="1" i="1" dirty="0" smtClean="0">
                <a:cs typeface="Arial" pitchFamily="34" charset="0"/>
              </a:rPr>
              <a:t>ob  </a:t>
            </a:r>
            <a:r>
              <a:rPr lang="de-DE" sz="1400" b="1" i="1" dirty="0">
                <a:solidFill>
                  <a:srgbClr val="C00000"/>
                </a:solidFill>
                <a:cs typeface="Arial" pitchFamily="34" charset="0"/>
              </a:rPr>
              <a:t>die Weigerung </a:t>
            </a:r>
            <a:r>
              <a:rPr lang="de-DE" sz="1400" b="1" i="1" dirty="0" smtClean="0">
                <a:cs typeface="Arial" pitchFamily="34" charset="0"/>
              </a:rPr>
              <a:t>der </a:t>
            </a:r>
            <a:r>
              <a:rPr lang="de-DE" sz="1400" b="1" i="1" dirty="0">
                <a:cs typeface="Arial" pitchFamily="34" charset="0"/>
              </a:rPr>
              <a:t>Dienststellenleitung, </a:t>
            </a:r>
            <a:r>
              <a:rPr lang="de-DE" sz="1400" b="1" i="1" dirty="0" smtClean="0">
                <a:cs typeface="Arial" pitchFamily="34" charset="0"/>
              </a:rPr>
              <a:t>die </a:t>
            </a:r>
            <a:r>
              <a:rPr lang="de-DE" sz="1400" b="1" i="1" dirty="0">
                <a:cs typeface="Arial" pitchFamily="34" charset="0"/>
              </a:rPr>
              <a:t>von der MAV </a:t>
            </a:r>
            <a:endParaRPr lang="de-DE" sz="1400" b="1" i="1" dirty="0" smtClean="0">
              <a:cs typeface="Arial" pitchFamily="34" charset="0"/>
            </a:endParaRPr>
          </a:p>
          <a:p>
            <a:r>
              <a:rPr lang="de-DE" sz="1400" b="1" i="1" dirty="0" smtClean="0">
                <a:cs typeface="Arial" pitchFamily="34" charset="0"/>
              </a:rPr>
              <a:t>beantragte </a:t>
            </a:r>
            <a:r>
              <a:rPr lang="de-DE" sz="1400" b="1" i="1" dirty="0">
                <a:cs typeface="Arial" pitchFamily="34" charset="0"/>
              </a:rPr>
              <a:t>Maßnahme zu vollziehen, </a:t>
            </a:r>
            <a:r>
              <a:rPr lang="de-DE" sz="1400" b="1" i="1" dirty="0">
                <a:solidFill>
                  <a:srgbClr val="C00000"/>
                </a:solidFill>
                <a:cs typeface="Arial" pitchFamily="34" charset="0"/>
              </a:rPr>
              <a:t>rechtswidrig </a:t>
            </a:r>
            <a:r>
              <a:rPr lang="de-DE" sz="1400" b="1" i="1" dirty="0">
                <a:cs typeface="Arial" pitchFamily="34" charset="0"/>
              </a:rPr>
              <a:t>ist</a:t>
            </a:r>
            <a:r>
              <a:rPr lang="de-DE" sz="1400" b="1" i="1" dirty="0" smtClean="0">
                <a:cs typeface="Arial" pitchFamily="34" charset="0"/>
              </a:rPr>
              <a:t>. </a:t>
            </a:r>
            <a:endParaRPr lang="de-DE" sz="1200" b="1" i="1" dirty="0">
              <a:cs typeface="Arial" pitchFamily="34" charset="0"/>
            </a:endParaRPr>
          </a:p>
        </p:txBody>
      </p:sp>
      <p:pic>
        <p:nvPicPr>
          <p:cNvPr id="24" name="Picture 2" descr="C:\Users\Gisbert\Desktop\Homepage und Infodienst\freie Bilder_pixabay\3d Männchen\playmobil-451203_640.jpg"/>
          <p:cNvPicPr>
            <a:picLocks noChangeAspect="1" noChangeArrowheads="1"/>
          </p:cNvPicPr>
          <p:nvPr/>
        </p:nvPicPr>
        <p:blipFill>
          <a:blip r:embed="rId4" cstate="print"/>
          <a:srcRect/>
          <a:stretch>
            <a:fillRect/>
          </a:stretch>
        </p:blipFill>
        <p:spPr bwMode="auto">
          <a:xfrm>
            <a:off x="714348" y="2143116"/>
            <a:ext cx="1344715" cy="952507"/>
          </a:xfrm>
          <a:prstGeom prst="rect">
            <a:avLst/>
          </a:prstGeom>
          <a:ln>
            <a:noFill/>
          </a:ln>
          <a:effectLst>
            <a:outerShdw blurRad="292100" dist="139700" dir="2700000" algn="tl" rotWithShape="0">
              <a:srgbClr val="333333">
                <a:alpha val="65000"/>
              </a:srgbClr>
            </a:outerShdw>
          </a:effectLst>
        </p:spPr>
      </p:pic>
      <p:sp>
        <p:nvSpPr>
          <p:cNvPr id="27" name="AutoShape 22"/>
          <p:cNvSpPr>
            <a:spLocks noChangeArrowheads="1"/>
          </p:cNvSpPr>
          <p:nvPr/>
        </p:nvSpPr>
        <p:spPr bwMode="auto">
          <a:xfrm rot="10800000" flipH="1">
            <a:off x="2214546" y="4071942"/>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8" name="AutoShape 22"/>
          <p:cNvSpPr>
            <a:spLocks noChangeArrowheads="1"/>
          </p:cNvSpPr>
          <p:nvPr/>
        </p:nvSpPr>
        <p:spPr bwMode="auto">
          <a:xfrm rot="10800000" flipH="1">
            <a:off x="2214546" y="3714752"/>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1" name="Rechteck 30"/>
          <p:cNvSpPr/>
          <p:nvPr/>
        </p:nvSpPr>
        <p:spPr>
          <a:xfrm>
            <a:off x="2571736" y="5929330"/>
            <a:ext cx="5715040" cy="461665"/>
          </a:xfrm>
          <a:prstGeom prst="rect">
            <a:avLst/>
          </a:prstGeom>
        </p:spPr>
        <p:txBody>
          <a:bodyPr wrap="square">
            <a:spAutoFit/>
          </a:bodyPr>
          <a:lstStyle/>
          <a:p>
            <a:r>
              <a:rPr lang="de-DE" sz="1200" b="1" i="1" dirty="0" smtClean="0">
                <a:cs typeface="Arial" pitchFamily="34" charset="0"/>
              </a:rPr>
              <a:t>Sollte das der Fall sein</a:t>
            </a:r>
            <a:r>
              <a:rPr lang="de-DE" sz="1200" b="1" i="1" dirty="0" smtClean="0">
                <a:solidFill>
                  <a:srgbClr val="C00000"/>
                </a:solidFill>
                <a:cs typeface="Arial" pitchFamily="34" charset="0"/>
              </a:rPr>
              <a:t>, hat die Dienststellenleitung erneut </a:t>
            </a:r>
            <a:r>
              <a:rPr lang="de-DE" sz="1200" b="1" i="1" dirty="0" smtClean="0">
                <a:cs typeface="Arial" pitchFamily="34" charset="0"/>
              </a:rPr>
              <a:t>unter Berücksichtigung der </a:t>
            </a:r>
          </a:p>
          <a:p>
            <a:r>
              <a:rPr lang="de-DE" sz="1200" b="1" i="1" dirty="0" smtClean="0">
                <a:cs typeface="Arial" pitchFamily="34" charset="0"/>
              </a:rPr>
              <a:t>        Rechtsauffassung der Schlichtungsstelle </a:t>
            </a:r>
            <a:r>
              <a:rPr lang="de-DE" sz="1200" b="1" i="1" dirty="0" smtClean="0">
                <a:solidFill>
                  <a:srgbClr val="C00000"/>
                </a:solidFill>
                <a:cs typeface="Arial" pitchFamily="34" charset="0"/>
              </a:rPr>
              <a:t>über den Antrag der MAV zu entscheiden</a:t>
            </a:r>
            <a:r>
              <a:rPr lang="de-DE" sz="1200" b="1" i="1" dirty="0" smtClean="0">
                <a:cs typeface="Arial" pitchFamily="34" charset="0"/>
              </a:rPr>
              <a:t>.</a:t>
            </a:r>
            <a:endParaRPr lang="de-DE" sz="1200" b="1" i="1" dirty="0">
              <a:cs typeface="Arial" pitchFamily="34" charset="0"/>
            </a:endParaRPr>
          </a:p>
        </p:txBody>
      </p:sp>
      <p:sp>
        <p:nvSpPr>
          <p:cNvPr id="32" name="Rechteck 31"/>
          <p:cNvSpPr/>
          <p:nvPr/>
        </p:nvSpPr>
        <p:spPr>
          <a:xfrm>
            <a:off x="785786" y="5000636"/>
            <a:ext cx="2026132" cy="461665"/>
          </a:xfrm>
          <a:prstGeom prst="rect">
            <a:avLst/>
          </a:prstGeom>
        </p:spPr>
        <p:txBody>
          <a:bodyPr wrap="none">
            <a:spAutoFit/>
          </a:bodyPr>
          <a:lstStyle/>
          <a:p>
            <a:r>
              <a:rPr lang="de-DE" sz="1200" b="1" dirty="0" smtClean="0">
                <a:solidFill>
                  <a:srgbClr val="C00000"/>
                </a:solidFill>
              </a:rPr>
              <a:t>Initiativanträge  sind </a:t>
            </a:r>
          </a:p>
          <a:p>
            <a:r>
              <a:rPr lang="de-DE" sz="1200" b="1" dirty="0" smtClean="0">
                <a:solidFill>
                  <a:srgbClr val="C00000"/>
                </a:solidFill>
              </a:rPr>
              <a:t>                    schlichtungsfähig</a:t>
            </a:r>
            <a:endParaRPr lang="de-DE" sz="1200" b="1" dirty="0">
              <a:solidFill>
                <a:srgbClr val="C00000"/>
              </a:solidFill>
            </a:endParaRPr>
          </a:p>
        </p:txBody>
      </p:sp>
      <p:pic>
        <p:nvPicPr>
          <p:cNvPr id="23" name="Picture 2" descr="C:\Users\Gisbert\Desktop\Bild1.jpg"/>
          <p:cNvPicPr>
            <a:picLocks noChangeAspect="1" noChangeArrowheads="1"/>
          </p:cNvPicPr>
          <p:nvPr/>
        </p:nvPicPr>
        <p:blipFill>
          <a:blip r:embed="rId5"/>
          <a:srcRect/>
          <a:stretch>
            <a:fillRect/>
          </a:stretch>
        </p:blipFill>
        <p:spPr bwMode="auto">
          <a:xfrm>
            <a:off x="2714612" y="5000636"/>
            <a:ext cx="560832" cy="9265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0.70"/>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0-#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1+#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1000" fill="hold"/>
                                        <p:tgtEl>
                                          <p:spTgt spid="32"/>
                                        </p:tgtEl>
                                        <p:attrNameLst>
                                          <p:attrName>ppt_w</p:attrName>
                                        </p:attrNameLst>
                                      </p:cBhvr>
                                      <p:tavLst>
                                        <p:tav tm="0">
                                          <p:val>
                                            <p:strVal val="#ppt_w*0.70"/>
                                          </p:val>
                                        </p:tav>
                                        <p:tav tm="100000">
                                          <p:val>
                                            <p:strVal val="#ppt_w"/>
                                          </p:val>
                                        </p:tav>
                                      </p:tavLst>
                                    </p:anim>
                                    <p:anim calcmode="lin" valueType="num">
                                      <p:cBhvr>
                                        <p:cTn id="35" dur="1000" fill="hold"/>
                                        <p:tgtEl>
                                          <p:spTgt spid="32"/>
                                        </p:tgtEl>
                                        <p:attrNameLst>
                                          <p:attrName>ppt_h</p:attrName>
                                        </p:attrNameLst>
                                      </p:cBhvr>
                                      <p:tavLst>
                                        <p:tav tm="0">
                                          <p:val>
                                            <p:strVal val="#ppt_h"/>
                                          </p:val>
                                        </p:tav>
                                        <p:tav tm="100000">
                                          <p:val>
                                            <p:strVal val="#ppt_h"/>
                                          </p:val>
                                        </p:tav>
                                      </p:tavLst>
                                    </p:anim>
                                    <p:animEffect transition="in" filter="fade">
                                      <p:cBhvr>
                                        <p:cTn id="36" dur="1000"/>
                                        <p:tgtEl>
                                          <p:spTgt spid="32"/>
                                        </p:tgtEl>
                                      </p:cBhvr>
                                    </p:animEffect>
                                  </p:childTnLst>
                                </p:cTn>
                              </p:par>
                              <p:par>
                                <p:cTn id="37" presetID="55"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strVal val="#ppt_w*0.70"/>
                                          </p:val>
                                        </p:tav>
                                        <p:tav tm="100000">
                                          <p:val>
                                            <p:strVal val="#ppt_w"/>
                                          </p:val>
                                        </p:tav>
                                      </p:tavLst>
                                    </p:anim>
                                    <p:anim calcmode="lin" valueType="num">
                                      <p:cBhvr>
                                        <p:cTn id="40" dur="1000" fill="hold"/>
                                        <p:tgtEl>
                                          <p:spTgt spid="23"/>
                                        </p:tgtEl>
                                        <p:attrNameLst>
                                          <p:attrName>ppt_h</p:attrName>
                                        </p:attrNameLst>
                                      </p:cBhvr>
                                      <p:tavLst>
                                        <p:tav tm="0">
                                          <p:val>
                                            <p:strVal val="#ppt_h"/>
                                          </p:val>
                                        </p:tav>
                                        <p:tav tm="100000">
                                          <p:val>
                                            <p:strVal val="#ppt_h"/>
                                          </p:val>
                                        </p:tav>
                                      </p:tavLst>
                                    </p:anim>
                                    <p:animEffect transition="in" filter="fade">
                                      <p:cBhvr>
                                        <p:cTn id="41" dur="1000"/>
                                        <p:tgtEl>
                                          <p:spTgt spid="23"/>
                                        </p:tgtEl>
                                      </p:cBhvr>
                                    </p:animEffect>
                                  </p:childTnLst>
                                </p:cTn>
                              </p:par>
                            </p:childTnLst>
                          </p:cTn>
                        </p:par>
                        <p:par>
                          <p:cTn id="42" fill="hold">
                            <p:stCondLst>
                              <p:cond delay="1000"/>
                            </p:stCondLst>
                            <p:childTnLst>
                              <p:par>
                                <p:cTn id="43" presetID="3" presetClass="entr" presetSubtype="1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linds(horizontal)">
                                      <p:cBhvr>
                                        <p:cTn id="45" dur="500"/>
                                        <p:tgtEl>
                                          <p:spTgt spid="22"/>
                                        </p:tgtEl>
                                      </p:cBhvr>
                                    </p:animEffect>
                                  </p:childTnLst>
                                </p:cTn>
                              </p:par>
                            </p:childTnLst>
                          </p:cTn>
                        </p:par>
                        <p:par>
                          <p:cTn id="46" fill="hold">
                            <p:stCondLst>
                              <p:cond delay="1500"/>
                            </p:stCondLst>
                            <p:childTnLst>
                              <p:par>
                                <p:cTn id="47" presetID="55"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1000" fill="hold"/>
                                        <p:tgtEl>
                                          <p:spTgt spid="31"/>
                                        </p:tgtEl>
                                        <p:attrNameLst>
                                          <p:attrName>ppt_w</p:attrName>
                                        </p:attrNameLst>
                                      </p:cBhvr>
                                      <p:tavLst>
                                        <p:tav tm="0">
                                          <p:val>
                                            <p:strVal val="#ppt_w*0.70"/>
                                          </p:val>
                                        </p:tav>
                                        <p:tav tm="100000">
                                          <p:val>
                                            <p:strVal val="#ppt_w"/>
                                          </p:val>
                                        </p:tav>
                                      </p:tavLst>
                                    </p:anim>
                                    <p:anim calcmode="lin" valueType="num">
                                      <p:cBhvr>
                                        <p:cTn id="50" dur="1000" fill="hold"/>
                                        <p:tgtEl>
                                          <p:spTgt spid="31"/>
                                        </p:tgtEl>
                                        <p:attrNameLst>
                                          <p:attrName>ppt_h</p:attrName>
                                        </p:attrNameLst>
                                      </p:cBhvr>
                                      <p:tavLst>
                                        <p:tav tm="0">
                                          <p:val>
                                            <p:strVal val="#ppt_h"/>
                                          </p:val>
                                        </p:tav>
                                        <p:tav tm="100000">
                                          <p:val>
                                            <p:strVal val="#ppt_h"/>
                                          </p:val>
                                        </p:tav>
                                      </p:tavLst>
                                    </p:anim>
                                    <p:animEffect transition="in" filter="fade">
                                      <p:cBhvr>
                                        <p:cTn id="51"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1" grpId="0"/>
      <p:bldP spid="19" grpId="0"/>
      <p:bldP spid="22" grpId="0"/>
      <p:bldP spid="27" grpId="0" animBg="1"/>
      <p:bldP spid="28" grpId="0" animBg="1"/>
      <p:bldP spid="31" grpId="0"/>
      <p:bldP spid="3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21"/>
          <p:cNvSpPr>
            <a:spLocks noChangeArrowheads="1"/>
          </p:cNvSpPr>
          <p:nvPr/>
        </p:nvSpPr>
        <p:spPr bwMode="auto">
          <a:xfrm>
            <a:off x="0" y="0"/>
            <a:ext cx="3214678" cy="6858000"/>
          </a:xfrm>
          <a:prstGeom prst="rect">
            <a:avLst/>
          </a:prstGeom>
          <a:gradFill flip="none" rotWithShape="1">
            <a:gsLst>
              <a:gs pos="8000">
                <a:schemeClr val="bg1"/>
              </a:gs>
              <a:gs pos="78000">
                <a:schemeClr val="tx2">
                  <a:lumMod val="20000"/>
                  <a:lumOff val="80000"/>
                  <a:shade val="67500"/>
                  <a:satMod val="115000"/>
                </a:schemeClr>
              </a:gs>
              <a:gs pos="53000">
                <a:schemeClr val="tx2">
                  <a:lumMod val="20000"/>
                  <a:lumOff val="80000"/>
                  <a:shade val="100000"/>
                  <a:satMod val="115000"/>
                </a:schemeClr>
              </a:gs>
            </a:gsLst>
            <a:lin ang="10800000" scaled="1"/>
            <a:tileRect/>
          </a:gradFill>
          <a:ln w="9525" algn="ctr">
            <a:noFill/>
            <a:round/>
            <a:headEnd/>
            <a:tailEnd/>
          </a:ln>
        </p:spPr>
        <p:txBody>
          <a:bodyPr/>
          <a:lstStyle/>
          <a:p>
            <a:endParaRPr lang="de-DE"/>
          </a:p>
        </p:txBody>
      </p:sp>
      <p:sp>
        <p:nvSpPr>
          <p:cNvPr id="35" name="Rechteck 34"/>
          <p:cNvSpPr/>
          <p:nvPr/>
        </p:nvSpPr>
        <p:spPr bwMode="auto">
          <a:xfrm>
            <a:off x="2500298" y="2214555"/>
            <a:ext cx="6072230" cy="214314"/>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34" name="Rechteck 33"/>
          <p:cNvSpPr/>
          <p:nvPr/>
        </p:nvSpPr>
        <p:spPr bwMode="auto">
          <a:xfrm>
            <a:off x="2500298" y="5286388"/>
            <a:ext cx="6143665" cy="714380"/>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sp>
        <p:nvSpPr>
          <p:cNvPr id="32" name="Rechteck 31"/>
          <p:cNvSpPr/>
          <p:nvPr/>
        </p:nvSpPr>
        <p:spPr bwMode="auto">
          <a:xfrm>
            <a:off x="2500298" y="3786190"/>
            <a:ext cx="6143665" cy="1285884"/>
          </a:xfrm>
          <a:prstGeom prst="rect">
            <a:avLst/>
          </a:prstGeom>
          <a:solidFill>
            <a:schemeClr val="bg1">
              <a:lumMod val="9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de-DE" sz="1600">
              <a:latin typeface="Arial" charset="0"/>
              <a:cs typeface="Arial" pitchFamily="34" charset="0"/>
            </a:endParaRPr>
          </a:p>
        </p:txBody>
      </p:sp>
      <p:sp>
        <p:nvSpPr>
          <p:cNvPr id="6" name="Rechteck 5"/>
          <p:cNvSpPr/>
          <p:nvPr/>
        </p:nvSpPr>
        <p:spPr>
          <a:xfrm>
            <a:off x="142844" y="0"/>
            <a:ext cx="142844"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2643174" y="2143116"/>
            <a:ext cx="4572000" cy="369332"/>
          </a:xfrm>
          <a:prstGeom prst="rect">
            <a:avLst/>
          </a:prstGeom>
        </p:spPr>
        <p:txBody>
          <a:bodyPr>
            <a:spAutoFit/>
          </a:bodyPr>
          <a:lstStyle/>
          <a:p>
            <a:r>
              <a:rPr lang="de-DE" b="1" dirty="0" smtClean="0"/>
              <a:t>§ 47  Initiativrecht der Mitarbeitervertretung</a:t>
            </a:r>
            <a:endParaRPr lang="de-DE" b="1" dirty="0"/>
          </a:p>
        </p:txBody>
      </p:sp>
      <p:sp>
        <p:nvSpPr>
          <p:cNvPr id="12" name="Rechteck 11"/>
          <p:cNvSpPr/>
          <p:nvPr/>
        </p:nvSpPr>
        <p:spPr>
          <a:xfrm>
            <a:off x="2643174" y="2571744"/>
            <a:ext cx="5857916" cy="954107"/>
          </a:xfrm>
          <a:prstGeom prst="rect">
            <a:avLst/>
          </a:prstGeom>
        </p:spPr>
        <p:txBody>
          <a:bodyPr wrap="square">
            <a:spAutoFit/>
          </a:bodyPr>
          <a:lstStyle/>
          <a:p>
            <a:r>
              <a:rPr lang="de-DE" sz="1200" dirty="0" smtClean="0"/>
              <a:t>( 1 ) </a:t>
            </a:r>
            <a:r>
              <a:rPr lang="de-DE" sz="1400" b="1" dirty="0" smtClean="0"/>
              <a:t>Die MAV kann der Dienststellenleitung in den Fällen der </a:t>
            </a:r>
            <a:r>
              <a:rPr lang="de-DE" sz="1400" b="1" dirty="0" smtClean="0">
                <a:solidFill>
                  <a:srgbClr val="C00000"/>
                </a:solidFill>
              </a:rPr>
              <a:t>§§ 39, 40, 42, </a:t>
            </a:r>
          </a:p>
          <a:p>
            <a:r>
              <a:rPr lang="de-DE" sz="1400" b="1" dirty="0" smtClean="0">
                <a:solidFill>
                  <a:srgbClr val="C00000"/>
                </a:solidFill>
              </a:rPr>
              <a:t>43 und 46 </a:t>
            </a:r>
            <a:r>
              <a:rPr lang="de-DE" sz="1400" b="1" dirty="0" smtClean="0"/>
              <a:t>Maßnahmen schriftlich vorschlagen. Die Dienststellenleitung hat innerhalb</a:t>
            </a:r>
            <a:r>
              <a:rPr lang="de-DE" sz="1400" b="1" dirty="0" smtClean="0">
                <a:solidFill>
                  <a:srgbClr val="C00000"/>
                </a:solidFill>
              </a:rPr>
              <a:t> eines Monats </a:t>
            </a:r>
            <a:r>
              <a:rPr lang="de-DE" sz="1400" b="1" dirty="0" smtClean="0"/>
              <a:t>Stellung zu nehmen. </a:t>
            </a:r>
            <a:r>
              <a:rPr lang="de-DE" sz="1400" b="1" dirty="0" smtClean="0">
                <a:solidFill>
                  <a:srgbClr val="C00000"/>
                </a:solidFill>
              </a:rPr>
              <a:t>Eine Ablehnung ist schriftlich </a:t>
            </a:r>
          </a:p>
          <a:p>
            <a:r>
              <a:rPr lang="de-DE" sz="1400" b="1" dirty="0" smtClean="0">
                <a:solidFill>
                  <a:srgbClr val="C00000"/>
                </a:solidFill>
              </a:rPr>
              <a:t>zu begründen.</a:t>
            </a:r>
            <a:endParaRPr lang="de-DE" sz="1400" b="1" dirty="0">
              <a:solidFill>
                <a:srgbClr val="C00000"/>
              </a:solidFill>
            </a:endParaRPr>
          </a:p>
        </p:txBody>
      </p:sp>
      <p:sp>
        <p:nvSpPr>
          <p:cNvPr id="13" name="Rechteck 12"/>
          <p:cNvSpPr/>
          <p:nvPr/>
        </p:nvSpPr>
        <p:spPr>
          <a:xfrm>
            <a:off x="2643174" y="3857628"/>
            <a:ext cx="6072230" cy="1169551"/>
          </a:xfrm>
          <a:prstGeom prst="rect">
            <a:avLst/>
          </a:prstGeom>
        </p:spPr>
        <p:txBody>
          <a:bodyPr wrap="square">
            <a:spAutoFit/>
          </a:bodyPr>
          <a:lstStyle/>
          <a:p>
            <a:r>
              <a:rPr lang="de-DE" sz="1200" dirty="0" smtClean="0"/>
              <a:t>( 2 ) </a:t>
            </a:r>
            <a:r>
              <a:rPr lang="de-DE" sz="1400" dirty="0" smtClean="0"/>
              <a:t>Kommt in den Fällen des Abs.1, in denen die MAV </a:t>
            </a:r>
          </a:p>
          <a:p>
            <a:r>
              <a:rPr lang="de-DE" sz="1400" dirty="0" smtClean="0"/>
              <a:t>ein </a:t>
            </a:r>
            <a:r>
              <a:rPr lang="de-DE" sz="1400" b="1" dirty="0" smtClean="0"/>
              <a:t>Mitbestimmungsrecht</a:t>
            </a:r>
            <a:r>
              <a:rPr lang="de-DE" sz="1400" dirty="0" smtClean="0"/>
              <a:t> oder ein </a:t>
            </a:r>
            <a:r>
              <a:rPr lang="de-DE" sz="1400" b="1" dirty="0" smtClean="0"/>
              <a:t>eingeschränktes Mitbestimmungsrecht </a:t>
            </a:r>
            <a:r>
              <a:rPr lang="de-DE" sz="1400" dirty="0" smtClean="0"/>
              <a:t>hat, auch nach Erörterung eine Einigung nicht zu Stande, so kann die MAV innerhalb von </a:t>
            </a:r>
            <a:r>
              <a:rPr lang="de-DE" sz="1400" b="1" dirty="0" smtClean="0"/>
              <a:t>zwei Wochen </a:t>
            </a:r>
            <a:r>
              <a:rPr lang="de-DE" sz="1400" dirty="0" smtClean="0"/>
              <a:t>nach Abschluss der Erörterung </a:t>
            </a:r>
            <a:r>
              <a:rPr lang="de-DE" sz="1400" b="1" dirty="0" smtClean="0">
                <a:solidFill>
                  <a:srgbClr val="C00000"/>
                </a:solidFill>
              </a:rPr>
              <a:t>oder nach der Ablehnung </a:t>
            </a:r>
            <a:r>
              <a:rPr lang="de-DE" sz="1400" dirty="0" smtClean="0"/>
              <a:t>das Kirchengericht anrufen</a:t>
            </a:r>
            <a:endParaRPr lang="de-DE" sz="1400" dirty="0"/>
          </a:p>
        </p:txBody>
      </p:sp>
      <p:sp>
        <p:nvSpPr>
          <p:cNvPr id="14" name="Rechteck 13"/>
          <p:cNvSpPr/>
          <p:nvPr/>
        </p:nvSpPr>
        <p:spPr>
          <a:xfrm>
            <a:off x="2643174" y="5286388"/>
            <a:ext cx="5715040" cy="738664"/>
          </a:xfrm>
          <a:prstGeom prst="rect">
            <a:avLst/>
          </a:prstGeom>
        </p:spPr>
        <p:txBody>
          <a:bodyPr wrap="square">
            <a:spAutoFit/>
          </a:bodyPr>
          <a:lstStyle/>
          <a:p>
            <a:r>
              <a:rPr lang="de-DE" sz="1400" dirty="0" smtClean="0"/>
              <a:t>Die MAV kann das Kirchengericht </a:t>
            </a:r>
          </a:p>
          <a:p>
            <a:r>
              <a:rPr lang="de-DE" sz="1400" dirty="0" smtClean="0"/>
              <a:t>ferner innerhalb von zwei Wochen anrufen, wenn die Dienststellenleitung </a:t>
            </a:r>
          </a:p>
          <a:p>
            <a:r>
              <a:rPr lang="de-DE" sz="1400" b="1" dirty="0" smtClean="0">
                <a:solidFill>
                  <a:srgbClr val="C00000"/>
                </a:solidFill>
              </a:rPr>
              <a:t>nicht </a:t>
            </a:r>
            <a:r>
              <a:rPr lang="de-DE" sz="1400" dirty="0" smtClean="0"/>
              <a:t>innerhalb der Monatsfrist </a:t>
            </a:r>
            <a:r>
              <a:rPr lang="de-DE" sz="1400" b="1" dirty="0" smtClean="0">
                <a:solidFill>
                  <a:srgbClr val="C00000"/>
                </a:solidFill>
              </a:rPr>
              <a:t>schriftlich</a:t>
            </a:r>
            <a:r>
              <a:rPr lang="de-DE" sz="1400" b="1" dirty="0" smtClean="0"/>
              <a:t> </a:t>
            </a:r>
            <a:r>
              <a:rPr lang="de-DE" sz="1400" b="1" dirty="0" smtClean="0">
                <a:solidFill>
                  <a:srgbClr val="C00000"/>
                </a:solidFill>
              </a:rPr>
              <a:t>Stellung</a:t>
            </a:r>
            <a:r>
              <a:rPr lang="de-DE" sz="1400" b="1" dirty="0" smtClean="0"/>
              <a:t> genommen hat.</a:t>
            </a:r>
            <a:endParaRPr lang="de-DE" sz="1400" b="1" dirty="0"/>
          </a:p>
        </p:txBody>
      </p:sp>
      <p:grpSp>
        <p:nvGrpSpPr>
          <p:cNvPr id="15" name="Gruppieren 14"/>
          <p:cNvGrpSpPr/>
          <p:nvPr/>
        </p:nvGrpSpPr>
        <p:grpSpPr>
          <a:xfrm>
            <a:off x="642910" y="571480"/>
            <a:ext cx="6143668" cy="1071570"/>
            <a:chOff x="642910" y="571480"/>
            <a:chExt cx="6143668" cy="1071570"/>
          </a:xfrm>
        </p:grpSpPr>
        <p:sp>
          <p:nvSpPr>
            <p:cNvPr id="16" name="Rechteck 15"/>
            <p:cNvSpPr/>
            <p:nvPr/>
          </p:nvSpPr>
          <p:spPr bwMode="auto">
            <a:xfrm>
              <a:off x="642910" y="1000108"/>
              <a:ext cx="6143668"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17" name="Picture 4"/>
            <p:cNvPicPr>
              <a:picLocks noChangeAspect="1" noChangeArrowheads="1"/>
            </p:cNvPicPr>
            <p:nvPr/>
          </p:nvPicPr>
          <p:blipFill>
            <a:blip r:embed="rId2"/>
            <a:srcRect/>
            <a:stretch>
              <a:fillRect/>
            </a:stretch>
          </p:blipFill>
          <p:spPr bwMode="auto">
            <a:xfrm flipH="1">
              <a:off x="714348" y="571480"/>
              <a:ext cx="2917052" cy="1071570"/>
            </a:xfrm>
            <a:prstGeom prst="rect">
              <a:avLst/>
            </a:prstGeom>
            <a:noFill/>
            <a:ln w="9525">
              <a:noFill/>
              <a:miter lim="800000"/>
              <a:headEnd/>
              <a:tailEnd/>
            </a:ln>
            <a:effectLst/>
          </p:spPr>
        </p:pic>
        <p:sp>
          <p:nvSpPr>
            <p:cNvPr id="21" name="Rechteck 20"/>
            <p:cNvSpPr/>
            <p:nvPr/>
          </p:nvSpPr>
          <p:spPr>
            <a:xfrm>
              <a:off x="3714744" y="1000108"/>
              <a:ext cx="1857356" cy="276999"/>
            </a:xfrm>
            <a:prstGeom prst="rect">
              <a:avLst/>
            </a:prstGeom>
          </p:spPr>
          <p:txBody>
            <a:bodyPr wrap="square">
              <a:spAutoFit/>
            </a:bodyPr>
            <a:lstStyle/>
            <a:p>
              <a:pPr algn="r"/>
              <a:r>
                <a:rPr lang="de-DE" sz="1200" b="1" dirty="0" smtClean="0"/>
                <a:t>MVG EKD  VIII. Abschnitt</a:t>
              </a:r>
              <a:endParaRPr lang="de-DE" sz="1200" b="1" dirty="0"/>
            </a:p>
          </p:txBody>
        </p:sp>
        <p:sp>
          <p:nvSpPr>
            <p:cNvPr id="22" name="Rechteck 21"/>
            <p:cNvSpPr/>
            <p:nvPr/>
          </p:nvSpPr>
          <p:spPr>
            <a:xfrm>
              <a:off x="2928926" y="1285860"/>
              <a:ext cx="3571868" cy="276999"/>
            </a:xfrm>
            <a:prstGeom prst="rect">
              <a:avLst/>
            </a:prstGeom>
          </p:spPr>
          <p:txBody>
            <a:bodyPr wrap="square">
              <a:spAutoFit/>
            </a:bodyPr>
            <a:lstStyle/>
            <a:p>
              <a:pPr algn="r"/>
              <a:r>
                <a:rPr lang="de-DE" sz="1200" b="1" dirty="0" smtClean="0"/>
                <a:t>Aufgaben und Befugnisse der Mitarbeitervertretung</a:t>
              </a:r>
              <a:endParaRPr lang="de-DE" sz="1200" b="1" dirty="0"/>
            </a:p>
          </p:txBody>
        </p:sp>
      </p:grpSp>
      <p:sp>
        <p:nvSpPr>
          <p:cNvPr id="20" name="Rectangle 75"/>
          <p:cNvSpPr>
            <a:spLocks noChangeArrowheads="1"/>
          </p:cNvSpPr>
          <p:nvPr/>
        </p:nvSpPr>
        <p:spPr bwMode="auto">
          <a:xfrm>
            <a:off x="571472" y="2000240"/>
            <a:ext cx="1526380" cy="523220"/>
          </a:xfrm>
          <a:prstGeom prst="rect">
            <a:avLst/>
          </a:prstGeom>
          <a:noFill/>
          <a:ln w="9525">
            <a:noFill/>
            <a:miter lim="800000"/>
            <a:headEnd/>
            <a:tailEnd/>
          </a:ln>
        </p:spPr>
        <p:txBody>
          <a:bodyPr wrap="none">
            <a:spAutoFit/>
          </a:bodyPr>
          <a:lstStyle/>
          <a:p>
            <a:pPr>
              <a:defRPr/>
            </a:pPr>
            <a:r>
              <a:rPr lang="de-DE" sz="1400" b="1" dirty="0" smtClean="0">
                <a:solidFill>
                  <a:srgbClr val="C00000"/>
                </a:solidFill>
                <a:latin typeface="Arial" charset="0"/>
              </a:rPr>
              <a:t>   Agieren </a:t>
            </a:r>
          </a:p>
          <a:p>
            <a:pPr>
              <a:defRPr/>
            </a:pPr>
            <a:r>
              <a:rPr lang="de-DE" sz="1400" b="1" dirty="0" smtClean="0">
                <a:solidFill>
                  <a:srgbClr val="C00000"/>
                </a:solidFill>
                <a:latin typeface="Arial" charset="0"/>
              </a:rPr>
              <a:t>statt </a:t>
            </a:r>
            <a:r>
              <a:rPr lang="de-DE" sz="1400" b="1" dirty="0">
                <a:latin typeface="Arial" charset="0"/>
              </a:rPr>
              <a:t>Reagieren</a:t>
            </a:r>
            <a:r>
              <a:rPr lang="de-DE" sz="1400" b="1" dirty="0">
                <a:solidFill>
                  <a:srgbClr val="C00000"/>
                </a:solidFill>
                <a:latin typeface="Arial" charset="0"/>
              </a:rPr>
              <a:t> </a:t>
            </a:r>
          </a:p>
        </p:txBody>
      </p:sp>
      <p:pic>
        <p:nvPicPr>
          <p:cNvPr id="23" name="Picture 2" descr="C:\Users\Gisbert\Desktop\Homepage und Infodienst\freie Bilder_pixabay\3d Männchen\playmobil-451203_640.jpg"/>
          <p:cNvPicPr>
            <a:picLocks noChangeAspect="1" noChangeArrowheads="1"/>
          </p:cNvPicPr>
          <p:nvPr/>
        </p:nvPicPr>
        <p:blipFill>
          <a:blip r:embed="rId3" cstate="print"/>
          <a:srcRect/>
          <a:stretch>
            <a:fillRect/>
          </a:stretch>
        </p:blipFill>
        <p:spPr bwMode="auto">
          <a:xfrm>
            <a:off x="785786" y="2571744"/>
            <a:ext cx="1143008" cy="809631"/>
          </a:xfrm>
          <a:prstGeom prst="rect">
            <a:avLst/>
          </a:prstGeom>
          <a:ln>
            <a:noFill/>
          </a:ln>
          <a:effectLst>
            <a:outerShdw blurRad="292100" dist="139700" dir="2700000" algn="tl" rotWithShape="0">
              <a:srgbClr val="333333">
                <a:alpha val="65000"/>
              </a:srgbClr>
            </a:outerShdw>
          </a:effectLst>
        </p:spPr>
      </p:pic>
      <p:sp>
        <p:nvSpPr>
          <p:cNvPr id="24" name="Rechteck 23"/>
          <p:cNvSpPr/>
          <p:nvPr/>
        </p:nvSpPr>
        <p:spPr>
          <a:xfrm>
            <a:off x="571472" y="3857628"/>
            <a:ext cx="1643074" cy="646331"/>
          </a:xfrm>
          <a:prstGeom prst="rect">
            <a:avLst/>
          </a:prstGeom>
        </p:spPr>
        <p:txBody>
          <a:bodyPr wrap="square">
            <a:spAutoFit/>
          </a:bodyPr>
          <a:lstStyle/>
          <a:p>
            <a:r>
              <a:rPr lang="de-DE" sz="1200" b="1" dirty="0" smtClean="0">
                <a:solidFill>
                  <a:srgbClr val="C00000"/>
                </a:solidFill>
              </a:rPr>
              <a:t>…eine Ablehnung </a:t>
            </a:r>
          </a:p>
          <a:p>
            <a:r>
              <a:rPr lang="de-DE" sz="1200" b="1" dirty="0" smtClean="0">
                <a:solidFill>
                  <a:srgbClr val="C00000"/>
                </a:solidFill>
              </a:rPr>
              <a:t>              ist </a:t>
            </a:r>
            <a:r>
              <a:rPr lang="de-DE" sz="1200" b="1" dirty="0" smtClean="0"/>
              <a:t>schriftlich</a:t>
            </a:r>
          </a:p>
          <a:p>
            <a:r>
              <a:rPr lang="de-DE" sz="1200" b="1" dirty="0" smtClean="0">
                <a:solidFill>
                  <a:srgbClr val="C00000"/>
                </a:solidFill>
              </a:rPr>
              <a:t>      zu begründen.</a:t>
            </a:r>
            <a:endParaRPr lang="de-DE" sz="1200" b="1" dirty="0">
              <a:solidFill>
                <a:srgbClr val="C00000"/>
              </a:solidFill>
            </a:endParaRPr>
          </a:p>
        </p:txBody>
      </p:sp>
      <p:sp>
        <p:nvSpPr>
          <p:cNvPr id="25" name="Rechteck 24"/>
          <p:cNvSpPr/>
          <p:nvPr/>
        </p:nvSpPr>
        <p:spPr>
          <a:xfrm>
            <a:off x="571472" y="4500570"/>
            <a:ext cx="1643074" cy="646331"/>
          </a:xfrm>
          <a:prstGeom prst="rect">
            <a:avLst/>
          </a:prstGeom>
        </p:spPr>
        <p:txBody>
          <a:bodyPr wrap="square">
            <a:spAutoFit/>
          </a:bodyPr>
          <a:lstStyle/>
          <a:p>
            <a:r>
              <a:rPr lang="de-DE" sz="1200" b="1" dirty="0" smtClean="0">
                <a:solidFill>
                  <a:srgbClr val="C00000"/>
                </a:solidFill>
              </a:rPr>
              <a:t>…und kann vom </a:t>
            </a:r>
            <a:r>
              <a:rPr lang="de-DE" sz="1200" b="1" dirty="0" smtClean="0"/>
              <a:t>Kirchengericht </a:t>
            </a:r>
            <a:r>
              <a:rPr lang="de-DE" sz="1200" b="1" dirty="0" smtClean="0">
                <a:solidFill>
                  <a:srgbClr val="C00000"/>
                </a:solidFill>
              </a:rPr>
              <a:t>geprüft werden </a:t>
            </a:r>
            <a:endParaRPr lang="de-DE" sz="1200" b="1" dirty="0">
              <a:solidFill>
                <a:srgbClr val="C00000"/>
              </a:solidFill>
            </a:endParaRPr>
          </a:p>
        </p:txBody>
      </p:sp>
      <p:sp>
        <p:nvSpPr>
          <p:cNvPr id="26" name="Rechteck 25"/>
          <p:cNvSpPr/>
          <p:nvPr/>
        </p:nvSpPr>
        <p:spPr>
          <a:xfrm>
            <a:off x="500034" y="5286388"/>
            <a:ext cx="1857388" cy="646331"/>
          </a:xfrm>
          <a:prstGeom prst="rect">
            <a:avLst/>
          </a:prstGeom>
        </p:spPr>
        <p:txBody>
          <a:bodyPr wrap="square">
            <a:spAutoFit/>
          </a:bodyPr>
          <a:lstStyle/>
          <a:p>
            <a:r>
              <a:rPr lang="de-DE" sz="1200" b="1" dirty="0" smtClean="0"/>
              <a:t>…eine Stellungnahme </a:t>
            </a:r>
          </a:p>
          <a:p>
            <a:r>
              <a:rPr lang="de-DE" sz="1200" b="1" dirty="0" smtClean="0"/>
              <a:t>             kann </a:t>
            </a:r>
            <a:r>
              <a:rPr lang="de-DE" sz="1200" b="1" dirty="0" smtClean="0">
                <a:solidFill>
                  <a:srgbClr val="C00000"/>
                </a:solidFill>
              </a:rPr>
              <a:t>erzwungen </a:t>
            </a:r>
          </a:p>
          <a:p>
            <a:r>
              <a:rPr lang="de-DE" sz="1200" b="1" dirty="0" smtClean="0"/>
              <a:t>         werden </a:t>
            </a:r>
            <a:endParaRPr lang="de-DE" sz="1200" b="1" dirty="0"/>
          </a:p>
        </p:txBody>
      </p:sp>
      <p:sp>
        <p:nvSpPr>
          <p:cNvPr id="28" name="AutoShape 22"/>
          <p:cNvSpPr>
            <a:spLocks noChangeArrowheads="1"/>
          </p:cNvSpPr>
          <p:nvPr/>
        </p:nvSpPr>
        <p:spPr bwMode="auto">
          <a:xfrm rot="10800000" flipH="1">
            <a:off x="2285984" y="4714884"/>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0" name="AutoShape 22"/>
          <p:cNvSpPr>
            <a:spLocks noChangeArrowheads="1"/>
          </p:cNvSpPr>
          <p:nvPr/>
        </p:nvSpPr>
        <p:spPr bwMode="auto">
          <a:xfrm rot="10800000" flipH="1">
            <a:off x="2285984" y="5500702"/>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3" presetClass="entr" presetSubtype="1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par>
                          <p:cTn id="14" fill="hold">
                            <p:stCondLst>
                              <p:cond delay="1500"/>
                            </p:stCondLst>
                            <p:childTnLst>
                              <p:par>
                                <p:cTn id="15" presetID="3" presetClass="entr" presetSubtype="1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par>
                          <p:cTn id="18" fill="hold">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0-#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3" presetClass="entr" presetSubtype="1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linds(horizontal)">
                                      <p:cBhvr>
                                        <p:cTn id="26" dur="500"/>
                                        <p:tgtEl>
                                          <p:spTgt spid="26"/>
                                        </p:tgtEl>
                                      </p:cBhvr>
                                    </p:animEffect>
                                  </p:childTnLst>
                                </p:cTn>
                              </p:par>
                            </p:childTnLst>
                          </p:cTn>
                        </p:par>
                        <p:par>
                          <p:cTn id="27" fill="hold">
                            <p:stCondLst>
                              <p:cond delay="3000"/>
                            </p:stCondLst>
                            <p:childTnLst>
                              <p:par>
                                <p:cTn id="28" presetID="2" presetClass="entr" presetSubtype="8"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0-#ppt_w/2"/>
                                          </p:val>
                                        </p:tav>
                                        <p:tav tm="100000">
                                          <p:val>
                                            <p:strVal val="#ppt_x"/>
                                          </p:val>
                                        </p:tav>
                                      </p:tavLst>
                                    </p:anim>
                                    <p:anim calcmode="lin" valueType="num">
                                      <p:cBhvr additive="base">
                                        <p:cTn id="31"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25" grpId="0"/>
      <p:bldP spid="26" grpId="0"/>
      <p:bldP spid="28" grpId="0" animBg="1"/>
      <p:bldP spid="3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hteck 21"/>
          <p:cNvSpPr>
            <a:spLocks noChangeArrowheads="1"/>
          </p:cNvSpPr>
          <p:nvPr/>
        </p:nvSpPr>
        <p:spPr bwMode="auto">
          <a:xfrm>
            <a:off x="0" y="0"/>
            <a:ext cx="3071802" cy="6858000"/>
          </a:xfrm>
          <a:prstGeom prst="rect">
            <a:avLst/>
          </a:prstGeom>
          <a:gradFill flip="none" rotWithShape="1">
            <a:gsLst>
              <a:gs pos="8000">
                <a:schemeClr val="bg1"/>
              </a:gs>
              <a:gs pos="78000">
                <a:schemeClr val="tx2">
                  <a:lumMod val="20000"/>
                  <a:lumOff val="80000"/>
                  <a:shade val="67500"/>
                  <a:satMod val="115000"/>
                </a:schemeClr>
              </a:gs>
              <a:gs pos="53000">
                <a:schemeClr val="tx2">
                  <a:lumMod val="20000"/>
                  <a:lumOff val="80000"/>
                  <a:shade val="100000"/>
                  <a:satMod val="115000"/>
                </a:schemeClr>
              </a:gs>
            </a:gsLst>
            <a:lin ang="10800000" scaled="1"/>
            <a:tileRect/>
          </a:gradFill>
          <a:ln w="9525" algn="ctr">
            <a:noFill/>
            <a:round/>
            <a:headEnd/>
            <a:tailEnd/>
          </a:ln>
        </p:spPr>
        <p:txBody>
          <a:bodyPr/>
          <a:lstStyle/>
          <a:p>
            <a:endParaRPr lang="de-DE"/>
          </a:p>
        </p:txBody>
      </p:sp>
      <p:sp>
        <p:nvSpPr>
          <p:cNvPr id="39" name="Rechteck 38"/>
          <p:cNvSpPr/>
          <p:nvPr/>
        </p:nvSpPr>
        <p:spPr bwMode="auto">
          <a:xfrm>
            <a:off x="2786051" y="4857760"/>
            <a:ext cx="6000791" cy="142876"/>
          </a:xfrm>
          <a:prstGeom prst="rect">
            <a:avLst/>
          </a:prstGeom>
          <a:solidFill>
            <a:srgbClr val="FFFF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sp>
        <p:nvSpPr>
          <p:cNvPr id="32" name="Rechteck 31"/>
          <p:cNvSpPr/>
          <p:nvPr/>
        </p:nvSpPr>
        <p:spPr bwMode="auto">
          <a:xfrm>
            <a:off x="2500298" y="3857628"/>
            <a:ext cx="6072230" cy="857256"/>
          </a:xfrm>
          <a:prstGeom prst="rect">
            <a:avLst/>
          </a:prstGeom>
          <a:solidFill>
            <a:schemeClr val="bg1">
              <a:lumMod val="9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de-DE" sz="1600">
              <a:latin typeface="Arial" charset="0"/>
              <a:cs typeface="Arial" pitchFamily="34" charset="0"/>
            </a:endParaRPr>
          </a:p>
        </p:txBody>
      </p:sp>
      <p:sp>
        <p:nvSpPr>
          <p:cNvPr id="31" name="Rechteck 30"/>
          <p:cNvSpPr/>
          <p:nvPr/>
        </p:nvSpPr>
        <p:spPr bwMode="auto">
          <a:xfrm>
            <a:off x="2500298" y="2428868"/>
            <a:ext cx="6072230" cy="1285884"/>
          </a:xfrm>
          <a:prstGeom prst="rect">
            <a:avLst/>
          </a:prstGeom>
          <a:solidFill>
            <a:schemeClr val="bg1">
              <a:lumMod val="9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de-DE" sz="1600">
              <a:latin typeface="Arial" charset="0"/>
              <a:cs typeface="Arial" pitchFamily="34" charset="0"/>
            </a:endParaRPr>
          </a:p>
        </p:txBody>
      </p:sp>
      <p:grpSp>
        <p:nvGrpSpPr>
          <p:cNvPr id="46" name="Gruppieren 45"/>
          <p:cNvGrpSpPr/>
          <p:nvPr/>
        </p:nvGrpSpPr>
        <p:grpSpPr>
          <a:xfrm>
            <a:off x="642910" y="428604"/>
            <a:ext cx="6143668" cy="1071570"/>
            <a:chOff x="642910" y="571480"/>
            <a:chExt cx="6143668" cy="1071570"/>
          </a:xfrm>
        </p:grpSpPr>
        <p:sp>
          <p:nvSpPr>
            <p:cNvPr id="53" name="Rechteck 52"/>
            <p:cNvSpPr/>
            <p:nvPr/>
          </p:nvSpPr>
          <p:spPr bwMode="auto">
            <a:xfrm>
              <a:off x="642910" y="1000108"/>
              <a:ext cx="6143668"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56" name="Picture 4"/>
            <p:cNvPicPr>
              <a:picLocks noChangeAspect="1" noChangeArrowheads="1"/>
            </p:cNvPicPr>
            <p:nvPr/>
          </p:nvPicPr>
          <p:blipFill>
            <a:blip r:embed="rId3"/>
            <a:srcRect/>
            <a:stretch>
              <a:fillRect/>
            </a:stretch>
          </p:blipFill>
          <p:spPr bwMode="auto">
            <a:xfrm flipH="1">
              <a:off x="714348" y="571480"/>
              <a:ext cx="2917052" cy="1071570"/>
            </a:xfrm>
            <a:prstGeom prst="rect">
              <a:avLst/>
            </a:prstGeom>
            <a:noFill/>
            <a:ln w="9525">
              <a:noFill/>
              <a:miter lim="800000"/>
              <a:headEnd/>
              <a:tailEnd/>
            </a:ln>
            <a:effectLst/>
          </p:spPr>
        </p:pic>
        <p:sp>
          <p:nvSpPr>
            <p:cNvPr id="57" name="Rechteck 56"/>
            <p:cNvSpPr/>
            <p:nvPr/>
          </p:nvSpPr>
          <p:spPr>
            <a:xfrm>
              <a:off x="3714744" y="1000108"/>
              <a:ext cx="1857356" cy="276999"/>
            </a:xfrm>
            <a:prstGeom prst="rect">
              <a:avLst/>
            </a:prstGeom>
          </p:spPr>
          <p:txBody>
            <a:bodyPr wrap="square">
              <a:spAutoFit/>
            </a:bodyPr>
            <a:lstStyle/>
            <a:p>
              <a:pPr algn="r"/>
              <a:r>
                <a:rPr lang="de-DE" sz="1200" b="1" dirty="0" smtClean="0"/>
                <a:t>MVG EKD  VIII. Abschnitt</a:t>
              </a:r>
              <a:endParaRPr lang="de-DE" sz="1200" b="1" dirty="0"/>
            </a:p>
          </p:txBody>
        </p:sp>
        <p:sp>
          <p:nvSpPr>
            <p:cNvPr id="58" name="Rechteck 57"/>
            <p:cNvSpPr/>
            <p:nvPr/>
          </p:nvSpPr>
          <p:spPr>
            <a:xfrm>
              <a:off x="2928926" y="1285860"/>
              <a:ext cx="3571868" cy="276999"/>
            </a:xfrm>
            <a:prstGeom prst="rect">
              <a:avLst/>
            </a:prstGeom>
          </p:spPr>
          <p:txBody>
            <a:bodyPr wrap="square">
              <a:spAutoFit/>
            </a:bodyPr>
            <a:lstStyle/>
            <a:p>
              <a:pPr algn="r"/>
              <a:r>
                <a:rPr lang="de-DE" sz="1200" b="1" dirty="0" smtClean="0"/>
                <a:t>Aufgaben und Befugnisse der Mitarbeitervertretung</a:t>
              </a:r>
              <a:endParaRPr lang="de-DE" sz="1200" b="1" dirty="0"/>
            </a:p>
          </p:txBody>
        </p:sp>
      </p:grpSp>
      <p:sp>
        <p:nvSpPr>
          <p:cNvPr id="59" name="Rechteck 58"/>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 name="Rechteck 16"/>
          <p:cNvSpPr/>
          <p:nvPr/>
        </p:nvSpPr>
        <p:spPr bwMode="auto">
          <a:xfrm>
            <a:off x="2500298" y="2071678"/>
            <a:ext cx="6072230" cy="214315"/>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16" name="Rechteck 2"/>
          <p:cNvSpPr>
            <a:spLocks noChangeArrowheads="1"/>
          </p:cNvSpPr>
          <p:nvPr/>
        </p:nvSpPr>
        <p:spPr bwMode="auto">
          <a:xfrm>
            <a:off x="2643174" y="2500306"/>
            <a:ext cx="5857916" cy="307777"/>
          </a:xfrm>
          <a:prstGeom prst="rect">
            <a:avLst/>
          </a:prstGeom>
          <a:noFill/>
          <a:ln w="9525">
            <a:noFill/>
            <a:miter lim="800000"/>
            <a:headEnd/>
            <a:tailEnd/>
          </a:ln>
        </p:spPr>
        <p:txBody>
          <a:bodyPr wrap="square">
            <a:spAutoFit/>
          </a:bodyPr>
          <a:lstStyle/>
          <a:p>
            <a:r>
              <a:rPr lang="de-DE" sz="1200" dirty="0" smtClean="0">
                <a:cs typeface="Arial" pitchFamily="34" charset="0"/>
              </a:rPr>
              <a:t>(1) </a:t>
            </a:r>
            <a:r>
              <a:rPr lang="de-DE" sz="1400" b="1" dirty="0" smtClean="0">
                <a:cs typeface="Arial" pitchFamily="34" charset="0"/>
              </a:rPr>
              <a:t>MAV </a:t>
            </a:r>
            <a:r>
              <a:rPr lang="de-DE" sz="1400" b="1" dirty="0">
                <a:cs typeface="Arial" pitchFamily="34" charset="0"/>
              </a:rPr>
              <a:t>und </a:t>
            </a:r>
            <a:r>
              <a:rPr lang="de-DE" sz="1400" b="1" dirty="0" smtClean="0">
                <a:cs typeface="Arial" pitchFamily="34" charset="0"/>
              </a:rPr>
              <a:t>Dienststellenleitung </a:t>
            </a:r>
            <a:r>
              <a:rPr lang="de-DE" sz="1400" b="1" dirty="0" smtClean="0">
                <a:solidFill>
                  <a:srgbClr val="C00000"/>
                </a:solidFill>
                <a:cs typeface="Arial" pitchFamily="34" charset="0"/>
              </a:rPr>
              <a:t>können</a:t>
            </a:r>
            <a:r>
              <a:rPr lang="de-DE" sz="1400" b="1" dirty="0" smtClean="0">
                <a:cs typeface="Arial" pitchFamily="34" charset="0"/>
              </a:rPr>
              <a:t> </a:t>
            </a:r>
            <a:r>
              <a:rPr lang="de-DE" sz="1400" b="1" dirty="0">
                <a:cs typeface="Arial" pitchFamily="34" charset="0"/>
              </a:rPr>
              <a:t>Dienstvereinbarungen abschließen</a:t>
            </a:r>
          </a:p>
        </p:txBody>
      </p:sp>
      <p:sp>
        <p:nvSpPr>
          <p:cNvPr id="18" name="Rechteck 3"/>
          <p:cNvSpPr>
            <a:spLocks noChangeArrowheads="1"/>
          </p:cNvSpPr>
          <p:nvPr/>
        </p:nvSpPr>
        <p:spPr bwMode="auto">
          <a:xfrm>
            <a:off x="2643174" y="2714620"/>
            <a:ext cx="6000792" cy="954107"/>
          </a:xfrm>
          <a:prstGeom prst="rect">
            <a:avLst/>
          </a:prstGeom>
          <a:noFill/>
          <a:ln w="9525">
            <a:noFill/>
            <a:miter lim="800000"/>
            <a:headEnd/>
            <a:tailEnd/>
          </a:ln>
        </p:spPr>
        <p:txBody>
          <a:bodyPr wrap="square">
            <a:spAutoFit/>
          </a:bodyPr>
          <a:lstStyle/>
          <a:p>
            <a:pPr>
              <a:defRPr/>
            </a:pPr>
            <a:r>
              <a:rPr lang="de-DE" sz="1400" b="1" dirty="0" smtClean="0">
                <a:cs typeface="Arial" pitchFamily="34" charset="0"/>
              </a:rPr>
              <a:t>Dienstvereinbarungen dürfen </a:t>
            </a:r>
            <a:r>
              <a:rPr lang="de-DE" sz="1400" b="1" dirty="0">
                <a:cs typeface="Arial" pitchFamily="34" charset="0"/>
              </a:rPr>
              <a:t>Regelungen </a:t>
            </a:r>
            <a:r>
              <a:rPr lang="de-DE" sz="1400" b="1" dirty="0">
                <a:solidFill>
                  <a:srgbClr val="C00000"/>
                </a:solidFill>
                <a:cs typeface="Arial" pitchFamily="34" charset="0"/>
              </a:rPr>
              <a:t>weder erweitern, einschränken </a:t>
            </a:r>
            <a:endParaRPr lang="de-DE" sz="1400" b="1" dirty="0" smtClean="0">
              <a:solidFill>
                <a:srgbClr val="C00000"/>
              </a:solidFill>
              <a:cs typeface="Arial" pitchFamily="34" charset="0"/>
            </a:endParaRPr>
          </a:p>
          <a:p>
            <a:pPr>
              <a:defRPr/>
            </a:pPr>
            <a:r>
              <a:rPr lang="de-DE" sz="1400" b="1" dirty="0" smtClean="0">
                <a:solidFill>
                  <a:srgbClr val="C00000"/>
                </a:solidFill>
                <a:cs typeface="Arial" pitchFamily="34" charset="0"/>
              </a:rPr>
              <a:t>noch </a:t>
            </a:r>
            <a:r>
              <a:rPr lang="de-DE" sz="1400" b="1" dirty="0">
                <a:solidFill>
                  <a:srgbClr val="C00000"/>
                </a:solidFill>
                <a:cs typeface="Arial" pitchFamily="34" charset="0"/>
              </a:rPr>
              <a:t>ausschließen,</a:t>
            </a:r>
            <a:r>
              <a:rPr lang="de-DE" sz="1400" dirty="0">
                <a:cs typeface="Arial" pitchFamily="34" charset="0"/>
              </a:rPr>
              <a:t> </a:t>
            </a:r>
            <a:r>
              <a:rPr lang="de-DE" sz="1400" dirty="0" smtClean="0">
                <a:cs typeface="Arial" pitchFamily="34" charset="0"/>
              </a:rPr>
              <a:t>die </a:t>
            </a:r>
            <a:r>
              <a:rPr lang="de-DE" sz="1400" dirty="0">
                <a:cs typeface="Arial" pitchFamily="34" charset="0"/>
              </a:rPr>
              <a:t>auf Rechtsvorschriften, insbesondere Beschlüssen ARK, </a:t>
            </a:r>
            <a:endParaRPr lang="de-DE" sz="1400" dirty="0" smtClean="0">
              <a:cs typeface="Arial" pitchFamily="34" charset="0"/>
            </a:endParaRPr>
          </a:p>
          <a:p>
            <a:pPr>
              <a:defRPr/>
            </a:pPr>
            <a:r>
              <a:rPr lang="de-DE" sz="1400" dirty="0" smtClean="0">
                <a:cs typeface="Arial" pitchFamily="34" charset="0"/>
              </a:rPr>
              <a:t>Tarifverträgen und </a:t>
            </a:r>
            <a:r>
              <a:rPr lang="de-DE" sz="1400" dirty="0">
                <a:cs typeface="Arial" pitchFamily="34" charset="0"/>
              </a:rPr>
              <a:t>Entscheidungen des Schlichtungsausschusses nach dem </a:t>
            </a:r>
            <a:endParaRPr lang="de-DE" sz="1400" dirty="0" smtClean="0">
              <a:cs typeface="Arial" pitchFamily="34" charset="0"/>
            </a:endParaRPr>
          </a:p>
          <a:p>
            <a:pPr>
              <a:defRPr/>
            </a:pPr>
            <a:r>
              <a:rPr lang="de-DE" sz="1400" dirty="0" smtClean="0">
                <a:cs typeface="Arial" pitchFamily="34" charset="0"/>
              </a:rPr>
              <a:t>ARRG </a:t>
            </a:r>
            <a:r>
              <a:rPr lang="de-DE" sz="1400" dirty="0">
                <a:cs typeface="Arial" pitchFamily="34" charset="0"/>
              </a:rPr>
              <a:t>oder </a:t>
            </a:r>
            <a:r>
              <a:rPr lang="de-DE" sz="1400" dirty="0" smtClean="0">
                <a:cs typeface="Arial" pitchFamily="34" charset="0"/>
              </a:rPr>
              <a:t>Allgemein </a:t>
            </a:r>
            <a:r>
              <a:rPr lang="de-DE" sz="1400" dirty="0">
                <a:cs typeface="Arial" pitchFamily="34" charset="0"/>
              </a:rPr>
              <a:t>verbindlichen Richtlinien der Kirche beruhen.</a:t>
            </a:r>
          </a:p>
        </p:txBody>
      </p:sp>
      <p:sp>
        <p:nvSpPr>
          <p:cNvPr id="19" name="Rechteck 4"/>
          <p:cNvSpPr>
            <a:spLocks noChangeArrowheads="1"/>
          </p:cNvSpPr>
          <p:nvPr/>
        </p:nvSpPr>
        <p:spPr bwMode="auto">
          <a:xfrm>
            <a:off x="2643174" y="3929066"/>
            <a:ext cx="5857916" cy="769441"/>
          </a:xfrm>
          <a:prstGeom prst="rect">
            <a:avLst/>
          </a:prstGeom>
          <a:noFill/>
          <a:ln w="9525">
            <a:noFill/>
            <a:miter lim="800000"/>
            <a:headEnd/>
            <a:tailEnd/>
          </a:ln>
        </p:spPr>
        <p:txBody>
          <a:bodyPr wrap="square">
            <a:spAutoFit/>
          </a:bodyPr>
          <a:lstStyle/>
          <a:p>
            <a:pPr>
              <a:defRPr/>
            </a:pPr>
            <a:r>
              <a:rPr lang="de-DE" sz="1600" b="1" dirty="0">
                <a:solidFill>
                  <a:srgbClr val="C00000"/>
                </a:solidFill>
                <a:cs typeface="Arial" pitchFamily="34" charset="0"/>
              </a:rPr>
              <a:t>Arbeitsentgelte </a:t>
            </a:r>
            <a:r>
              <a:rPr lang="de-DE" sz="1400" b="1" dirty="0">
                <a:cs typeface="Arial" pitchFamily="34" charset="0"/>
              </a:rPr>
              <a:t>und sonstige Arbeitsbedingungen</a:t>
            </a:r>
            <a:r>
              <a:rPr lang="de-DE" sz="1400" dirty="0">
                <a:cs typeface="Arial" pitchFamily="34" charset="0"/>
              </a:rPr>
              <a:t>, die durch die in Satz 2 </a:t>
            </a:r>
          </a:p>
          <a:p>
            <a:pPr>
              <a:defRPr/>
            </a:pPr>
            <a:r>
              <a:rPr lang="de-DE" sz="1400" dirty="0">
                <a:cs typeface="Arial" pitchFamily="34" charset="0"/>
              </a:rPr>
              <a:t>genannten Regelungen vereinbart worden sind oder üblicherweise vereinbart </a:t>
            </a:r>
          </a:p>
          <a:p>
            <a:pPr>
              <a:defRPr/>
            </a:pPr>
            <a:r>
              <a:rPr lang="de-DE" sz="1400" dirty="0">
                <a:cs typeface="Arial" pitchFamily="34" charset="0"/>
              </a:rPr>
              <a:t>werden, </a:t>
            </a:r>
            <a:r>
              <a:rPr lang="de-DE" sz="1400" b="1" dirty="0">
                <a:solidFill>
                  <a:srgbClr val="C00000"/>
                </a:solidFill>
                <a:cs typeface="Arial" pitchFamily="34" charset="0"/>
              </a:rPr>
              <a:t>können nicht Gegenstand </a:t>
            </a:r>
            <a:r>
              <a:rPr lang="de-DE" sz="1400" b="1" dirty="0">
                <a:cs typeface="Arial" pitchFamily="34" charset="0"/>
              </a:rPr>
              <a:t>einer Dienstvereinbarung </a:t>
            </a:r>
            <a:r>
              <a:rPr lang="de-DE" sz="1400" b="1" dirty="0" smtClean="0">
                <a:cs typeface="Arial" pitchFamily="34" charset="0"/>
              </a:rPr>
              <a:t>sein…</a:t>
            </a:r>
            <a:endParaRPr lang="de-DE" sz="1400" b="1" dirty="0">
              <a:cs typeface="Arial" pitchFamily="34" charset="0"/>
            </a:endParaRPr>
          </a:p>
        </p:txBody>
      </p:sp>
      <p:sp>
        <p:nvSpPr>
          <p:cNvPr id="20" name="Rechteck 5"/>
          <p:cNvSpPr>
            <a:spLocks noChangeArrowheads="1"/>
          </p:cNvSpPr>
          <p:nvPr/>
        </p:nvSpPr>
        <p:spPr bwMode="auto">
          <a:xfrm>
            <a:off x="2214546" y="4786322"/>
            <a:ext cx="6572296" cy="307777"/>
          </a:xfrm>
          <a:prstGeom prst="rect">
            <a:avLst/>
          </a:prstGeom>
          <a:noFill/>
          <a:ln w="9525">
            <a:noFill/>
            <a:miter lim="800000"/>
            <a:headEnd/>
            <a:tailEnd/>
          </a:ln>
        </p:spPr>
        <p:txBody>
          <a:bodyPr wrap="square">
            <a:spAutoFit/>
          </a:bodyPr>
          <a:lstStyle/>
          <a:p>
            <a:pPr>
              <a:defRPr/>
            </a:pPr>
            <a:r>
              <a:rPr lang="de-DE" sz="1400" b="1" dirty="0" smtClean="0">
                <a:solidFill>
                  <a:schemeClr val="tx1">
                    <a:lumMod val="75000"/>
                    <a:lumOff val="25000"/>
                  </a:schemeClr>
                </a:solidFill>
                <a:cs typeface="Arial" pitchFamily="34" charset="0"/>
              </a:rPr>
              <a:t>…es </a:t>
            </a:r>
            <a:r>
              <a:rPr lang="de-DE" sz="1400" b="1" dirty="0">
                <a:solidFill>
                  <a:schemeClr val="tx1">
                    <a:lumMod val="75000"/>
                    <a:lumOff val="25000"/>
                  </a:schemeClr>
                </a:solidFill>
                <a:cs typeface="Arial" pitchFamily="34" charset="0"/>
              </a:rPr>
              <a:t>sei denn, die Regelung nach Satz 2 lässt eine Dienstvereinbarung </a:t>
            </a:r>
            <a:r>
              <a:rPr lang="de-DE" sz="1400" b="1" dirty="0" smtClean="0">
                <a:solidFill>
                  <a:srgbClr val="C00000"/>
                </a:solidFill>
                <a:cs typeface="Arial" pitchFamily="34" charset="0"/>
              </a:rPr>
              <a:t>ausdrücklich</a:t>
            </a:r>
            <a:r>
              <a:rPr lang="de-DE" sz="1400" b="1" dirty="0" smtClean="0">
                <a:solidFill>
                  <a:schemeClr val="tx1">
                    <a:lumMod val="75000"/>
                    <a:lumOff val="25000"/>
                  </a:schemeClr>
                </a:solidFill>
                <a:cs typeface="Arial" pitchFamily="34" charset="0"/>
              </a:rPr>
              <a:t> </a:t>
            </a:r>
            <a:r>
              <a:rPr lang="de-DE" sz="1400" b="1" dirty="0">
                <a:solidFill>
                  <a:schemeClr val="tx1">
                    <a:lumMod val="75000"/>
                    <a:lumOff val="25000"/>
                  </a:schemeClr>
                </a:solidFill>
                <a:cs typeface="Arial" pitchFamily="34" charset="0"/>
              </a:rPr>
              <a:t>zu.</a:t>
            </a:r>
          </a:p>
        </p:txBody>
      </p:sp>
      <p:sp>
        <p:nvSpPr>
          <p:cNvPr id="24" name="Rechteck 23"/>
          <p:cNvSpPr/>
          <p:nvPr/>
        </p:nvSpPr>
        <p:spPr>
          <a:xfrm>
            <a:off x="2643174" y="2000240"/>
            <a:ext cx="4572000" cy="369332"/>
          </a:xfrm>
          <a:prstGeom prst="rect">
            <a:avLst/>
          </a:prstGeom>
        </p:spPr>
        <p:txBody>
          <a:bodyPr>
            <a:spAutoFit/>
          </a:bodyPr>
          <a:lstStyle/>
          <a:p>
            <a:r>
              <a:rPr lang="de-DE" b="1" dirty="0" smtClean="0"/>
              <a:t>§ 36   Dienstvereinbarungen</a:t>
            </a:r>
            <a:endParaRPr lang="de-DE" b="1" dirty="0"/>
          </a:p>
        </p:txBody>
      </p:sp>
      <p:sp>
        <p:nvSpPr>
          <p:cNvPr id="25" name="Rectangle 75"/>
          <p:cNvSpPr>
            <a:spLocks noChangeArrowheads="1"/>
          </p:cNvSpPr>
          <p:nvPr/>
        </p:nvSpPr>
        <p:spPr bwMode="auto">
          <a:xfrm>
            <a:off x="571472" y="1857364"/>
            <a:ext cx="1526380" cy="523220"/>
          </a:xfrm>
          <a:prstGeom prst="rect">
            <a:avLst/>
          </a:prstGeom>
          <a:noFill/>
          <a:ln w="9525">
            <a:noFill/>
            <a:miter lim="800000"/>
            <a:headEnd/>
            <a:tailEnd/>
          </a:ln>
        </p:spPr>
        <p:txBody>
          <a:bodyPr wrap="none">
            <a:spAutoFit/>
          </a:bodyPr>
          <a:lstStyle/>
          <a:p>
            <a:pPr>
              <a:defRPr/>
            </a:pPr>
            <a:r>
              <a:rPr lang="de-DE" sz="1400" b="1" dirty="0" smtClean="0">
                <a:solidFill>
                  <a:srgbClr val="C00000"/>
                </a:solidFill>
                <a:latin typeface="Arial" charset="0"/>
              </a:rPr>
              <a:t>   Agieren </a:t>
            </a:r>
          </a:p>
          <a:p>
            <a:pPr>
              <a:defRPr/>
            </a:pPr>
            <a:r>
              <a:rPr lang="de-DE" sz="1400" b="1" dirty="0" smtClean="0">
                <a:solidFill>
                  <a:srgbClr val="C00000"/>
                </a:solidFill>
                <a:latin typeface="Arial" charset="0"/>
              </a:rPr>
              <a:t>statt </a:t>
            </a:r>
            <a:r>
              <a:rPr lang="de-DE" sz="1400" b="1" dirty="0">
                <a:latin typeface="Arial" charset="0"/>
              </a:rPr>
              <a:t>Reagieren</a:t>
            </a:r>
            <a:r>
              <a:rPr lang="de-DE" sz="1400" b="1" dirty="0">
                <a:solidFill>
                  <a:srgbClr val="C00000"/>
                </a:solidFill>
                <a:latin typeface="Arial" charset="0"/>
              </a:rPr>
              <a:t> </a:t>
            </a:r>
          </a:p>
        </p:txBody>
      </p:sp>
      <p:pic>
        <p:nvPicPr>
          <p:cNvPr id="26" name="Picture 2" descr="C:\Users\Gisbert\Desktop\Homepage und Infodienst\freie Bilder_pixabay\3d Männchen\playmobil-451203_640.jpg"/>
          <p:cNvPicPr>
            <a:picLocks noChangeAspect="1" noChangeArrowheads="1"/>
          </p:cNvPicPr>
          <p:nvPr/>
        </p:nvPicPr>
        <p:blipFill>
          <a:blip r:embed="rId4" cstate="print"/>
          <a:srcRect/>
          <a:stretch>
            <a:fillRect/>
          </a:stretch>
        </p:blipFill>
        <p:spPr bwMode="auto">
          <a:xfrm>
            <a:off x="714348" y="2428868"/>
            <a:ext cx="1273277" cy="901905"/>
          </a:xfrm>
          <a:prstGeom prst="rect">
            <a:avLst/>
          </a:prstGeom>
          <a:ln>
            <a:noFill/>
          </a:ln>
          <a:effectLst>
            <a:outerShdw blurRad="292100" dist="139700" dir="2700000" algn="tl" rotWithShape="0">
              <a:srgbClr val="333333">
                <a:alpha val="65000"/>
              </a:srgbClr>
            </a:outerShdw>
          </a:effectLst>
        </p:spPr>
      </p:pic>
      <p:sp>
        <p:nvSpPr>
          <p:cNvPr id="27" name="AutoShape 22"/>
          <p:cNvSpPr>
            <a:spLocks noChangeArrowheads="1"/>
          </p:cNvSpPr>
          <p:nvPr/>
        </p:nvSpPr>
        <p:spPr bwMode="auto">
          <a:xfrm rot="10800000" flipH="1">
            <a:off x="1857356" y="4857760"/>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8" name="Rechteck 27"/>
          <p:cNvSpPr/>
          <p:nvPr/>
        </p:nvSpPr>
        <p:spPr>
          <a:xfrm>
            <a:off x="1142976" y="4857760"/>
            <a:ext cx="629596" cy="276999"/>
          </a:xfrm>
          <a:prstGeom prst="rect">
            <a:avLst/>
          </a:prstGeom>
        </p:spPr>
        <p:txBody>
          <a:bodyPr wrap="none">
            <a:spAutoFit/>
          </a:bodyPr>
          <a:lstStyle/>
          <a:p>
            <a:r>
              <a:rPr lang="de-DE" sz="1200" b="1" dirty="0" smtClean="0">
                <a:solidFill>
                  <a:srgbClr val="C00000"/>
                </a:solidFill>
              </a:rPr>
              <a:t>BAT-KF</a:t>
            </a:r>
            <a:endParaRPr lang="de-DE" sz="1200" b="1" dirty="0">
              <a:solidFill>
                <a:srgbClr val="C00000"/>
              </a:solidFill>
            </a:endParaRPr>
          </a:p>
        </p:txBody>
      </p:sp>
      <p:sp>
        <p:nvSpPr>
          <p:cNvPr id="29" name="Rechteck 28"/>
          <p:cNvSpPr/>
          <p:nvPr/>
        </p:nvSpPr>
        <p:spPr>
          <a:xfrm>
            <a:off x="500034" y="4714884"/>
            <a:ext cx="1007905" cy="276999"/>
          </a:xfrm>
          <a:prstGeom prst="rect">
            <a:avLst/>
          </a:prstGeom>
        </p:spPr>
        <p:txBody>
          <a:bodyPr wrap="none">
            <a:spAutoFit/>
          </a:bodyPr>
          <a:lstStyle/>
          <a:p>
            <a:r>
              <a:rPr lang="de-DE" sz="1200" b="1" dirty="0" smtClean="0"/>
              <a:t>Regelung im </a:t>
            </a:r>
            <a:endParaRPr lang="de-DE" sz="1200" b="1" dirty="0"/>
          </a:p>
        </p:txBody>
      </p:sp>
      <p:grpSp>
        <p:nvGrpSpPr>
          <p:cNvPr id="33" name="Gruppieren 32"/>
          <p:cNvGrpSpPr/>
          <p:nvPr/>
        </p:nvGrpSpPr>
        <p:grpSpPr>
          <a:xfrm>
            <a:off x="2500298" y="5286388"/>
            <a:ext cx="6072230" cy="1042416"/>
            <a:chOff x="2500298" y="5286388"/>
            <a:chExt cx="6072230" cy="1042416"/>
          </a:xfrm>
        </p:grpSpPr>
        <p:sp>
          <p:nvSpPr>
            <p:cNvPr id="30" name="Rechteck 29"/>
            <p:cNvSpPr/>
            <p:nvPr/>
          </p:nvSpPr>
          <p:spPr>
            <a:xfrm>
              <a:off x="2500298" y="5357826"/>
              <a:ext cx="6072230" cy="785818"/>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p:cNvSpPr/>
            <p:nvPr/>
          </p:nvSpPr>
          <p:spPr bwMode="auto">
            <a:xfrm>
              <a:off x="3071771" y="5572140"/>
              <a:ext cx="5429319" cy="142876"/>
            </a:xfrm>
            <a:prstGeom prst="rect">
              <a:avLst/>
            </a:prstGeom>
            <a:solidFill>
              <a:srgbClr val="FFFF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sp>
          <p:nvSpPr>
            <p:cNvPr id="34" name="Rechteck 71"/>
            <p:cNvSpPr>
              <a:spLocks noChangeArrowheads="1"/>
            </p:cNvSpPr>
            <p:nvPr/>
          </p:nvSpPr>
          <p:spPr bwMode="auto">
            <a:xfrm>
              <a:off x="3428992" y="5429264"/>
              <a:ext cx="5072098" cy="338137"/>
            </a:xfrm>
            <a:prstGeom prst="rect">
              <a:avLst/>
            </a:prstGeom>
            <a:noFill/>
            <a:ln w="9525">
              <a:noFill/>
              <a:miter lim="800000"/>
              <a:headEnd/>
              <a:tailEnd/>
            </a:ln>
          </p:spPr>
          <p:txBody>
            <a:bodyPr wrap="square">
              <a:spAutoFit/>
            </a:bodyPr>
            <a:lstStyle/>
            <a:p>
              <a:r>
                <a:rPr lang="de-DE" sz="1600" b="1" i="1" dirty="0">
                  <a:solidFill>
                    <a:schemeClr val="tx1">
                      <a:lumMod val="65000"/>
                      <a:lumOff val="35000"/>
                    </a:schemeClr>
                  </a:solidFill>
                </a:rPr>
                <a:t>Dienstvereinbarungen können nicht </a:t>
              </a:r>
              <a:r>
                <a:rPr lang="de-DE" sz="1600" b="1" i="1" dirty="0">
                  <a:solidFill>
                    <a:srgbClr val="C00000"/>
                  </a:solidFill>
                </a:rPr>
                <a:t>erzwungen</a:t>
              </a:r>
              <a:r>
                <a:rPr lang="de-DE" sz="1600" b="1" i="1" dirty="0">
                  <a:solidFill>
                    <a:schemeClr val="tx1">
                      <a:lumMod val="65000"/>
                      <a:lumOff val="35000"/>
                    </a:schemeClr>
                  </a:solidFill>
                </a:rPr>
                <a:t> werden</a:t>
              </a:r>
            </a:p>
          </p:txBody>
        </p:sp>
        <p:sp>
          <p:nvSpPr>
            <p:cNvPr id="36" name="Rechteck 72"/>
            <p:cNvSpPr>
              <a:spLocks noChangeArrowheads="1"/>
            </p:cNvSpPr>
            <p:nvPr/>
          </p:nvSpPr>
          <p:spPr bwMode="auto">
            <a:xfrm>
              <a:off x="3571868" y="5987696"/>
              <a:ext cx="4357722" cy="307975"/>
            </a:xfrm>
            <a:prstGeom prst="rect">
              <a:avLst/>
            </a:prstGeom>
            <a:solidFill>
              <a:schemeClr val="bg1"/>
            </a:solidFill>
            <a:ln w="9525">
              <a:noFill/>
              <a:miter lim="800000"/>
              <a:headEnd/>
              <a:tailEnd/>
            </a:ln>
          </p:spPr>
          <p:txBody>
            <a:bodyPr wrap="square">
              <a:spAutoFit/>
            </a:bodyPr>
            <a:lstStyle/>
            <a:p>
              <a:r>
                <a:rPr lang="de-DE" sz="1400" b="1" i="1" dirty="0">
                  <a:solidFill>
                    <a:schemeClr val="tx1">
                      <a:lumMod val="65000"/>
                      <a:lumOff val="35000"/>
                    </a:schemeClr>
                  </a:solidFill>
                </a:rPr>
                <a:t>und sich ggf. </a:t>
              </a:r>
              <a:r>
                <a:rPr lang="de-DE" sz="1400" b="1" i="1" dirty="0">
                  <a:solidFill>
                    <a:srgbClr val="C00000"/>
                  </a:solidFill>
                </a:rPr>
                <a:t>von sachkundigen Personen beraten</a:t>
              </a:r>
              <a:r>
                <a:rPr lang="de-DE" sz="1400" b="1" i="1" dirty="0">
                  <a:solidFill>
                    <a:schemeClr val="tx1">
                      <a:lumMod val="65000"/>
                      <a:lumOff val="35000"/>
                    </a:schemeClr>
                  </a:solidFill>
                </a:rPr>
                <a:t> lassen</a:t>
              </a:r>
            </a:p>
          </p:txBody>
        </p:sp>
        <p:pic>
          <p:nvPicPr>
            <p:cNvPr id="38" name="Picture 2" descr="C:\Users\Gisbert\Desktop\Bild1.jpg"/>
            <p:cNvPicPr>
              <a:picLocks noChangeAspect="1" noChangeArrowheads="1"/>
            </p:cNvPicPr>
            <p:nvPr/>
          </p:nvPicPr>
          <p:blipFill>
            <a:blip r:embed="rId5"/>
            <a:srcRect/>
            <a:stretch>
              <a:fillRect/>
            </a:stretch>
          </p:blipFill>
          <p:spPr bwMode="auto">
            <a:xfrm flipH="1">
              <a:off x="2786050" y="5286388"/>
              <a:ext cx="642942" cy="1042416"/>
            </a:xfrm>
            <a:prstGeom prst="rect">
              <a:avLst/>
            </a:prstGeom>
            <a:noFill/>
          </p:spPr>
        </p:pic>
        <p:sp>
          <p:nvSpPr>
            <p:cNvPr id="35" name="Text Box 2"/>
            <p:cNvSpPr txBox="1">
              <a:spLocks noChangeArrowheads="1"/>
            </p:cNvSpPr>
            <p:nvPr/>
          </p:nvSpPr>
          <p:spPr bwMode="auto">
            <a:xfrm>
              <a:off x="3571868" y="5786454"/>
              <a:ext cx="5000660" cy="307975"/>
            </a:xfrm>
            <a:prstGeom prst="rect">
              <a:avLst/>
            </a:prstGeom>
            <a:solidFill>
              <a:schemeClr val="bg1"/>
            </a:solidFill>
            <a:ln w="9525">
              <a:noFill/>
              <a:miter lim="800000"/>
              <a:headEnd/>
              <a:tailEnd/>
            </a:ln>
          </p:spPr>
          <p:txBody>
            <a:bodyPr wrap="square">
              <a:spAutoFit/>
            </a:bodyPr>
            <a:lstStyle/>
            <a:p>
              <a:pPr>
                <a:spcBef>
                  <a:spcPts val="600"/>
                </a:spcBef>
              </a:pPr>
              <a:r>
                <a:rPr lang="de-DE" sz="1400" b="1" i="1" dirty="0">
                  <a:solidFill>
                    <a:schemeClr val="tx1">
                      <a:lumMod val="65000"/>
                      <a:lumOff val="35000"/>
                    </a:schemeClr>
                  </a:solidFill>
                </a:rPr>
                <a:t>Die MAV sollte sich deshalb nicht unnötig unter Zeitdruck setzen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strVal val="#ppt_w*0.70"/>
                                          </p:val>
                                        </p:tav>
                                        <p:tav tm="100000">
                                          <p:val>
                                            <p:strVal val="#ppt_w"/>
                                          </p:val>
                                        </p:tav>
                                      </p:tavLst>
                                    </p:anim>
                                    <p:anim calcmode="lin" valueType="num">
                                      <p:cBhvr>
                                        <p:cTn id="13" dur="1000" fill="hold"/>
                                        <p:tgtEl>
                                          <p:spTgt spid="24"/>
                                        </p:tgtEl>
                                        <p:attrNameLst>
                                          <p:attrName>ppt_h</p:attrName>
                                        </p:attrNameLst>
                                      </p:cBhvr>
                                      <p:tavLst>
                                        <p:tav tm="0">
                                          <p:val>
                                            <p:strVal val="#ppt_h"/>
                                          </p:val>
                                        </p:tav>
                                        <p:tav tm="100000">
                                          <p:val>
                                            <p:strVal val="#ppt_h"/>
                                          </p:val>
                                        </p:tav>
                                      </p:tavLst>
                                    </p:anim>
                                    <p:animEffect transition="in" filter="fade">
                                      <p:cBhvr>
                                        <p:cTn id="14" dur="1000"/>
                                        <p:tgtEl>
                                          <p:spTgt spid="24"/>
                                        </p:tgtEl>
                                      </p:cBhvr>
                                    </p:animEffect>
                                  </p:childTnLst>
                                </p:cTn>
                              </p:par>
                            </p:childTnLst>
                          </p:cTn>
                        </p:par>
                        <p:par>
                          <p:cTn id="15" fill="hold">
                            <p:stCondLst>
                              <p:cond delay="1000"/>
                            </p:stCondLst>
                            <p:childTnLst>
                              <p:par>
                                <p:cTn id="16" presetID="55" presetClass="entr" presetSubtype="0"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1000" fill="hold"/>
                                        <p:tgtEl>
                                          <p:spTgt spid="33"/>
                                        </p:tgtEl>
                                        <p:attrNameLst>
                                          <p:attrName>ppt_w</p:attrName>
                                        </p:attrNameLst>
                                      </p:cBhvr>
                                      <p:tavLst>
                                        <p:tav tm="0">
                                          <p:val>
                                            <p:strVal val="#ppt_w*0.70"/>
                                          </p:val>
                                        </p:tav>
                                        <p:tav tm="100000">
                                          <p:val>
                                            <p:strVal val="#ppt_w"/>
                                          </p:val>
                                        </p:tav>
                                      </p:tavLst>
                                    </p:anim>
                                    <p:anim calcmode="lin" valueType="num">
                                      <p:cBhvr>
                                        <p:cTn id="19" dur="1000" fill="hold"/>
                                        <p:tgtEl>
                                          <p:spTgt spid="33"/>
                                        </p:tgtEl>
                                        <p:attrNameLst>
                                          <p:attrName>ppt_h</p:attrName>
                                        </p:attrNameLst>
                                      </p:cBhvr>
                                      <p:tavLst>
                                        <p:tav tm="0">
                                          <p:val>
                                            <p:strVal val="#ppt_h"/>
                                          </p:val>
                                        </p:tav>
                                        <p:tav tm="100000">
                                          <p:val>
                                            <p:strVal val="#ppt_h"/>
                                          </p:val>
                                        </p:tav>
                                      </p:tavLst>
                                    </p:anim>
                                    <p:animEffect transition="in" filter="fade">
                                      <p:cBhvr>
                                        <p:cTn id="2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hteck 21"/>
          <p:cNvSpPr>
            <a:spLocks noChangeArrowheads="1"/>
          </p:cNvSpPr>
          <p:nvPr/>
        </p:nvSpPr>
        <p:spPr bwMode="auto">
          <a:xfrm>
            <a:off x="0" y="0"/>
            <a:ext cx="3214678" cy="6858000"/>
          </a:xfrm>
          <a:prstGeom prst="rect">
            <a:avLst/>
          </a:prstGeom>
          <a:gradFill flip="none" rotWithShape="1">
            <a:gsLst>
              <a:gs pos="8000">
                <a:schemeClr val="bg1"/>
              </a:gs>
              <a:gs pos="78000">
                <a:schemeClr val="tx2">
                  <a:lumMod val="20000"/>
                  <a:lumOff val="80000"/>
                  <a:shade val="67500"/>
                  <a:satMod val="115000"/>
                </a:schemeClr>
              </a:gs>
              <a:gs pos="53000">
                <a:schemeClr val="tx2">
                  <a:lumMod val="20000"/>
                  <a:lumOff val="80000"/>
                  <a:shade val="100000"/>
                  <a:satMod val="115000"/>
                </a:schemeClr>
              </a:gs>
            </a:gsLst>
            <a:lin ang="10800000" scaled="1"/>
            <a:tileRect/>
          </a:gradFill>
          <a:ln w="9525" algn="ctr">
            <a:noFill/>
            <a:round/>
            <a:headEnd/>
            <a:tailEnd/>
          </a:ln>
        </p:spPr>
        <p:txBody>
          <a:bodyPr/>
          <a:lstStyle/>
          <a:p>
            <a:endParaRPr lang="de-DE"/>
          </a:p>
        </p:txBody>
      </p:sp>
      <p:sp>
        <p:nvSpPr>
          <p:cNvPr id="50" name="Rechteck 49"/>
          <p:cNvSpPr/>
          <p:nvPr/>
        </p:nvSpPr>
        <p:spPr bwMode="auto">
          <a:xfrm>
            <a:off x="3143241" y="6000768"/>
            <a:ext cx="4071966" cy="142876"/>
          </a:xfrm>
          <a:prstGeom prst="rect">
            <a:avLst/>
          </a:prstGeom>
          <a:solidFill>
            <a:srgbClr val="FFFF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sp>
        <p:nvSpPr>
          <p:cNvPr id="36" name="Rechteck 35"/>
          <p:cNvSpPr/>
          <p:nvPr/>
        </p:nvSpPr>
        <p:spPr bwMode="auto">
          <a:xfrm>
            <a:off x="2500298" y="3929066"/>
            <a:ext cx="6215106" cy="1000132"/>
          </a:xfrm>
          <a:prstGeom prst="rect">
            <a:avLst/>
          </a:prstGeom>
          <a:solidFill>
            <a:schemeClr val="bg1">
              <a:lumMod val="9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de-DE" sz="1600">
              <a:latin typeface="Arial" charset="0"/>
              <a:cs typeface="Arial" pitchFamily="34" charset="0"/>
            </a:endParaRPr>
          </a:p>
        </p:txBody>
      </p:sp>
      <p:sp>
        <p:nvSpPr>
          <p:cNvPr id="35" name="Rechteck 34"/>
          <p:cNvSpPr/>
          <p:nvPr/>
        </p:nvSpPr>
        <p:spPr bwMode="auto">
          <a:xfrm>
            <a:off x="2500298" y="5072074"/>
            <a:ext cx="6215106" cy="571504"/>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sp>
        <p:nvSpPr>
          <p:cNvPr id="34" name="Rechteck 33"/>
          <p:cNvSpPr/>
          <p:nvPr/>
        </p:nvSpPr>
        <p:spPr bwMode="auto">
          <a:xfrm>
            <a:off x="2500298" y="2000240"/>
            <a:ext cx="6215106" cy="214315"/>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grpSp>
        <p:nvGrpSpPr>
          <p:cNvPr id="2" name="Gruppieren 45"/>
          <p:cNvGrpSpPr/>
          <p:nvPr/>
        </p:nvGrpSpPr>
        <p:grpSpPr>
          <a:xfrm>
            <a:off x="642910" y="500042"/>
            <a:ext cx="6143668" cy="1071570"/>
            <a:chOff x="642910" y="571480"/>
            <a:chExt cx="6143668" cy="1071570"/>
          </a:xfrm>
        </p:grpSpPr>
        <p:sp>
          <p:nvSpPr>
            <p:cNvPr id="53" name="Rechteck 52"/>
            <p:cNvSpPr/>
            <p:nvPr/>
          </p:nvSpPr>
          <p:spPr bwMode="auto">
            <a:xfrm>
              <a:off x="642910" y="1000108"/>
              <a:ext cx="6143668"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56" name="Picture 4"/>
            <p:cNvPicPr>
              <a:picLocks noChangeAspect="1" noChangeArrowheads="1"/>
            </p:cNvPicPr>
            <p:nvPr/>
          </p:nvPicPr>
          <p:blipFill>
            <a:blip r:embed="rId2"/>
            <a:srcRect/>
            <a:stretch>
              <a:fillRect/>
            </a:stretch>
          </p:blipFill>
          <p:spPr bwMode="auto">
            <a:xfrm flipH="1">
              <a:off x="714348" y="571480"/>
              <a:ext cx="2917052" cy="1071570"/>
            </a:xfrm>
            <a:prstGeom prst="rect">
              <a:avLst/>
            </a:prstGeom>
            <a:noFill/>
            <a:ln w="9525">
              <a:noFill/>
              <a:miter lim="800000"/>
              <a:headEnd/>
              <a:tailEnd/>
            </a:ln>
            <a:effectLst/>
          </p:spPr>
        </p:pic>
        <p:sp>
          <p:nvSpPr>
            <p:cNvPr id="57" name="Rechteck 56"/>
            <p:cNvSpPr/>
            <p:nvPr/>
          </p:nvSpPr>
          <p:spPr>
            <a:xfrm>
              <a:off x="3714744" y="1000108"/>
              <a:ext cx="1857356" cy="276999"/>
            </a:xfrm>
            <a:prstGeom prst="rect">
              <a:avLst/>
            </a:prstGeom>
          </p:spPr>
          <p:txBody>
            <a:bodyPr wrap="square">
              <a:spAutoFit/>
            </a:bodyPr>
            <a:lstStyle/>
            <a:p>
              <a:pPr algn="r"/>
              <a:r>
                <a:rPr lang="de-DE" sz="1200" b="1" dirty="0" smtClean="0"/>
                <a:t>MVG EKD  VIII. Abschnitt</a:t>
              </a:r>
              <a:endParaRPr lang="de-DE" sz="1200" b="1" dirty="0"/>
            </a:p>
          </p:txBody>
        </p:sp>
        <p:sp>
          <p:nvSpPr>
            <p:cNvPr id="58" name="Rechteck 57"/>
            <p:cNvSpPr/>
            <p:nvPr/>
          </p:nvSpPr>
          <p:spPr>
            <a:xfrm>
              <a:off x="2928926" y="1285860"/>
              <a:ext cx="3571868" cy="276999"/>
            </a:xfrm>
            <a:prstGeom prst="rect">
              <a:avLst/>
            </a:prstGeom>
          </p:spPr>
          <p:txBody>
            <a:bodyPr wrap="square">
              <a:spAutoFit/>
            </a:bodyPr>
            <a:lstStyle/>
            <a:p>
              <a:pPr algn="r"/>
              <a:r>
                <a:rPr lang="de-DE" sz="1200" b="1" dirty="0" smtClean="0"/>
                <a:t>Aufgaben und Befugnisse der Mitarbeitervertretung</a:t>
              </a:r>
              <a:endParaRPr lang="de-DE" sz="1200" b="1" dirty="0"/>
            </a:p>
          </p:txBody>
        </p:sp>
      </p:grpSp>
      <p:sp>
        <p:nvSpPr>
          <p:cNvPr id="59" name="Rechteck 58"/>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4" name="Rechteck 23"/>
          <p:cNvSpPr/>
          <p:nvPr/>
        </p:nvSpPr>
        <p:spPr>
          <a:xfrm>
            <a:off x="2643174" y="1928802"/>
            <a:ext cx="4572000" cy="369332"/>
          </a:xfrm>
          <a:prstGeom prst="rect">
            <a:avLst/>
          </a:prstGeom>
        </p:spPr>
        <p:txBody>
          <a:bodyPr>
            <a:spAutoFit/>
          </a:bodyPr>
          <a:lstStyle/>
          <a:p>
            <a:r>
              <a:rPr lang="de-DE" b="1" dirty="0" smtClean="0"/>
              <a:t>§ 36   Dienstvereinbarungen</a:t>
            </a:r>
            <a:endParaRPr lang="de-DE" b="1" dirty="0"/>
          </a:p>
        </p:txBody>
      </p:sp>
      <p:sp>
        <p:nvSpPr>
          <p:cNvPr id="25" name="Rectangle 75"/>
          <p:cNvSpPr>
            <a:spLocks noChangeArrowheads="1"/>
          </p:cNvSpPr>
          <p:nvPr/>
        </p:nvSpPr>
        <p:spPr bwMode="auto">
          <a:xfrm>
            <a:off x="642909" y="1785926"/>
            <a:ext cx="1526380" cy="523220"/>
          </a:xfrm>
          <a:prstGeom prst="rect">
            <a:avLst/>
          </a:prstGeom>
          <a:noFill/>
          <a:ln w="9525">
            <a:noFill/>
            <a:miter lim="800000"/>
            <a:headEnd/>
            <a:tailEnd/>
          </a:ln>
        </p:spPr>
        <p:txBody>
          <a:bodyPr wrap="none">
            <a:spAutoFit/>
          </a:bodyPr>
          <a:lstStyle/>
          <a:p>
            <a:pPr>
              <a:defRPr/>
            </a:pPr>
            <a:r>
              <a:rPr lang="de-DE" sz="1400" b="1" dirty="0" smtClean="0">
                <a:solidFill>
                  <a:srgbClr val="C00000"/>
                </a:solidFill>
                <a:latin typeface="Arial" charset="0"/>
              </a:rPr>
              <a:t>   Agieren </a:t>
            </a:r>
          </a:p>
          <a:p>
            <a:pPr>
              <a:defRPr/>
            </a:pPr>
            <a:r>
              <a:rPr lang="de-DE" sz="1400" b="1" dirty="0" smtClean="0">
                <a:solidFill>
                  <a:srgbClr val="C00000"/>
                </a:solidFill>
                <a:latin typeface="Arial" charset="0"/>
              </a:rPr>
              <a:t>statt </a:t>
            </a:r>
            <a:r>
              <a:rPr lang="de-DE" sz="1400" b="1" dirty="0">
                <a:latin typeface="Arial" charset="0"/>
              </a:rPr>
              <a:t>Reagieren</a:t>
            </a:r>
            <a:r>
              <a:rPr lang="de-DE" sz="1400" b="1" dirty="0">
                <a:solidFill>
                  <a:srgbClr val="C00000"/>
                </a:solidFill>
                <a:latin typeface="Arial" charset="0"/>
              </a:rPr>
              <a:t> </a:t>
            </a:r>
          </a:p>
        </p:txBody>
      </p:sp>
      <p:pic>
        <p:nvPicPr>
          <p:cNvPr id="26" name="Picture 2" descr="C:\Users\Gisbert\Desktop\Homepage und Infodienst\freie Bilder_pixabay\3d Männchen\playmobil-451203_640.jpg"/>
          <p:cNvPicPr>
            <a:picLocks noChangeAspect="1" noChangeArrowheads="1"/>
          </p:cNvPicPr>
          <p:nvPr/>
        </p:nvPicPr>
        <p:blipFill>
          <a:blip r:embed="rId3" cstate="print"/>
          <a:srcRect/>
          <a:stretch>
            <a:fillRect/>
          </a:stretch>
        </p:blipFill>
        <p:spPr bwMode="auto">
          <a:xfrm>
            <a:off x="785786" y="2428868"/>
            <a:ext cx="1214446" cy="860233"/>
          </a:xfrm>
          <a:prstGeom prst="rect">
            <a:avLst/>
          </a:prstGeom>
          <a:ln>
            <a:noFill/>
          </a:ln>
          <a:effectLst>
            <a:outerShdw blurRad="292100" dist="139700" dir="2700000" algn="tl" rotWithShape="0">
              <a:srgbClr val="333333">
                <a:alpha val="65000"/>
              </a:srgbClr>
            </a:outerShdw>
          </a:effectLst>
        </p:spPr>
      </p:pic>
      <p:sp>
        <p:nvSpPr>
          <p:cNvPr id="27" name="AutoShape 22"/>
          <p:cNvSpPr>
            <a:spLocks noChangeArrowheads="1"/>
          </p:cNvSpPr>
          <p:nvPr/>
        </p:nvSpPr>
        <p:spPr bwMode="auto">
          <a:xfrm rot="10800000" flipH="1">
            <a:off x="2214546" y="5214950"/>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9" name="Rechteck 28"/>
          <p:cNvSpPr/>
          <p:nvPr/>
        </p:nvSpPr>
        <p:spPr>
          <a:xfrm>
            <a:off x="785786" y="5000636"/>
            <a:ext cx="1324530" cy="461665"/>
          </a:xfrm>
          <a:prstGeom prst="rect">
            <a:avLst/>
          </a:prstGeom>
        </p:spPr>
        <p:txBody>
          <a:bodyPr wrap="none">
            <a:spAutoFit/>
          </a:bodyPr>
          <a:lstStyle/>
          <a:p>
            <a:r>
              <a:rPr lang="de-DE" sz="1200" b="1" dirty="0" smtClean="0"/>
              <a:t>3 Monate </a:t>
            </a:r>
          </a:p>
          <a:p>
            <a:r>
              <a:rPr lang="de-DE" sz="1200" b="1" dirty="0" smtClean="0"/>
              <a:t>    </a:t>
            </a:r>
            <a:r>
              <a:rPr lang="de-DE" sz="1200" b="1" dirty="0" smtClean="0">
                <a:solidFill>
                  <a:srgbClr val="C00000"/>
                </a:solidFill>
              </a:rPr>
              <a:t>Kündigungsfrist</a:t>
            </a:r>
            <a:endParaRPr lang="de-DE" sz="1200" b="1" dirty="0">
              <a:solidFill>
                <a:srgbClr val="C00000"/>
              </a:solidFill>
            </a:endParaRPr>
          </a:p>
        </p:txBody>
      </p:sp>
      <p:grpSp>
        <p:nvGrpSpPr>
          <p:cNvPr id="45" name="Gruppieren 44"/>
          <p:cNvGrpSpPr/>
          <p:nvPr/>
        </p:nvGrpSpPr>
        <p:grpSpPr>
          <a:xfrm>
            <a:off x="2500298" y="3071810"/>
            <a:ext cx="6215106" cy="571504"/>
            <a:chOff x="2500298" y="3357562"/>
            <a:chExt cx="6215106" cy="571504"/>
          </a:xfrm>
        </p:grpSpPr>
        <p:sp>
          <p:nvSpPr>
            <p:cNvPr id="43" name="Rechteck 42"/>
            <p:cNvSpPr/>
            <p:nvPr/>
          </p:nvSpPr>
          <p:spPr bwMode="auto">
            <a:xfrm>
              <a:off x="2500298" y="3357562"/>
              <a:ext cx="6215106" cy="571504"/>
            </a:xfrm>
            <a:prstGeom prst="rect">
              <a:avLst/>
            </a:prstGeom>
            <a:solidFill>
              <a:schemeClr val="bg1">
                <a:lumMod val="9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de-DE" sz="1600">
                <a:latin typeface="Arial" charset="0"/>
                <a:cs typeface="Arial" pitchFamily="34" charset="0"/>
              </a:endParaRPr>
            </a:p>
          </p:txBody>
        </p:sp>
        <p:sp>
          <p:nvSpPr>
            <p:cNvPr id="23" name="Rechteck 7"/>
            <p:cNvSpPr>
              <a:spLocks noChangeArrowheads="1"/>
            </p:cNvSpPr>
            <p:nvPr/>
          </p:nvSpPr>
          <p:spPr bwMode="auto">
            <a:xfrm>
              <a:off x="2643174" y="3357562"/>
              <a:ext cx="6072230" cy="571504"/>
            </a:xfrm>
            <a:prstGeom prst="rect">
              <a:avLst/>
            </a:prstGeom>
            <a:noFill/>
            <a:ln w="9525">
              <a:noFill/>
              <a:miter lim="800000"/>
              <a:headEnd/>
              <a:tailEnd/>
            </a:ln>
          </p:spPr>
          <p:txBody>
            <a:bodyPr wrap="square">
              <a:spAutoFit/>
            </a:bodyPr>
            <a:lstStyle/>
            <a:p>
              <a:pPr marL="342900" indent="-342900">
                <a:defRPr/>
              </a:pPr>
              <a:r>
                <a:rPr lang="de-DE" sz="1200" dirty="0" smtClean="0">
                  <a:cs typeface="Arial" pitchFamily="34" charset="0"/>
                </a:rPr>
                <a:t>(3)  </a:t>
              </a:r>
              <a:r>
                <a:rPr lang="de-DE" sz="1400" b="1" dirty="0" smtClean="0">
                  <a:cs typeface="Arial" pitchFamily="34" charset="0"/>
                </a:rPr>
                <a:t>Dienstvereinbarungen gelten </a:t>
              </a:r>
              <a:r>
                <a:rPr lang="de-DE" sz="1600" b="1" dirty="0">
                  <a:solidFill>
                    <a:srgbClr val="C00000"/>
                  </a:solidFill>
                  <a:cs typeface="Arial" pitchFamily="34" charset="0"/>
                </a:rPr>
                <a:t>unmittelbar</a:t>
              </a:r>
              <a:r>
                <a:rPr lang="de-DE" sz="1600" b="1" dirty="0">
                  <a:cs typeface="Arial" pitchFamily="34" charset="0"/>
                </a:rPr>
                <a:t> </a:t>
              </a:r>
              <a:r>
                <a:rPr lang="de-DE" sz="1400" b="1" dirty="0" smtClean="0">
                  <a:cs typeface="Arial" pitchFamily="34" charset="0"/>
                </a:rPr>
                <a:t>und können im </a:t>
              </a:r>
              <a:r>
                <a:rPr lang="de-DE" sz="1400" b="1" dirty="0" smtClean="0">
                  <a:solidFill>
                    <a:srgbClr val="C00000"/>
                  </a:solidFill>
                  <a:cs typeface="Arial" pitchFamily="34" charset="0"/>
                </a:rPr>
                <a:t>Einzelfall</a:t>
              </a:r>
              <a:r>
                <a:rPr lang="de-DE" sz="1400" b="1" dirty="0" smtClean="0">
                  <a:cs typeface="Arial" pitchFamily="34" charset="0"/>
                </a:rPr>
                <a:t> </a:t>
              </a:r>
            </a:p>
            <a:p>
              <a:pPr marL="342900" indent="-342900">
                <a:defRPr/>
              </a:pPr>
              <a:r>
                <a:rPr lang="de-DE" sz="1400" b="1" dirty="0" smtClean="0">
                  <a:cs typeface="Arial" pitchFamily="34" charset="0"/>
                </a:rPr>
                <a:t>      nicht abbedungen werden.</a:t>
              </a:r>
              <a:endParaRPr lang="de-DE" sz="1400" b="1" dirty="0">
                <a:cs typeface="Arial" pitchFamily="34" charset="0"/>
              </a:endParaRPr>
            </a:p>
          </p:txBody>
        </p:sp>
      </p:grpSp>
      <p:sp>
        <p:nvSpPr>
          <p:cNvPr id="31" name="Rechteck 81"/>
          <p:cNvSpPr>
            <a:spLocks noChangeArrowheads="1"/>
          </p:cNvSpPr>
          <p:nvPr/>
        </p:nvSpPr>
        <p:spPr bwMode="auto">
          <a:xfrm>
            <a:off x="2643174" y="3929066"/>
            <a:ext cx="6143668" cy="984885"/>
          </a:xfrm>
          <a:prstGeom prst="rect">
            <a:avLst/>
          </a:prstGeom>
          <a:noFill/>
          <a:ln w="9525">
            <a:noFill/>
            <a:miter lim="800000"/>
            <a:headEnd/>
            <a:tailEnd/>
          </a:ln>
        </p:spPr>
        <p:txBody>
          <a:bodyPr wrap="square">
            <a:spAutoFit/>
          </a:bodyPr>
          <a:lstStyle/>
          <a:p>
            <a:r>
              <a:rPr lang="de-DE" sz="1200" dirty="0" smtClean="0"/>
              <a:t>(4)  </a:t>
            </a:r>
            <a:r>
              <a:rPr lang="de-DE" sz="1400" b="1" dirty="0" smtClean="0"/>
              <a:t>Wenn </a:t>
            </a:r>
            <a:r>
              <a:rPr lang="de-DE" sz="1400" b="1" dirty="0"/>
              <a:t>in der Dienstvereinbarung </a:t>
            </a:r>
            <a:endParaRPr lang="de-DE" sz="1400" b="1" dirty="0" smtClean="0"/>
          </a:p>
          <a:p>
            <a:r>
              <a:rPr lang="de-DE" sz="1600" b="1" dirty="0" smtClean="0">
                <a:solidFill>
                  <a:srgbClr val="C00000"/>
                </a:solidFill>
              </a:rPr>
              <a:t>     Rechte </a:t>
            </a:r>
            <a:r>
              <a:rPr lang="de-DE" sz="1600" b="1" dirty="0">
                <a:solidFill>
                  <a:srgbClr val="C00000"/>
                </a:solidFill>
              </a:rPr>
              <a:t>für die Mitarbeitenden </a:t>
            </a:r>
            <a:r>
              <a:rPr lang="de-DE" sz="1400" b="1" dirty="0" smtClean="0">
                <a:solidFill>
                  <a:srgbClr val="C00000"/>
                </a:solidFill>
              </a:rPr>
              <a:t>begründet</a:t>
            </a:r>
            <a:r>
              <a:rPr lang="de-DE" sz="1400" b="1" dirty="0" smtClean="0"/>
              <a:t> werden</a:t>
            </a:r>
            <a:r>
              <a:rPr lang="de-DE" sz="1400" b="1" dirty="0"/>
              <a:t>, ist darin festzulegen</a:t>
            </a:r>
            <a:r>
              <a:rPr lang="de-DE" sz="1400" b="1" dirty="0" smtClean="0"/>
              <a:t>,</a:t>
            </a:r>
          </a:p>
          <a:p>
            <a:r>
              <a:rPr lang="de-DE" sz="1400" b="1" dirty="0" smtClean="0"/>
              <a:t>      inwieweit diese Rechte </a:t>
            </a:r>
            <a:r>
              <a:rPr lang="de-DE" sz="1400" b="1" dirty="0" smtClean="0">
                <a:solidFill>
                  <a:srgbClr val="0000FF"/>
                </a:solidFill>
              </a:rPr>
              <a:t>bei Außerkrafttreten der DV </a:t>
            </a:r>
            <a:r>
              <a:rPr lang="de-DE" sz="1400" b="1" dirty="0" smtClean="0">
                <a:solidFill>
                  <a:srgbClr val="C00000"/>
                </a:solidFill>
              </a:rPr>
              <a:t>fortgelten </a:t>
            </a:r>
            <a:r>
              <a:rPr lang="de-DE" sz="1400" b="1" dirty="0" smtClean="0"/>
              <a:t>sollen. </a:t>
            </a:r>
          </a:p>
          <a:p>
            <a:r>
              <a:rPr lang="de-DE" sz="1400" b="1" dirty="0" smtClean="0"/>
              <a:t>      Eine </a:t>
            </a:r>
            <a:r>
              <a:rPr lang="de-DE" sz="1400" b="1" dirty="0" smtClean="0">
                <a:solidFill>
                  <a:srgbClr val="C00000"/>
                </a:solidFill>
              </a:rPr>
              <a:t>darüber</a:t>
            </a:r>
            <a:r>
              <a:rPr lang="de-DE" sz="1400" b="1" dirty="0" smtClean="0"/>
              <a:t> hinausgehende Nachwirkung ist ausgeschlossen</a:t>
            </a:r>
            <a:endParaRPr lang="de-DE" sz="1400" b="1" dirty="0"/>
          </a:p>
        </p:txBody>
      </p:sp>
      <p:sp>
        <p:nvSpPr>
          <p:cNvPr id="33" name="Rechteck 44"/>
          <p:cNvSpPr>
            <a:spLocks noChangeArrowheads="1"/>
          </p:cNvSpPr>
          <p:nvPr/>
        </p:nvSpPr>
        <p:spPr bwMode="auto">
          <a:xfrm>
            <a:off x="2643174" y="5072074"/>
            <a:ext cx="5929354" cy="523875"/>
          </a:xfrm>
          <a:prstGeom prst="rect">
            <a:avLst/>
          </a:prstGeom>
          <a:noFill/>
          <a:ln w="9525">
            <a:noFill/>
            <a:miter lim="800000"/>
            <a:headEnd/>
            <a:tailEnd/>
          </a:ln>
        </p:spPr>
        <p:txBody>
          <a:bodyPr wrap="square">
            <a:spAutoFit/>
          </a:bodyPr>
          <a:lstStyle/>
          <a:p>
            <a:r>
              <a:rPr lang="de-DE" sz="1200" dirty="0"/>
              <a:t>(5)  </a:t>
            </a:r>
            <a:r>
              <a:rPr lang="de-DE" sz="1400" b="1" dirty="0"/>
              <a:t>Dienstvereinbarungen können, soweit nichts anderes vereinbart ist, </a:t>
            </a:r>
          </a:p>
          <a:p>
            <a:r>
              <a:rPr lang="de-DE" sz="1400" b="1" dirty="0"/>
              <a:t>mit einer </a:t>
            </a:r>
            <a:r>
              <a:rPr lang="de-DE" sz="1400" b="1" dirty="0">
                <a:solidFill>
                  <a:srgbClr val="C00000"/>
                </a:solidFill>
              </a:rPr>
              <a:t>Frist von drei Monaten </a:t>
            </a:r>
            <a:r>
              <a:rPr lang="de-DE" sz="1400" b="1" dirty="0"/>
              <a:t>zum Ende eines Monats </a:t>
            </a:r>
            <a:r>
              <a:rPr lang="de-DE" sz="1400" b="1" dirty="0">
                <a:solidFill>
                  <a:srgbClr val="C00000"/>
                </a:solidFill>
              </a:rPr>
              <a:t>gekündigt</a:t>
            </a:r>
            <a:r>
              <a:rPr lang="de-DE" sz="1400" b="1" dirty="0"/>
              <a:t> werden.</a:t>
            </a:r>
          </a:p>
        </p:txBody>
      </p:sp>
      <p:grpSp>
        <p:nvGrpSpPr>
          <p:cNvPr id="44" name="Gruppieren 43"/>
          <p:cNvGrpSpPr/>
          <p:nvPr/>
        </p:nvGrpSpPr>
        <p:grpSpPr>
          <a:xfrm>
            <a:off x="2500298" y="2428868"/>
            <a:ext cx="6215106" cy="571504"/>
            <a:chOff x="2500298" y="2571744"/>
            <a:chExt cx="6215106" cy="571504"/>
          </a:xfrm>
        </p:grpSpPr>
        <p:sp>
          <p:nvSpPr>
            <p:cNvPr id="42" name="Rechteck 41"/>
            <p:cNvSpPr/>
            <p:nvPr/>
          </p:nvSpPr>
          <p:spPr bwMode="auto">
            <a:xfrm>
              <a:off x="2500298" y="2571744"/>
              <a:ext cx="6215106" cy="571504"/>
            </a:xfrm>
            <a:prstGeom prst="rect">
              <a:avLst/>
            </a:prstGeom>
            <a:solidFill>
              <a:schemeClr val="bg1">
                <a:lumMod val="9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de-DE" sz="1600">
                <a:latin typeface="Arial" charset="0"/>
                <a:cs typeface="Arial" pitchFamily="34" charset="0"/>
              </a:endParaRPr>
            </a:p>
          </p:txBody>
        </p:sp>
        <p:sp>
          <p:nvSpPr>
            <p:cNvPr id="41" name="Rechteck 6"/>
            <p:cNvSpPr>
              <a:spLocks noChangeArrowheads="1"/>
            </p:cNvSpPr>
            <p:nvPr/>
          </p:nvSpPr>
          <p:spPr bwMode="auto">
            <a:xfrm>
              <a:off x="2643174" y="2571744"/>
              <a:ext cx="6072230" cy="553998"/>
            </a:xfrm>
            <a:prstGeom prst="rect">
              <a:avLst/>
            </a:prstGeom>
            <a:noFill/>
            <a:ln w="9525">
              <a:noFill/>
              <a:miter lim="800000"/>
              <a:headEnd/>
              <a:tailEnd/>
            </a:ln>
          </p:spPr>
          <p:txBody>
            <a:bodyPr wrap="square">
              <a:spAutoFit/>
            </a:bodyPr>
            <a:lstStyle/>
            <a:p>
              <a:pPr marL="342900" indent="-342900">
                <a:defRPr/>
              </a:pPr>
              <a:r>
                <a:rPr lang="de-DE" sz="1200" dirty="0" smtClean="0">
                  <a:cs typeface="Arial" pitchFamily="34" charset="0"/>
                </a:rPr>
                <a:t>(2) </a:t>
              </a:r>
              <a:r>
                <a:rPr lang="de-DE" sz="1400" b="1" dirty="0" smtClean="0">
                  <a:cs typeface="Arial" pitchFamily="34" charset="0"/>
                </a:rPr>
                <a:t>Dienstvereinbarungen </a:t>
              </a:r>
              <a:r>
                <a:rPr lang="de-DE" sz="1400" b="1" dirty="0">
                  <a:cs typeface="Arial" pitchFamily="34" charset="0"/>
                </a:rPr>
                <a:t>sind </a:t>
              </a:r>
              <a:r>
                <a:rPr lang="de-DE" sz="1600" b="1" dirty="0">
                  <a:solidFill>
                    <a:srgbClr val="C00000"/>
                  </a:solidFill>
                  <a:cs typeface="Arial" pitchFamily="34" charset="0"/>
                </a:rPr>
                <a:t>schriftlich</a:t>
              </a:r>
              <a:r>
                <a:rPr lang="de-DE" sz="1400" b="1" dirty="0">
                  <a:solidFill>
                    <a:srgbClr val="C00000"/>
                  </a:solidFill>
                  <a:cs typeface="Arial" pitchFamily="34" charset="0"/>
                </a:rPr>
                <a:t> </a:t>
              </a:r>
              <a:r>
                <a:rPr lang="de-DE" sz="1400" b="1" dirty="0">
                  <a:cs typeface="Arial" pitchFamily="34" charset="0"/>
                </a:rPr>
                <a:t>niederzulegen, </a:t>
              </a:r>
              <a:r>
                <a:rPr lang="de-DE" sz="1400" b="1" dirty="0" smtClean="0">
                  <a:cs typeface="Arial" pitchFamily="34" charset="0"/>
                </a:rPr>
                <a:t>von </a:t>
              </a:r>
              <a:r>
                <a:rPr lang="de-DE" sz="1400" b="1" dirty="0">
                  <a:cs typeface="Arial" pitchFamily="34" charset="0"/>
                </a:rPr>
                <a:t>beiden Partnern </a:t>
              </a:r>
              <a:endParaRPr lang="de-DE" sz="1400" b="1" dirty="0" smtClean="0">
                <a:cs typeface="Arial" pitchFamily="34" charset="0"/>
              </a:endParaRPr>
            </a:p>
            <a:p>
              <a:pPr marL="342900" indent="-342900">
                <a:defRPr/>
              </a:pPr>
              <a:r>
                <a:rPr lang="de-DE" sz="1400" b="1" dirty="0" smtClean="0">
                  <a:cs typeface="Arial" pitchFamily="34" charset="0"/>
                </a:rPr>
                <a:t>      zu </a:t>
              </a:r>
              <a:r>
                <a:rPr lang="de-DE" sz="1400" b="1" dirty="0">
                  <a:cs typeface="Arial" pitchFamily="34" charset="0"/>
                </a:rPr>
                <a:t>unterzeichnen und </a:t>
              </a:r>
              <a:r>
                <a:rPr lang="de-DE" sz="1400" b="1" dirty="0">
                  <a:solidFill>
                    <a:srgbClr val="C00000"/>
                  </a:solidFill>
                  <a:cs typeface="Arial" pitchFamily="34" charset="0"/>
                </a:rPr>
                <a:t>in geeigneter </a:t>
              </a:r>
              <a:r>
                <a:rPr lang="de-DE" sz="1400" b="1" dirty="0" smtClean="0">
                  <a:solidFill>
                    <a:srgbClr val="C00000"/>
                  </a:solidFill>
                  <a:cs typeface="Arial" pitchFamily="34" charset="0"/>
                </a:rPr>
                <a:t>Weise bekannt </a:t>
              </a:r>
              <a:r>
                <a:rPr lang="de-DE" sz="1400" b="1" dirty="0">
                  <a:solidFill>
                    <a:srgbClr val="C00000"/>
                  </a:solidFill>
                  <a:cs typeface="Arial" pitchFamily="34" charset="0"/>
                </a:rPr>
                <a:t>zu geben.</a:t>
              </a:r>
            </a:p>
          </p:txBody>
        </p:sp>
      </p:grpSp>
      <p:sp>
        <p:nvSpPr>
          <p:cNvPr id="46" name="AutoShape 22"/>
          <p:cNvSpPr>
            <a:spLocks noChangeArrowheads="1"/>
          </p:cNvSpPr>
          <p:nvPr/>
        </p:nvSpPr>
        <p:spPr bwMode="auto">
          <a:xfrm rot="10800000" flipH="1">
            <a:off x="2214546" y="4214818"/>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47" name="Rechteck 46"/>
          <p:cNvSpPr/>
          <p:nvPr/>
        </p:nvSpPr>
        <p:spPr>
          <a:xfrm>
            <a:off x="857224" y="4000504"/>
            <a:ext cx="1271758" cy="461665"/>
          </a:xfrm>
          <a:prstGeom prst="rect">
            <a:avLst/>
          </a:prstGeom>
        </p:spPr>
        <p:txBody>
          <a:bodyPr wrap="none">
            <a:spAutoFit/>
          </a:bodyPr>
          <a:lstStyle/>
          <a:p>
            <a:r>
              <a:rPr lang="de-DE" sz="1200" b="1" dirty="0" smtClean="0"/>
              <a:t>Kollektive </a:t>
            </a:r>
          </a:p>
          <a:p>
            <a:r>
              <a:rPr lang="de-DE" sz="1200" b="1" dirty="0" smtClean="0">
                <a:solidFill>
                  <a:srgbClr val="C00000"/>
                </a:solidFill>
              </a:rPr>
              <a:t>        Besitzstände</a:t>
            </a:r>
            <a:endParaRPr lang="de-DE" sz="1200" b="1" dirty="0">
              <a:solidFill>
                <a:srgbClr val="C00000"/>
              </a:solidFill>
            </a:endParaRPr>
          </a:p>
        </p:txBody>
      </p:sp>
      <p:sp>
        <p:nvSpPr>
          <p:cNvPr id="48" name="Text Box 15"/>
          <p:cNvSpPr txBox="1">
            <a:spLocks noChangeArrowheads="1"/>
          </p:cNvSpPr>
          <p:nvPr/>
        </p:nvSpPr>
        <p:spPr bwMode="auto">
          <a:xfrm>
            <a:off x="2857488" y="5786454"/>
            <a:ext cx="3643342" cy="338554"/>
          </a:xfrm>
          <a:prstGeom prst="rect">
            <a:avLst/>
          </a:prstGeom>
          <a:noFill/>
          <a:ln w="9525">
            <a:noFill/>
            <a:miter lim="800000"/>
            <a:headEnd/>
            <a:tailEnd/>
          </a:ln>
        </p:spPr>
        <p:txBody>
          <a:bodyPr wrap="square">
            <a:spAutoFit/>
          </a:bodyPr>
          <a:lstStyle/>
          <a:p>
            <a:r>
              <a:rPr lang="de-DE" sz="1600" b="1" dirty="0"/>
              <a:t>Die </a:t>
            </a:r>
            <a:r>
              <a:rPr lang="de-DE" sz="1600" b="1" dirty="0">
                <a:solidFill>
                  <a:srgbClr val="A50021"/>
                </a:solidFill>
              </a:rPr>
              <a:t>Laufzeit </a:t>
            </a:r>
            <a:r>
              <a:rPr lang="de-DE" sz="1600" b="1" dirty="0"/>
              <a:t>einer Dienstvereinbarung,</a:t>
            </a:r>
          </a:p>
        </p:txBody>
      </p:sp>
      <p:sp>
        <p:nvSpPr>
          <p:cNvPr id="49" name="Text Box 16"/>
          <p:cNvSpPr txBox="1">
            <a:spLocks noChangeArrowheads="1"/>
          </p:cNvSpPr>
          <p:nvPr/>
        </p:nvSpPr>
        <p:spPr bwMode="auto">
          <a:xfrm>
            <a:off x="3428992" y="6000768"/>
            <a:ext cx="4286280" cy="307777"/>
          </a:xfrm>
          <a:prstGeom prst="rect">
            <a:avLst/>
          </a:prstGeom>
          <a:noFill/>
          <a:ln w="9525">
            <a:noFill/>
            <a:miter lim="800000"/>
            <a:headEnd/>
            <a:tailEnd/>
          </a:ln>
        </p:spPr>
        <p:txBody>
          <a:bodyPr wrap="square">
            <a:spAutoFit/>
          </a:bodyPr>
          <a:lstStyle/>
          <a:p>
            <a:r>
              <a:rPr lang="de-DE" sz="1400" b="1" dirty="0"/>
              <a:t>ist in der Regel </a:t>
            </a:r>
            <a:r>
              <a:rPr lang="de-DE" sz="1400" b="1" dirty="0">
                <a:solidFill>
                  <a:srgbClr val="A50021"/>
                </a:solidFill>
              </a:rPr>
              <a:t>nicht an die Amtszeit der MV gebunden</a:t>
            </a:r>
            <a:endParaRPr lang="de-DE"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0-#ppt_w/2"/>
                                          </p:val>
                                        </p:tav>
                                        <p:tav tm="100000">
                                          <p:val>
                                            <p:strVal val="#ppt_x"/>
                                          </p:val>
                                        </p:tav>
                                      </p:tavLst>
                                    </p:anim>
                                    <p:anim calcmode="lin" valueType="num">
                                      <p:cBhvr additive="base">
                                        <p:cTn id="13" dur="5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linds(horizontal)">
                                      <p:cBhvr>
                                        <p:cTn id="17" dur="500"/>
                                        <p:tgtEl>
                                          <p:spTgt spid="29"/>
                                        </p:tgtEl>
                                      </p:cBhvr>
                                    </p:animEffect>
                                  </p:childTnLst>
                                </p:cTn>
                              </p:par>
                            </p:childTnLst>
                          </p:cTn>
                        </p:par>
                        <p:par>
                          <p:cTn id="18" fill="hold">
                            <p:stCondLst>
                              <p:cond delay="1500"/>
                            </p:stCondLst>
                            <p:childTnLst>
                              <p:par>
                                <p:cTn id="19" presetID="3" presetClass="entr" presetSubtype="1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linds(horizontal)">
                                      <p:cBhvr>
                                        <p:cTn id="21" dur="500"/>
                                        <p:tgtEl>
                                          <p:spTgt spid="47"/>
                                        </p:tgtEl>
                                      </p:cBhvr>
                                    </p:animEffect>
                                  </p:childTnLst>
                                </p:cTn>
                              </p:par>
                            </p:childTnLst>
                          </p:cTn>
                        </p:par>
                        <p:par>
                          <p:cTn id="22" fill="hold">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1+#ppt_w/2"/>
                                          </p:val>
                                        </p:tav>
                                        <p:tav tm="100000">
                                          <p:val>
                                            <p:strVal val="#ppt_x"/>
                                          </p:val>
                                        </p:tav>
                                      </p:tavLst>
                                    </p:anim>
                                    <p:anim calcmode="lin" valueType="num">
                                      <p:cBhvr additive="base">
                                        <p:cTn id="26" dur="500" fill="hold"/>
                                        <p:tgtEl>
                                          <p:spTgt spid="4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1+#ppt_w/2"/>
                                          </p:val>
                                        </p:tav>
                                        <p:tav tm="100000">
                                          <p:val>
                                            <p:strVal val="#ppt_x"/>
                                          </p:val>
                                        </p:tav>
                                      </p:tavLst>
                                    </p:anim>
                                    <p:anim calcmode="lin" valueType="num">
                                      <p:cBhvr additive="base">
                                        <p:cTn id="30"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p:bldP spid="46" grpId="0" animBg="1"/>
      <p:bldP spid="47" grpId="0"/>
      <p:bldP spid="48"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p:cNvSpPr/>
          <p:nvPr/>
        </p:nvSpPr>
        <p:spPr bwMode="auto">
          <a:xfrm>
            <a:off x="0" y="0"/>
            <a:ext cx="2071670"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18" name="Rechteck 17"/>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4818" name="Rechteck 21"/>
          <p:cNvSpPr>
            <a:spLocks noChangeArrowheads="1"/>
          </p:cNvSpPr>
          <p:nvPr/>
        </p:nvSpPr>
        <p:spPr bwMode="auto">
          <a:xfrm>
            <a:off x="1214438" y="2571744"/>
            <a:ext cx="7643842" cy="2500330"/>
          </a:xfrm>
          <a:prstGeom prst="rect">
            <a:avLst/>
          </a:prstGeom>
          <a:solidFill>
            <a:srgbClr val="DDF2FF">
              <a:alpha val="69803"/>
            </a:srgb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p>
            <a:endParaRPr lang="de-DE"/>
          </a:p>
        </p:txBody>
      </p:sp>
      <p:sp>
        <p:nvSpPr>
          <p:cNvPr id="21507" name="Rechteck 1"/>
          <p:cNvSpPr>
            <a:spLocks noChangeArrowheads="1"/>
          </p:cNvSpPr>
          <p:nvPr/>
        </p:nvSpPr>
        <p:spPr bwMode="auto">
          <a:xfrm>
            <a:off x="1571604" y="1214422"/>
            <a:ext cx="7072313"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de-DE" sz="1400" b="1" dirty="0"/>
              <a:t>Mit der zunehmenden Industrialisierung </a:t>
            </a:r>
          </a:p>
          <a:p>
            <a:r>
              <a:rPr lang="de-DE" sz="1200" b="1" dirty="0"/>
              <a:t>werden Arbeitskräfte an den</a:t>
            </a:r>
            <a:r>
              <a:rPr lang="de-DE" sz="1200" b="1" dirty="0">
                <a:solidFill>
                  <a:srgbClr val="C00000"/>
                </a:solidFill>
              </a:rPr>
              <a:t> </a:t>
            </a:r>
            <a:r>
              <a:rPr lang="de-DE" sz="1400" b="1" dirty="0">
                <a:solidFill>
                  <a:srgbClr val="C00000"/>
                </a:solidFill>
              </a:rPr>
              <a:t>„neuen“ Industriestandorten </a:t>
            </a:r>
            <a:r>
              <a:rPr lang="de-DE" sz="1200" b="1" dirty="0"/>
              <a:t>in nie gekanntem Maß benötigt</a:t>
            </a:r>
          </a:p>
        </p:txBody>
      </p:sp>
      <p:sp>
        <p:nvSpPr>
          <p:cNvPr id="34820" name="Rechteck 1"/>
          <p:cNvSpPr>
            <a:spLocks noChangeArrowheads="1"/>
          </p:cNvSpPr>
          <p:nvPr/>
        </p:nvSpPr>
        <p:spPr bwMode="auto">
          <a:xfrm>
            <a:off x="1571604" y="1785926"/>
            <a:ext cx="70008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de-DE" sz="1200" b="1" dirty="0"/>
              <a:t>Bis dahin lebten und starben die meisten Menschen an dem Ort, an dem sie auch geboren worden waren. Jetzt zieht man der Arbeit hinterher: von Ostpreußen bis ins Ruhrgebiet, von Oberfranken nach Sachsen, von Mecklenburg nach Berlin. </a:t>
            </a:r>
          </a:p>
        </p:txBody>
      </p:sp>
      <p:sp>
        <p:nvSpPr>
          <p:cNvPr id="34821" name="Rechteck 9"/>
          <p:cNvSpPr>
            <a:spLocks noChangeArrowheads="1"/>
          </p:cNvSpPr>
          <p:nvPr/>
        </p:nvSpPr>
        <p:spPr bwMode="auto">
          <a:xfrm>
            <a:off x="4929190" y="5072074"/>
            <a:ext cx="285750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de-DE" sz="1000" b="1" dirty="0"/>
              <a:t>Barmen, 1870. Bild von August von Wille</a:t>
            </a:r>
          </a:p>
        </p:txBody>
      </p:sp>
      <p:pic>
        <p:nvPicPr>
          <p:cNvPr id="34822" name="Picture 12"/>
          <p:cNvPicPr>
            <a:picLocks noChangeAspect="1" noChangeArrowheads="1"/>
          </p:cNvPicPr>
          <p:nvPr/>
        </p:nvPicPr>
        <p:blipFill>
          <a:blip r:embed="rId2">
            <a:extLst>
              <a:ext uri="{28A0092B-C50C-407E-A947-70E740481C1C}">
                <a14:useLocalDpi xmlns="" xmlns:a14="http://schemas.microsoft.com/office/drawing/2010/main" val="0"/>
              </a:ext>
            </a:extLst>
          </a:blip>
          <a:srcRect r="16488"/>
          <a:stretch>
            <a:fillRect/>
          </a:stretch>
        </p:blipFill>
        <p:spPr bwMode="auto">
          <a:xfrm>
            <a:off x="714348" y="2714620"/>
            <a:ext cx="4033213" cy="271464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23" name="Rechteck 1"/>
          <p:cNvSpPr>
            <a:spLocks noChangeArrowheads="1"/>
          </p:cNvSpPr>
          <p:nvPr/>
        </p:nvSpPr>
        <p:spPr bwMode="auto">
          <a:xfrm>
            <a:off x="4929190" y="2714620"/>
            <a:ext cx="3873529"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200" b="1" dirty="0"/>
              <a:t>Sind Fabriken oder Kohlegruben in der Nähe, </a:t>
            </a:r>
            <a:r>
              <a:rPr lang="de-DE" sz="1200" b="1" dirty="0" smtClean="0"/>
              <a:t>werden </a:t>
            </a:r>
            <a:r>
              <a:rPr lang="de-DE" sz="1200" b="1" dirty="0"/>
              <a:t>kleine Marktflecken </a:t>
            </a:r>
            <a:r>
              <a:rPr lang="de-DE" sz="1200" b="1" dirty="0" smtClean="0"/>
              <a:t>schnell zu respektablen Städten</a:t>
            </a:r>
            <a:endParaRPr lang="de-DE" sz="1200" b="1" dirty="0"/>
          </a:p>
          <a:p>
            <a:endParaRPr lang="de-DE" sz="1200" b="1" dirty="0"/>
          </a:p>
          <a:p>
            <a:r>
              <a:rPr lang="de-DE" sz="1200" b="1" dirty="0"/>
              <a:t>Gelsenkirchen </a:t>
            </a:r>
            <a:r>
              <a:rPr lang="de-DE" sz="1200" b="1" dirty="0" smtClean="0"/>
              <a:t>etwa </a:t>
            </a:r>
            <a:r>
              <a:rPr lang="de-DE" sz="1200" b="1" dirty="0"/>
              <a:t>wächst </a:t>
            </a:r>
            <a:r>
              <a:rPr lang="de-DE" sz="1200" b="1" dirty="0" smtClean="0"/>
              <a:t>von </a:t>
            </a:r>
            <a:r>
              <a:rPr lang="de-DE" sz="1200" b="1" dirty="0"/>
              <a:t>1871 bis 1910 um das </a:t>
            </a:r>
            <a:r>
              <a:rPr lang="de-DE" sz="1200" b="1" dirty="0">
                <a:solidFill>
                  <a:srgbClr val="C00000"/>
                </a:solidFill>
              </a:rPr>
              <a:t>Zehnfache</a:t>
            </a:r>
            <a:r>
              <a:rPr lang="de-DE" sz="1200" b="1" dirty="0"/>
              <a:t>. </a:t>
            </a:r>
            <a:r>
              <a:rPr lang="de-DE" sz="1200" b="1" dirty="0" smtClean="0"/>
              <a:t>Berlin </a:t>
            </a:r>
            <a:r>
              <a:rPr lang="de-DE" sz="1200" b="1" dirty="0"/>
              <a:t>steigert sich in dieser Zeit von 800.000 </a:t>
            </a:r>
          </a:p>
          <a:p>
            <a:r>
              <a:rPr lang="de-DE" sz="1200" b="1" dirty="0"/>
              <a:t>auf zwei Millionen Einwohner. </a:t>
            </a:r>
          </a:p>
        </p:txBody>
      </p:sp>
      <p:sp>
        <p:nvSpPr>
          <p:cNvPr id="34824" name="Rechteck 13"/>
          <p:cNvSpPr>
            <a:spLocks noChangeArrowheads="1"/>
          </p:cNvSpPr>
          <p:nvPr/>
        </p:nvSpPr>
        <p:spPr bwMode="auto">
          <a:xfrm>
            <a:off x="4929190" y="4214818"/>
            <a:ext cx="3714750" cy="677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de-DE" sz="1200" b="1" dirty="0"/>
              <a:t>Die Bevölkerung von </a:t>
            </a:r>
            <a:r>
              <a:rPr lang="de-DE" sz="1400" b="1" dirty="0"/>
              <a:t>Barmen</a:t>
            </a:r>
            <a:r>
              <a:rPr lang="de-DE" sz="1200" b="1" dirty="0"/>
              <a:t> hatte sich </a:t>
            </a:r>
            <a:r>
              <a:rPr lang="de-DE" sz="1200" b="1" dirty="0" smtClean="0"/>
              <a:t>von </a:t>
            </a:r>
          </a:p>
          <a:p>
            <a:r>
              <a:rPr lang="de-DE" sz="1200" b="1" dirty="0" smtClean="0">
                <a:solidFill>
                  <a:srgbClr val="C00000"/>
                </a:solidFill>
              </a:rPr>
              <a:t>1831</a:t>
            </a:r>
            <a:r>
              <a:rPr lang="de-DE" sz="1200" b="1" dirty="0" smtClean="0"/>
              <a:t> </a:t>
            </a:r>
            <a:r>
              <a:rPr lang="de-DE" sz="1200" b="1" dirty="0"/>
              <a:t>(26.158) bis </a:t>
            </a:r>
            <a:r>
              <a:rPr lang="de-DE" sz="1200" b="1" dirty="0">
                <a:solidFill>
                  <a:srgbClr val="C00000"/>
                </a:solidFill>
              </a:rPr>
              <a:t>1863</a:t>
            </a:r>
            <a:r>
              <a:rPr lang="de-DE" sz="1200" b="1" dirty="0"/>
              <a:t> auf knapp 50.000 verdoppelt. </a:t>
            </a:r>
            <a:endParaRPr lang="de-DE" sz="1200" b="1" dirty="0" smtClean="0"/>
          </a:p>
          <a:p>
            <a:r>
              <a:rPr lang="de-DE" sz="1200" b="1" dirty="0" smtClean="0">
                <a:solidFill>
                  <a:srgbClr val="C00000"/>
                </a:solidFill>
              </a:rPr>
              <a:t>1885 </a:t>
            </a:r>
            <a:r>
              <a:rPr lang="de-DE" sz="1200" b="1" dirty="0">
                <a:solidFill>
                  <a:srgbClr val="C00000"/>
                </a:solidFill>
              </a:rPr>
              <a:t>waren es schon 103.086 Einwohner</a:t>
            </a:r>
          </a:p>
        </p:txBody>
      </p:sp>
      <p:sp>
        <p:nvSpPr>
          <p:cNvPr id="14" name="Rechteck 17"/>
          <p:cNvSpPr>
            <a:spLocks noChangeArrowheads="1"/>
          </p:cNvSpPr>
          <p:nvPr/>
        </p:nvSpPr>
        <p:spPr bwMode="auto">
          <a:xfrm>
            <a:off x="1643042" y="5572140"/>
            <a:ext cx="7358114"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200" b="1" dirty="0">
                <a:solidFill>
                  <a:srgbClr val="C00000"/>
                </a:solidFill>
              </a:rPr>
              <a:t>Die Arbeits- und Lebensbedingungen </a:t>
            </a:r>
            <a:r>
              <a:rPr lang="de-DE" sz="1200" b="1" dirty="0" smtClean="0">
                <a:solidFill>
                  <a:srgbClr val="C00000"/>
                </a:solidFill>
              </a:rPr>
              <a:t>in </a:t>
            </a:r>
            <a:r>
              <a:rPr lang="de-DE" sz="1200" b="1" dirty="0">
                <a:solidFill>
                  <a:srgbClr val="C00000"/>
                </a:solidFill>
              </a:rPr>
              <a:t>den Industriebetrieben und deren Umfeld </a:t>
            </a:r>
            <a:r>
              <a:rPr lang="de-DE" sz="1200" b="1" dirty="0" smtClean="0">
                <a:solidFill>
                  <a:srgbClr val="C00000"/>
                </a:solidFill>
              </a:rPr>
              <a:t>waren katastrophal</a:t>
            </a:r>
            <a:r>
              <a:rPr lang="de-DE" sz="1200" b="1" dirty="0">
                <a:solidFill>
                  <a:srgbClr val="C00000"/>
                </a:solidFill>
              </a:rPr>
              <a:t>. </a:t>
            </a:r>
            <a:endParaRPr lang="de-DE" sz="1200" b="1" dirty="0" smtClean="0">
              <a:solidFill>
                <a:srgbClr val="C00000"/>
              </a:solidFill>
            </a:endParaRPr>
          </a:p>
          <a:p>
            <a:r>
              <a:rPr lang="de-DE" sz="1200" b="1" dirty="0" smtClean="0"/>
              <a:t>Die </a:t>
            </a:r>
            <a:r>
              <a:rPr lang="de-DE" sz="1200" b="1" dirty="0"/>
              <a:t>meisten Arbeiter lebten in den Ghettos und Slums der Städte am Rande des Existenzminimums </a:t>
            </a:r>
            <a:r>
              <a:rPr lang="de-DE" sz="1200" b="1" dirty="0" smtClean="0"/>
              <a:t>und</a:t>
            </a:r>
          </a:p>
          <a:p>
            <a:r>
              <a:rPr lang="de-DE" sz="1200" b="1" dirty="0" smtClean="0"/>
              <a:t>ohne </a:t>
            </a:r>
            <a:r>
              <a:rPr lang="de-DE" sz="1200" b="1" dirty="0"/>
              <a:t>soziale Absicherung. Es kam immer wieder zu </a:t>
            </a:r>
            <a:r>
              <a:rPr lang="de-DE" sz="1200" b="1" dirty="0" smtClean="0"/>
              <a:t>kleineren, regional </a:t>
            </a:r>
            <a:r>
              <a:rPr lang="de-DE" sz="1200" b="1" dirty="0"/>
              <a:t>begrenzten </a:t>
            </a:r>
            <a:r>
              <a:rPr lang="de-DE" sz="1400" b="1" dirty="0">
                <a:solidFill>
                  <a:srgbClr val="C00000"/>
                </a:solidFill>
              </a:rPr>
              <a:t>Aufständen </a:t>
            </a:r>
            <a:r>
              <a:rPr lang="de-DE" sz="1200" b="1" dirty="0"/>
              <a:t>gegen </a:t>
            </a:r>
            <a:endParaRPr lang="de-DE" sz="1200" b="1" dirty="0" smtClean="0"/>
          </a:p>
          <a:p>
            <a:r>
              <a:rPr lang="de-DE" sz="1200" b="1" dirty="0" smtClean="0"/>
              <a:t>die </a:t>
            </a:r>
            <a:r>
              <a:rPr lang="de-DE" sz="1200" b="1" dirty="0"/>
              <a:t>Industriebarone</a:t>
            </a:r>
          </a:p>
        </p:txBody>
      </p:sp>
      <p:sp>
        <p:nvSpPr>
          <p:cNvPr id="20" name="Rechteck 19"/>
          <p:cNvSpPr/>
          <p:nvPr/>
        </p:nvSpPr>
        <p:spPr bwMode="auto">
          <a:xfrm>
            <a:off x="1643042" y="714356"/>
            <a:ext cx="7072362" cy="35718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21" name="Rechteck 1"/>
          <p:cNvSpPr>
            <a:spLocks noChangeArrowheads="1"/>
          </p:cNvSpPr>
          <p:nvPr/>
        </p:nvSpPr>
        <p:spPr bwMode="auto">
          <a:xfrm>
            <a:off x="3857620" y="714356"/>
            <a:ext cx="3714776" cy="307777"/>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defRPr/>
            </a:pPr>
            <a:r>
              <a:rPr lang="de-DE" sz="1400" b="1" dirty="0">
                <a:latin typeface="Times New Roman" pitchFamily="18" charset="0"/>
                <a:cs typeface="Times New Roman" pitchFamily="18" charset="0"/>
              </a:rPr>
              <a:t>…als es noch keine Arbeitnehmerrechte gab </a:t>
            </a:r>
          </a:p>
        </p:txBody>
      </p:sp>
      <p:pic>
        <p:nvPicPr>
          <p:cNvPr id="22" name="Picture 11" descr="E:\MAV Seminare\Aprather Seminare 2014\MAV Seminar_Kirche und Diakonie\th.jpg"/>
          <p:cNvPicPr>
            <a:picLocks noChangeAspect="1" noChangeArrowheads="1"/>
          </p:cNvPicPr>
          <p:nvPr/>
        </p:nvPicPr>
        <p:blipFill>
          <a:blip r:embed="rId3"/>
          <a:srcRect/>
          <a:stretch>
            <a:fillRect/>
          </a:stretch>
        </p:blipFill>
        <p:spPr bwMode="auto">
          <a:xfrm>
            <a:off x="7643834" y="428604"/>
            <a:ext cx="688521" cy="857249"/>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518787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ppt_w</p:attrName>
                                        </p:attrNameLst>
                                      </p:cBhvr>
                                      <p:tavLst>
                                        <p:tav tm="0">
                                          <p:val>
                                            <p:strVal val="#ppt_w*0.70"/>
                                          </p:val>
                                        </p:tav>
                                        <p:tav tm="100000">
                                          <p:val>
                                            <p:strVal val="#ppt_w"/>
                                          </p:val>
                                        </p:tav>
                                      </p:tavLst>
                                    </p:anim>
                                    <p:anim calcmode="lin" valueType="num">
                                      <p:cBhvr>
                                        <p:cTn id="8" dur="1000" fill="hold"/>
                                        <p:tgtEl>
                                          <p:spTgt spid="34818"/>
                                        </p:tgtEl>
                                        <p:attrNameLst>
                                          <p:attrName>ppt_h</p:attrName>
                                        </p:attrNameLst>
                                      </p:cBhvr>
                                      <p:tavLst>
                                        <p:tav tm="0">
                                          <p:val>
                                            <p:strVal val="#ppt_h"/>
                                          </p:val>
                                        </p:tav>
                                        <p:tav tm="100000">
                                          <p:val>
                                            <p:strVal val="#ppt_h"/>
                                          </p:val>
                                        </p:tav>
                                      </p:tavLst>
                                    </p:anim>
                                    <p:animEffect transition="in" filter="fade">
                                      <p:cBhvr>
                                        <p:cTn id="9" dur="1000"/>
                                        <p:tgtEl>
                                          <p:spTgt spid="34818"/>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34820"/>
                                        </p:tgtEl>
                                        <p:attrNameLst>
                                          <p:attrName>style.visibility</p:attrName>
                                        </p:attrNameLst>
                                      </p:cBhvr>
                                      <p:to>
                                        <p:strVal val="visible"/>
                                      </p:to>
                                    </p:set>
                                    <p:animEffect transition="in" filter="blinds(horizontal)">
                                      <p:cBhvr>
                                        <p:cTn id="12" dur="500"/>
                                        <p:tgtEl>
                                          <p:spTgt spid="34820"/>
                                        </p:tgtEl>
                                      </p:cBhvr>
                                    </p:animEffect>
                                  </p:childTnLst>
                                </p:cTn>
                              </p:par>
                            </p:childTnLst>
                          </p:cTn>
                        </p:par>
                        <p:par>
                          <p:cTn id="13" fill="hold" nodeType="afterGroup">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34823"/>
                                        </p:tgtEl>
                                        <p:attrNameLst>
                                          <p:attrName>style.visibility</p:attrName>
                                        </p:attrNameLst>
                                      </p:cBhvr>
                                      <p:to>
                                        <p:strVal val="visible"/>
                                      </p:to>
                                    </p:set>
                                    <p:animEffect transition="in" filter="blinds(horizontal)">
                                      <p:cBhvr>
                                        <p:cTn id="16" dur="500"/>
                                        <p:tgtEl>
                                          <p:spTgt spid="34823"/>
                                        </p:tgtEl>
                                      </p:cBhvr>
                                    </p:animEffect>
                                  </p:childTnLst>
                                </p:cTn>
                              </p:par>
                            </p:childTnLst>
                          </p:cTn>
                        </p:par>
                        <p:par>
                          <p:cTn id="17" fill="hold" nodeType="afterGroup">
                            <p:stCondLst>
                              <p:cond delay="1500"/>
                            </p:stCondLst>
                            <p:childTnLst>
                              <p:par>
                                <p:cTn id="18" presetID="55" presetClass="entr" presetSubtype="0" fill="hold" nodeType="afterEffect">
                                  <p:stCondLst>
                                    <p:cond delay="0"/>
                                  </p:stCondLst>
                                  <p:childTnLst>
                                    <p:set>
                                      <p:cBhvr>
                                        <p:cTn id="19" dur="1" fill="hold">
                                          <p:stCondLst>
                                            <p:cond delay="0"/>
                                          </p:stCondLst>
                                        </p:cTn>
                                        <p:tgtEl>
                                          <p:spTgt spid="34822"/>
                                        </p:tgtEl>
                                        <p:attrNameLst>
                                          <p:attrName>style.visibility</p:attrName>
                                        </p:attrNameLst>
                                      </p:cBhvr>
                                      <p:to>
                                        <p:strVal val="visible"/>
                                      </p:to>
                                    </p:set>
                                    <p:anim calcmode="lin" valueType="num">
                                      <p:cBhvr>
                                        <p:cTn id="20" dur="1000" fill="hold"/>
                                        <p:tgtEl>
                                          <p:spTgt spid="34822"/>
                                        </p:tgtEl>
                                        <p:attrNameLst>
                                          <p:attrName>ppt_w</p:attrName>
                                        </p:attrNameLst>
                                      </p:cBhvr>
                                      <p:tavLst>
                                        <p:tav tm="0">
                                          <p:val>
                                            <p:strVal val="#ppt_w*0.70"/>
                                          </p:val>
                                        </p:tav>
                                        <p:tav tm="100000">
                                          <p:val>
                                            <p:strVal val="#ppt_w"/>
                                          </p:val>
                                        </p:tav>
                                      </p:tavLst>
                                    </p:anim>
                                    <p:anim calcmode="lin" valueType="num">
                                      <p:cBhvr>
                                        <p:cTn id="21" dur="1000" fill="hold"/>
                                        <p:tgtEl>
                                          <p:spTgt spid="34822"/>
                                        </p:tgtEl>
                                        <p:attrNameLst>
                                          <p:attrName>ppt_h</p:attrName>
                                        </p:attrNameLst>
                                      </p:cBhvr>
                                      <p:tavLst>
                                        <p:tav tm="0">
                                          <p:val>
                                            <p:strVal val="#ppt_h"/>
                                          </p:val>
                                        </p:tav>
                                        <p:tav tm="100000">
                                          <p:val>
                                            <p:strVal val="#ppt_h"/>
                                          </p:val>
                                        </p:tav>
                                      </p:tavLst>
                                    </p:anim>
                                    <p:animEffect transition="in" filter="fade">
                                      <p:cBhvr>
                                        <p:cTn id="22" dur="1000"/>
                                        <p:tgtEl>
                                          <p:spTgt spid="3482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4821"/>
                                        </p:tgtEl>
                                        <p:attrNameLst>
                                          <p:attrName>style.visibility</p:attrName>
                                        </p:attrNameLst>
                                      </p:cBhvr>
                                      <p:to>
                                        <p:strVal val="visible"/>
                                      </p:to>
                                    </p:set>
                                    <p:animEffect transition="in" filter="blinds(horizontal)">
                                      <p:cBhvr>
                                        <p:cTn id="25" dur="500"/>
                                        <p:tgtEl>
                                          <p:spTgt spid="34821"/>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34824"/>
                                        </p:tgtEl>
                                        <p:attrNameLst>
                                          <p:attrName>style.visibility</p:attrName>
                                        </p:attrNameLst>
                                      </p:cBhvr>
                                      <p:to>
                                        <p:strVal val="visible"/>
                                      </p:to>
                                    </p:set>
                                    <p:anim calcmode="lin" valueType="num">
                                      <p:cBhvr additive="base">
                                        <p:cTn id="28" dur="500" fill="hold"/>
                                        <p:tgtEl>
                                          <p:spTgt spid="34824"/>
                                        </p:tgtEl>
                                        <p:attrNameLst>
                                          <p:attrName>ppt_x</p:attrName>
                                        </p:attrNameLst>
                                      </p:cBhvr>
                                      <p:tavLst>
                                        <p:tav tm="0">
                                          <p:val>
                                            <p:strVal val="#ppt_x"/>
                                          </p:val>
                                        </p:tav>
                                        <p:tav tm="100000">
                                          <p:val>
                                            <p:strVal val="#ppt_x"/>
                                          </p:val>
                                        </p:tav>
                                      </p:tavLst>
                                    </p:anim>
                                    <p:anim calcmode="lin" valueType="num">
                                      <p:cBhvr additive="base">
                                        <p:cTn id="29" dur="500" fill="hold"/>
                                        <p:tgtEl>
                                          <p:spTgt spid="348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P spid="34820" grpId="0"/>
      <p:bldP spid="34821" grpId="0"/>
      <p:bldP spid="34823" grpId="0"/>
      <p:bldP spid="3482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hteck 21"/>
          <p:cNvSpPr>
            <a:spLocks noChangeArrowheads="1"/>
          </p:cNvSpPr>
          <p:nvPr/>
        </p:nvSpPr>
        <p:spPr bwMode="auto">
          <a:xfrm>
            <a:off x="0" y="0"/>
            <a:ext cx="3357554" cy="6858000"/>
          </a:xfrm>
          <a:prstGeom prst="rect">
            <a:avLst/>
          </a:prstGeom>
          <a:gradFill flip="none" rotWithShape="1">
            <a:gsLst>
              <a:gs pos="8000">
                <a:schemeClr val="bg1"/>
              </a:gs>
              <a:gs pos="78000">
                <a:schemeClr val="tx2">
                  <a:lumMod val="20000"/>
                  <a:lumOff val="80000"/>
                  <a:shade val="67500"/>
                  <a:satMod val="115000"/>
                </a:schemeClr>
              </a:gs>
              <a:gs pos="53000">
                <a:schemeClr val="tx2">
                  <a:lumMod val="20000"/>
                  <a:lumOff val="80000"/>
                  <a:shade val="100000"/>
                  <a:satMod val="115000"/>
                </a:schemeClr>
              </a:gs>
            </a:gsLst>
            <a:lin ang="10800000" scaled="1"/>
            <a:tileRect/>
          </a:gradFill>
          <a:ln w="9525" algn="ctr">
            <a:noFill/>
            <a:round/>
            <a:headEnd/>
            <a:tailEnd/>
          </a:ln>
        </p:spPr>
        <p:txBody>
          <a:bodyPr/>
          <a:lstStyle/>
          <a:p>
            <a:endParaRPr lang="de-DE"/>
          </a:p>
        </p:txBody>
      </p:sp>
      <p:sp>
        <p:nvSpPr>
          <p:cNvPr id="4" name="Rechteck 3"/>
          <p:cNvSpPr>
            <a:spLocks noChangeArrowheads="1"/>
          </p:cNvSpPr>
          <p:nvPr/>
        </p:nvSpPr>
        <p:spPr bwMode="auto">
          <a:xfrm>
            <a:off x="2357422" y="1571612"/>
            <a:ext cx="6429420" cy="615553"/>
          </a:xfrm>
          <a:prstGeom prst="rect">
            <a:avLst/>
          </a:prstGeom>
          <a:noFill/>
          <a:ln w="9525">
            <a:noFill/>
            <a:miter lim="800000"/>
            <a:headEnd/>
            <a:tailEnd/>
          </a:ln>
        </p:spPr>
        <p:txBody>
          <a:bodyPr wrap="square">
            <a:spAutoFit/>
          </a:bodyPr>
          <a:lstStyle/>
          <a:p>
            <a:pPr>
              <a:defRPr/>
            </a:pPr>
            <a:r>
              <a:rPr lang="de-DE" b="1" i="1" dirty="0" smtClean="0">
                <a:solidFill>
                  <a:schemeClr val="tx1">
                    <a:lumMod val="75000"/>
                    <a:lumOff val="25000"/>
                  </a:schemeClr>
                </a:solidFill>
                <a:cs typeface="Arial" pitchFamily="34" charset="0"/>
              </a:rPr>
              <a:t>          Dienstvereinbarungen</a:t>
            </a:r>
            <a:r>
              <a:rPr lang="de-DE" sz="1600" b="1" i="1" dirty="0" smtClean="0">
                <a:solidFill>
                  <a:schemeClr val="tx1">
                    <a:lumMod val="75000"/>
                    <a:lumOff val="25000"/>
                  </a:schemeClr>
                </a:solidFill>
                <a:cs typeface="Arial" pitchFamily="34" charset="0"/>
              </a:rPr>
              <a:t> sind </a:t>
            </a:r>
          </a:p>
          <a:p>
            <a:pPr>
              <a:defRPr/>
            </a:pPr>
            <a:r>
              <a:rPr lang="de-DE" sz="1600" b="1" i="1" dirty="0" smtClean="0">
                <a:solidFill>
                  <a:srgbClr val="C00000"/>
                </a:solidFill>
                <a:cs typeface="Arial" pitchFamily="34" charset="0"/>
              </a:rPr>
              <a:t>      kollektiv </a:t>
            </a:r>
            <a:r>
              <a:rPr lang="de-DE" sz="1600" b="1" i="1" dirty="0">
                <a:solidFill>
                  <a:srgbClr val="C00000"/>
                </a:solidFill>
                <a:cs typeface="Arial" pitchFamily="34" charset="0"/>
              </a:rPr>
              <a:t>wirkende </a:t>
            </a:r>
            <a:r>
              <a:rPr lang="de-DE" sz="1600" b="1" i="1" dirty="0" smtClean="0">
                <a:solidFill>
                  <a:srgbClr val="C00000"/>
                </a:solidFill>
                <a:cs typeface="Arial" pitchFamily="34" charset="0"/>
              </a:rPr>
              <a:t>Verträge</a:t>
            </a:r>
            <a:r>
              <a:rPr lang="de-DE" sz="1600" b="1" i="1" dirty="0" smtClean="0">
                <a:solidFill>
                  <a:schemeClr val="tx1">
                    <a:lumMod val="75000"/>
                    <a:lumOff val="25000"/>
                  </a:schemeClr>
                </a:solidFill>
                <a:cs typeface="Arial" pitchFamily="34" charset="0"/>
              </a:rPr>
              <a:t> zwischen </a:t>
            </a:r>
            <a:r>
              <a:rPr lang="de-DE" sz="1600" b="1" i="1" dirty="0">
                <a:solidFill>
                  <a:schemeClr val="tx1">
                    <a:lumMod val="75000"/>
                    <a:lumOff val="25000"/>
                  </a:schemeClr>
                </a:solidFill>
                <a:cs typeface="Arial" pitchFamily="34" charset="0"/>
              </a:rPr>
              <a:t>der MAV und </a:t>
            </a:r>
            <a:r>
              <a:rPr lang="de-DE" sz="1600" b="1" i="1" dirty="0" smtClean="0">
                <a:solidFill>
                  <a:schemeClr val="tx1">
                    <a:lumMod val="75000"/>
                    <a:lumOff val="25000"/>
                  </a:schemeClr>
                </a:solidFill>
                <a:cs typeface="Arial" pitchFamily="34" charset="0"/>
              </a:rPr>
              <a:t>Geschäftsleitung</a:t>
            </a:r>
            <a:endParaRPr lang="de-DE" sz="1400" b="1" i="1" dirty="0">
              <a:solidFill>
                <a:schemeClr val="tx1">
                  <a:lumMod val="75000"/>
                  <a:lumOff val="25000"/>
                </a:schemeClr>
              </a:solidFill>
              <a:cs typeface="Arial" pitchFamily="34" charset="0"/>
            </a:endParaRPr>
          </a:p>
        </p:txBody>
      </p:sp>
      <p:grpSp>
        <p:nvGrpSpPr>
          <p:cNvPr id="35" name="Gruppieren 34"/>
          <p:cNvGrpSpPr/>
          <p:nvPr/>
        </p:nvGrpSpPr>
        <p:grpSpPr>
          <a:xfrm>
            <a:off x="2857488" y="3000372"/>
            <a:ext cx="5643602" cy="3427431"/>
            <a:chOff x="2857488" y="3000372"/>
            <a:chExt cx="5643602" cy="3427431"/>
          </a:xfrm>
        </p:grpSpPr>
        <p:sp>
          <p:nvSpPr>
            <p:cNvPr id="22" name="Rechteck 21"/>
            <p:cNvSpPr/>
            <p:nvPr/>
          </p:nvSpPr>
          <p:spPr bwMode="auto">
            <a:xfrm>
              <a:off x="2857488" y="5572140"/>
              <a:ext cx="5643602" cy="855663"/>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21" name="Rechteck 20"/>
            <p:cNvSpPr/>
            <p:nvPr/>
          </p:nvSpPr>
          <p:spPr bwMode="auto">
            <a:xfrm>
              <a:off x="2857488" y="5000636"/>
              <a:ext cx="5643602" cy="498473"/>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20" name="Rechteck 19"/>
            <p:cNvSpPr/>
            <p:nvPr/>
          </p:nvSpPr>
          <p:spPr bwMode="auto">
            <a:xfrm>
              <a:off x="2857488" y="4143380"/>
              <a:ext cx="5643602" cy="712787"/>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19" name="Rechteck 18"/>
            <p:cNvSpPr/>
            <p:nvPr/>
          </p:nvSpPr>
          <p:spPr bwMode="auto">
            <a:xfrm>
              <a:off x="2857488" y="3000372"/>
              <a:ext cx="5643602" cy="998539"/>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6" name="Rechteck 2"/>
            <p:cNvSpPr>
              <a:spLocks noChangeArrowheads="1"/>
            </p:cNvSpPr>
            <p:nvPr/>
          </p:nvSpPr>
          <p:spPr bwMode="auto">
            <a:xfrm>
              <a:off x="3286115" y="3071810"/>
              <a:ext cx="5143536" cy="3323987"/>
            </a:xfrm>
            <a:prstGeom prst="rect">
              <a:avLst/>
            </a:prstGeom>
            <a:noFill/>
            <a:ln w="9525">
              <a:noFill/>
              <a:miter lim="800000"/>
              <a:headEnd/>
              <a:tailEnd/>
            </a:ln>
          </p:spPr>
          <p:txBody>
            <a:bodyPr wrap="square">
              <a:spAutoFit/>
            </a:bodyPr>
            <a:lstStyle/>
            <a:p>
              <a:r>
                <a:rPr lang="de-DE" sz="1400" b="1" dirty="0" smtClean="0"/>
                <a:t>Prävention von Mobbing</a:t>
              </a:r>
            </a:p>
            <a:p>
              <a:r>
                <a:rPr lang="de-DE" sz="1400" b="1" dirty="0" smtClean="0"/>
                <a:t>betriebliche Gesundheitsförderung und Arbeitsschutz</a:t>
              </a:r>
              <a:endParaRPr lang="de-DE" sz="1400" b="1" dirty="0"/>
            </a:p>
            <a:p>
              <a:r>
                <a:rPr lang="de-DE" sz="1400" b="1" dirty="0"/>
                <a:t>Umgang mit suchterkrankten Beschäftigten</a:t>
              </a:r>
            </a:p>
            <a:p>
              <a:r>
                <a:rPr lang="de-DE" sz="1400" b="1" dirty="0"/>
                <a:t>betriebliches Eingliederungsmanagement</a:t>
              </a:r>
            </a:p>
            <a:p>
              <a:endParaRPr lang="de-DE" sz="1400" b="1" dirty="0"/>
            </a:p>
            <a:p>
              <a:r>
                <a:rPr lang="de-DE" sz="1400" b="1" dirty="0" smtClean="0"/>
                <a:t>Verfahren bei Stellenausschreibungen und Bewerbungen</a:t>
              </a:r>
            </a:p>
            <a:p>
              <a:r>
                <a:rPr lang="de-DE" sz="1400" b="1" dirty="0" smtClean="0"/>
                <a:t>Zeiterfassung</a:t>
              </a:r>
              <a:r>
                <a:rPr lang="de-DE" sz="1400" b="1" dirty="0"/>
                <a:t> bei gleitender Arbeitszeit</a:t>
              </a:r>
            </a:p>
            <a:p>
              <a:r>
                <a:rPr lang="de-DE" sz="1400" b="1" dirty="0" smtClean="0"/>
                <a:t>betriebliche</a:t>
              </a:r>
              <a:r>
                <a:rPr lang="de-DE" sz="1400" b="1" dirty="0"/>
                <a:t> </a:t>
              </a:r>
              <a:r>
                <a:rPr lang="de-DE" sz="1400" b="1" dirty="0" smtClean="0"/>
                <a:t>Fort- und Weiterbildung</a:t>
              </a:r>
            </a:p>
            <a:p>
              <a:endParaRPr lang="de-DE" sz="1400" b="1" dirty="0"/>
            </a:p>
            <a:p>
              <a:r>
                <a:rPr lang="de-DE" sz="1400" b="1" dirty="0" smtClean="0"/>
                <a:t>Verwendung </a:t>
              </a:r>
              <a:r>
                <a:rPr lang="de-DE" sz="1400" b="1" dirty="0"/>
                <a:t>und Kostenübernahme bei Dienstkleidung</a:t>
              </a:r>
            </a:p>
            <a:p>
              <a:r>
                <a:rPr lang="de-DE" sz="1400" b="1" dirty="0"/>
                <a:t>Verwendung von Unfalldatenschreibern in Dienstfahrzeugen</a:t>
              </a:r>
            </a:p>
            <a:p>
              <a:endParaRPr lang="de-DE" sz="1400" b="1" dirty="0" smtClean="0"/>
            </a:p>
            <a:p>
              <a:r>
                <a:rPr lang="de-DE" sz="1400" b="1" dirty="0" smtClean="0"/>
                <a:t>Verwendung </a:t>
              </a:r>
              <a:r>
                <a:rPr lang="de-DE" sz="1400" b="1" dirty="0"/>
                <a:t>von Internet und </a:t>
              </a:r>
              <a:r>
                <a:rPr lang="de-DE" sz="1400" b="1" dirty="0" smtClean="0"/>
                <a:t>E-Mail</a:t>
              </a:r>
              <a:endParaRPr lang="de-DE" sz="1400" b="1" dirty="0"/>
            </a:p>
            <a:p>
              <a:r>
                <a:rPr lang="de-DE" sz="1400" b="1" dirty="0"/>
                <a:t>Betriebliches </a:t>
              </a:r>
              <a:r>
                <a:rPr lang="de-DE" sz="1400" b="1" dirty="0" smtClean="0"/>
                <a:t>Vorschlagswesen</a:t>
              </a:r>
            </a:p>
            <a:p>
              <a:r>
                <a:rPr lang="de-DE" sz="1400" b="1" dirty="0" smtClean="0"/>
                <a:t>betriebliche Sozialeinrichtungen, geldwerte Zuwendungen</a:t>
              </a:r>
              <a:endParaRPr lang="de-DE" sz="1400" b="1" dirty="0"/>
            </a:p>
          </p:txBody>
        </p:sp>
      </p:grpSp>
      <p:sp>
        <p:nvSpPr>
          <p:cNvPr id="7" name="Rectangle 75"/>
          <p:cNvSpPr>
            <a:spLocks noChangeArrowheads="1"/>
          </p:cNvSpPr>
          <p:nvPr/>
        </p:nvSpPr>
        <p:spPr bwMode="auto">
          <a:xfrm>
            <a:off x="857224" y="1000108"/>
            <a:ext cx="1526380" cy="523220"/>
          </a:xfrm>
          <a:prstGeom prst="rect">
            <a:avLst/>
          </a:prstGeom>
          <a:noFill/>
          <a:ln w="9525">
            <a:noFill/>
            <a:miter lim="800000"/>
            <a:headEnd/>
            <a:tailEnd/>
          </a:ln>
        </p:spPr>
        <p:txBody>
          <a:bodyPr wrap="none">
            <a:spAutoFit/>
          </a:bodyPr>
          <a:lstStyle/>
          <a:p>
            <a:pPr>
              <a:defRPr/>
            </a:pPr>
            <a:r>
              <a:rPr lang="de-DE" sz="1400" b="1" dirty="0" smtClean="0">
                <a:solidFill>
                  <a:srgbClr val="C00000"/>
                </a:solidFill>
                <a:latin typeface="Arial" charset="0"/>
              </a:rPr>
              <a:t>   Agieren </a:t>
            </a:r>
          </a:p>
          <a:p>
            <a:pPr>
              <a:defRPr/>
            </a:pPr>
            <a:r>
              <a:rPr lang="de-DE" sz="1400" b="1" dirty="0" smtClean="0">
                <a:solidFill>
                  <a:srgbClr val="C00000"/>
                </a:solidFill>
                <a:latin typeface="Arial" charset="0"/>
              </a:rPr>
              <a:t>statt </a:t>
            </a:r>
            <a:r>
              <a:rPr lang="de-DE" sz="1400" b="1" dirty="0">
                <a:latin typeface="Arial" charset="0"/>
              </a:rPr>
              <a:t>Reagieren</a:t>
            </a:r>
            <a:r>
              <a:rPr lang="de-DE" sz="1400" b="1" dirty="0">
                <a:solidFill>
                  <a:srgbClr val="C00000"/>
                </a:solidFill>
                <a:latin typeface="Arial" charset="0"/>
              </a:rPr>
              <a:t> </a:t>
            </a:r>
          </a:p>
        </p:txBody>
      </p:sp>
      <p:pic>
        <p:nvPicPr>
          <p:cNvPr id="8" name="Picture 2" descr="C:\Users\Gisbert\Desktop\Homepage und Infodienst\freie Bilder_pixabay\3d Männchen\playmobil-451203_640.jpg"/>
          <p:cNvPicPr>
            <a:picLocks noChangeAspect="1" noChangeArrowheads="1"/>
          </p:cNvPicPr>
          <p:nvPr/>
        </p:nvPicPr>
        <p:blipFill>
          <a:blip r:embed="rId2" cstate="print"/>
          <a:srcRect/>
          <a:stretch>
            <a:fillRect/>
          </a:stretch>
        </p:blipFill>
        <p:spPr bwMode="auto">
          <a:xfrm>
            <a:off x="928662" y="1571612"/>
            <a:ext cx="1285884" cy="910835"/>
          </a:xfrm>
          <a:prstGeom prst="rect">
            <a:avLst/>
          </a:prstGeom>
          <a:ln>
            <a:noFill/>
          </a:ln>
          <a:effectLst>
            <a:outerShdw blurRad="292100" dist="139700" dir="2700000" algn="tl" rotWithShape="0">
              <a:srgbClr val="333333">
                <a:alpha val="65000"/>
              </a:srgbClr>
            </a:outerShdw>
          </a:effectLst>
        </p:spPr>
      </p:pic>
      <p:sp>
        <p:nvSpPr>
          <p:cNvPr id="9" name="Rechteck 8"/>
          <p:cNvSpPr/>
          <p:nvPr/>
        </p:nvSpPr>
        <p:spPr>
          <a:xfrm>
            <a:off x="2857488" y="2071678"/>
            <a:ext cx="5786478" cy="523220"/>
          </a:xfrm>
          <a:prstGeom prst="rect">
            <a:avLst/>
          </a:prstGeom>
        </p:spPr>
        <p:txBody>
          <a:bodyPr wrap="square">
            <a:spAutoFit/>
          </a:bodyPr>
          <a:lstStyle/>
          <a:p>
            <a:pPr>
              <a:defRPr/>
            </a:pPr>
            <a:r>
              <a:rPr lang="de-DE" sz="1400" b="1" i="1" dirty="0" smtClean="0">
                <a:solidFill>
                  <a:schemeClr val="tx1">
                    <a:lumMod val="75000"/>
                    <a:lumOff val="25000"/>
                  </a:schemeClr>
                </a:solidFill>
                <a:cs typeface="Arial" pitchFamily="34" charset="0"/>
              </a:rPr>
              <a:t>Sie dienen als </a:t>
            </a:r>
            <a:r>
              <a:rPr lang="de-DE" sz="1400" b="1" i="1" dirty="0" smtClean="0">
                <a:solidFill>
                  <a:srgbClr val="0000FF"/>
                </a:solidFill>
                <a:cs typeface="Arial" pitchFamily="34" charset="0"/>
              </a:rPr>
              <a:t>innerbetriebliche Ergänzung </a:t>
            </a:r>
            <a:r>
              <a:rPr lang="de-DE" sz="1400" b="1" i="1" dirty="0" smtClean="0">
                <a:solidFill>
                  <a:schemeClr val="tx1">
                    <a:lumMod val="75000"/>
                    <a:lumOff val="25000"/>
                  </a:schemeClr>
                </a:solidFill>
                <a:cs typeface="Arial" pitchFamily="34" charset="0"/>
              </a:rPr>
              <a:t>zu Gesetzlichen und Tariflichen Regelungen,</a:t>
            </a:r>
            <a:r>
              <a:rPr lang="de-DE" sz="1400" b="1" i="1" dirty="0" smtClean="0"/>
              <a:t> deren Sachverhalte </a:t>
            </a:r>
            <a:r>
              <a:rPr lang="de-DE" sz="1400" b="1" i="1" dirty="0" smtClean="0">
                <a:solidFill>
                  <a:srgbClr val="C00000"/>
                </a:solidFill>
              </a:rPr>
              <a:t>nicht abschließend </a:t>
            </a:r>
            <a:r>
              <a:rPr lang="de-DE" sz="1400" b="1" i="1" dirty="0" smtClean="0"/>
              <a:t>geregelt sind</a:t>
            </a:r>
            <a:r>
              <a:rPr lang="de-DE" sz="1400" b="1" i="1" dirty="0" smtClean="0">
                <a:solidFill>
                  <a:schemeClr val="tx1">
                    <a:lumMod val="75000"/>
                    <a:lumOff val="25000"/>
                  </a:schemeClr>
                </a:solidFill>
                <a:cs typeface="Arial" pitchFamily="34" charset="0"/>
              </a:rPr>
              <a:t>. </a:t>
            </a:r>
            <a:endParaRPr lang="de-DE" sz="1400" b="1" i="1" dirty="0">
              <a:solidFill>
                <a:schemeClr val="tx1">
                  <a:lumMod val="75000"/>
                  <a:lumOff val="25000"/>
                </a:schemeClr>
              </a:solidFill>
              <a:cs typeface="Arial" pitchFamily="34" charset="0"/>
            </a:endParaRPr>
          </a:p>
        </p:txBody>
      </p:sp>
      <p:sp>
        <p:nvSpPr>
          <p:cNvPr id="10" name="Rechteck 9"/>
          <p:cNvSpPr/>
          <p:nvPr/>
        </p:nvSpPr>
        <p:spPr>
          <a:xfrm>
            <a:off x="1285851" y="2786058"/>
            <a:ext cx="1005403" cy="338554"/>
          </a:xfrm>
          <a:prstGeom prst="rect">
            <a:avLst/>
          </a:prstGeom>
        </p:spPr>
        <p:txBody>
          <a:bodyPr wrap="none">
            <a:spAutoFit/>
          </a:bodyPr>
          <a:lstStyle/>
          <a:p>
            <a:r>
              <a:rPr lang="de-DE" sz="1600" b="1" dirty="0" smtClean="0"/>
              <a:t>Beispiele:</a:t>
            </a:r>
            <a:endParaRPr lang="de-DE" sz="1600" dirty="0"/>
          </a:p>
        </p:txBody>
      </p:sp>
      <p:sp>
        <p:nvSpPr>
          <p:cNvPr id="11" name="AutoShape 22"/>
          <p:cNvSpPr>
            <a:spLocks noChangeArrowheads="1"/>
          </p:cNvSpPr>
          <p:nvPr/>
        </p:nvSpPr>
        <p:spPr bwMode="auto">
          <a:xfrm rot="10800000" flipH="1">
            <a:off x="2643174" y="607220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13" name="AutoShape 22"/>
          <p:cNvSpPr>
            <a:spLocks noChangeArrowheads="1"/>
          </p:cNvSpPr>
          <p:nvPr/>
        </p:nvSpPr>
        <p:spPr bwMode="auto">
          <a:xfrm rot="10800000" flipH="1">
            <a:off x="2643174" y="571501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15" name="AutoShape 22"/>
          <p:cNvSpPr>
            <a:spLocks noChangeArrowheads="1"/>
          </p:cNvSpPr>
          <p:nvPr/>
        </p:nvSpPr>
        <p:spPr bwMode="auto">
          <a:xfrm rot="10800000" flipH="1">
            <a:off x="2643174" y="4572008"/>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16" name="AutoShape 22"/>
          <p:cNvSpPr>
            <a:spLocks noChangeArrowheads="1"/>
          </p:cNvSpPr>
          <p:nvPr/>
        </p:nvSpPr>
        <p:spPr bwMode="auto">
          <a:xfrm rot="10800000" flipH="1">
            <a:off x="2643174" y="3643314"/>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17" name="AutoShape 22"/>
          <p:cNvSpPr>
            <a:spLocks noChangeArrowheads="1"/>
          </p:cNvSpPr>
          <p:nvPr/>
        </p:nvSpPr>
        <p:spPr bwMode="auto">
          <a:xfrm rot="10800000" flipH="1">
            <a:off x="2643174" y="5143512"/>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18" name="AutoShape 22"/>
          <p:cNvSpPr>
            <a:spLocks noChangeArrowheads="1"/>
          </p:cNvSpPr>
          <p:nvPr/>
        </p:nvSpPr>
        <p:spPr bwMode="auto">
          <a:xfrm rot="10800000" flipH="1">
            <a:off x="2643174" y="3286124"/>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3" name="Rechteck 22"/>
          <p:cNvSpPr/>
          <p:nvPr/>
        </p:nvSpPr>
        <p:spPr>
          <a:xfrm>
            <a:off x="857223" y="4929198"/>
            <a:ext cx="1553630" cy="461665"/>
          </a:xfrm>
          <a:prstGeom prst="rect">
            <a:avLst/>
          </a:prstGeom>
        </p:spPr>
        <p:txBody>
          <a:bodyPr wrap="none">
            <a:spAutoFit/>
          </a:bodyPr>
          <a:lstStyle/>
          <a:p>
            <a:r>
              <a:rPr lang="de-DE" sz="1200" b="1" dirty="0" smtClean="0">
                <a:solidFill>
                  <a:srgbClr val="C00000"/>
                </a:solidFill>
              </a:rPr>
              <a:t>Empfehlungen</a:t>
            </a:r>
          </a:p>
          <a:p>
            <a:r>
              <a:rPr lang="de-DE" sz="1200" b="1" dirty="0" smtClean="0">
                <a:solidFill>
                  <a:srgbClr val="C00000"/>
                </a:solidFill>
              </a:rPr>
              <a:t>   von Versicherungen</a:t>
            </a:r>
            <a:endParaRPr lang="de-DE" sz="1200" dirty="0">
              <a:solidFill>
                <a:srgbClr val="C00000"/>
              </a:solidFill>
            </a:endParaRPr>
          </a:p>
        </p:txBody>
      </p:sp>
      <p:sp>
        <p:nvSpPr>
          <p:cNvPr id="24" name="Rechteck 23"/>
          <p:cNvSpPr/>
          <p:nvPr/>
        </p:nvSpPr>
        <p:spPr>
          <a:xfrm>
            <a:off x="714347" y="3071810"/>
            <a:ext cx="1760418" cy="461665"/>
          </a:xfrm>
          <a:prstGeom prst="rect">
            <a:avLst/>
          </a:prstGeom>
        </p:spPr>
        <p:txBody>
          <a:bodyPr wrap="none">
            <a:spAutoFit/>
          </a:bodyPr>
          <a:lstStyle/>
          <a:p>
            <a:r>
              <a:rPr lang="de-DE" sz="1200" b="1" dirty="0" smtClean="0">
                <a:solidFill>
                  <a:srgbClr val="C00000"/>
                </a:solidFill>
              </a:rPr>
              <a:t>    Umsetzung des </a:t>
            </a:r>
          </a:p>
          <a:p>
            <a:r>
              <a:rPr lang="de-DE" sz="1200" b="1" dirty="0" smtClean="0">
                <a:solidFill>
                  <a:srgbClr val="C00000"/>
                </a:solidFill>
              </a:rPr>
              <a:t>    Arbeitsschutzgesetzes </a:t>
            </a:r>
            <a:endParaRPr lang="de-DE" sz="1200" dirty="0">
              <a:solidFill>
                <a:srgbClr val="C00000"/>
              </a:solidFill>
            </a:endParaRPr>
          </a:p>
        </p:txBody>
      </p:sp>
      <p:sp>
        <p:nvSpPr>
          <p:cNvPr id="25" name="Rechteck 24"/>
          <p:cNvSpPr/>
          <p:nvPr/>
        </p:nvSpPr>
        <p:spPr>
          <a:xfrm>
            <a:off x="928661" y="4214818"/>
            <a:ext cx="1508811" cy="276999"/>
          </a:xfrm>
          <a:prstGeom prst="rect">
            <a:avLst/>
          </a:prstGeom>
        </p:spPr>
        <p:txBody>
          <a:bodyPr wrap="none">
            <a:spAutoFit/>
          </a:bodyPr>
          <a:lstStyle/>
          <a:p>
            <a:r>
              <a:rPr lang="de-DE" sz="1200" b="1" dirty="0" smtClean="0">
                <a:solidFill>
                  <a:srgbClr val="C00000"/>
                </a:solidFill>
              </a:rPr>
              <a:t>Ausführung des AGG</a:t>
            </a:r>
            <a:endParaRPr lang="de-DE" sz="1200" dirty="0">
              <a:solidFill>
                <a:srgbClr val="C00000"/>
              </a:solidFill>
            </a:endParaRPr>
          </a:p>
        </p:txBody>
      </p:sp>
      <p:sp>
        <p:nvSpPr>
          <p:cNvPr id="26" name="Rechteck 25"/>
          <p:cNvSpPr/>
          <p:nvPr/>
        </p:nvSpPr>
        <p:spPr>
          <a:xfrm>
            <a:off x="857223" y="4572008"/>
            <a:ext cx="1611467" cy="276999"/>
          </a:xfrm>
          <a:prstGeom prst="rect">
            <a:avLst/>
          </a:prstGeom>
        </p:spPr>
        <p:txBody>
          <a:bodyPr wrap="none">
            <a:spAutoFit/>
          </a:bodyPr>
          <a:lstStyle/>
          <a:p>
            <a:r>
              <a:rPr lang="de-DE" sz="1200" b="1" dirty="0" smtClean="0">
                <a:solidFill>
                  <a:srgbClr val="C00000"/>
                </a:solidFill>
              </a:rPr>
              <a:t>Regelungen im BAT-KF</a:t>
            </a:r>
            <a:endParaRPr lang="de-DE" sz="1200" dirty="0">
              <a:solidFill>
                <a:srgbClr val="C00000"/>
              </a:solidFill>
            </a:endParaRPr>
          </a:p>
        </p:txBody>
      </p:sp>
      <p:sp>
        <p:nvSpPr>
          <p:cNvPr id="27" name="AutoShape 22"/>
          <p:cNvSpPr>
            <a:spLocks noChangeArrowheads="1"/>
          </p:cNvSpPr>
          <p:nvPr/>
        </p:nvSpPr>
        <p:spPr bwMode="auto">
          <a:xfrm rot="10800000" flipH="1">
            <a:off x="2643174" y="4214818"/>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9" name="Rechteck 28"/>
          <p:cNvSpPr/>
          <p:nvPr/>
        </p:nvSpPr>
        <p:spPr>
          <a:xfrm>
            <a:off x="928661" y="5500702"/>
            <a:ext cx="1488677" cy="461665"/>
          </a:xfrm>
          <a:prstGeom prst="rect">
            <a:avLst/>
          </a:prstGeom>
        </p:spPr>
        <p:txBody>
          <a:bodyPr wrap="none">
            <a:spAutoFit/>
          </a:bodyPr>
          <a:lstStyle/>
          <a:p>
            <a:r>
              <a:rPr lang="de-DE" sz="1200" b="1" dirty="0" smtClean="0">
                <a:solidFill>
                  <a:srgbClr val="C00000"/>
                </a:solidFill>
              </a:rPr>
              <a:t>Regelungen </a:t>
            </a:r>
          </a:p>
          <a:p>
            <a:r>
              <a:rPr lang="de-DE" sz="1200" b="1" dirty="0" smtClean="0">
                <a:solidFill>
                  <a:srgbClr val="C00000"/>
                </a:solidFill>
              </a:rPr>
              <a:t>      zum Datenschutz</a:t>
            </a:r>
            <a:endParaRPr lang="de-DE" sz="1200" dirty="0">
              <a:solidFill>
                <a:srgbClr val="C00000"/>
              </a:solidFill>
            </a:endParaRPr>
          </a:p>
        </p:txBody>
      </p:sp>
      <p:sp>
        <p:nvSpPr>
          <p:cNvPr id="30" name="Rechteck 29"/>
          <p:cNvSpPr/>
          <p:nvPr/>
        </p:nvSpPr>
        <p:spPr>
          <a:xfrm>
            <a:off x="857223" y="3643314"/>
            <a:ext cx="1524585" cy="276999"/>
          </a:xfrm>
          <a:prstGeom prst="rect">
            <a:avLst/>
          </a:prstGeom>
        </p:spPr>
        <p:txBody>
          <a:bodyPr wrap="none">
            <a:spAutoFit/>
          </a:bodyPr>
          <a:lstStyle/>
          <a:p>
            <a:r>
              <a:rPr lang="de-DE" sz="1200" b="1" dirty="0" smtClean="0">
                <a:solidFill>
                  <a:srgbClr val="C00000"/>
                </a:solidFill>
              </a:rPr>
              <a:t>Umsetzung des  BEM</a:t>
            </a:r>
            <a:endParaRPr lang="de-DE" sz="1200" dirty="0">
              <a:solidFill>
                <a:srgbClr val="C00000"/>
              </a:solidFill>
            </a:endParaRPr>
          </a:p>
        </p:txBody>
      </p:sp>
      <p:grpSp>
        <p:nvGrpSpPr>
          <p:cNvPr id="31" name="Gruppieren 30"/>
          <p:cNvGrpSpPr/>
          <p:nvPr/>
        </p:nvGrpSpPr>
        <p:grpSpPr>
          <a:xfrm>
            <a:off x="3857620" y="357166"/>
            <a:ext cx="5000660" cy="928694"/>
            <a:chOff x="3857620" y="428604"/>
            <a:chExt cx="5000660" cy="928694"/>
          </a:xfrm>
        </p:grpSpPr>
        <p:sp>
          <p:nvSpPr>
            <p:cNvPr id="32" name="Rechteck 31"/>
            <p:cNvSpPr/>
            <p:nvPr/>
          </p:nvSpPr>
          <p:spPr bwMode="auto">
            <a:xfrm>
              <a:off x="3857620" y="785794"/>
              <a:ext cx="5000660"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33" name="Picture 4"/>
            <p:cNvPicPr>
              <a:picLocks noChangeAspect="1" noChangeArrowheads="1"/>
            </p:cNvPicPr>
            <p:nvPr/>
          </p:nvPicPr>
          <p:blipFill>
            <a:blip r:embed="rId3"/>
            <a:srcRect/>
            <a:stretch>
              <a:fillRect/>
            </a:stretch>
          </p:blipFill>
          <p:spPr bwMode="auto">
            <a:xfrm>
              <a:off x="6572264" y="428604"/>
              <a:ext cx="2071702" cy="928694"/>
            </a:xfrm>
            <a:prstGeom prst="rect">
              <a:avLst/>
            </a:prstGeom>
            <a:noFill/>
            <a:ln w="9525">
              <a:noFill/>
              <a:miter lim="800000"/>
              <a:headEnd/>
              <a:tailEnd/>
            </a:ln>
            <a:effectLst/>
          </p:spPr>
        </p:pic>
        <p:sp>
          <p:nvSpPr>
            <p:cNvPr id="34" name="Rechteck 33"/>
            <p:cNvSpPr/>
            <p:nvPr/>
          </p:nvSpPr>
          <p:spPr>
            <a:xfrm>
              <a:off x="4572000" y="785794"/>
              <a:ext cx="2500330" cy="307777"/>
            </a:xfrm>
            <a:prstGeom prst="rect">
              <a:avLst/>
            </a:prstGeom>
          </p:spPr>
          <p:txBody>
            <a:bodyPr wrap="square">
              <a:spAutoFit/>
            </a:bodyPr>
            <a:lstStyle/>
            <a:p>
              <a:r>
                <a:rPr lang="de-DE" sz="1400" b="1" dirty="0" smtClean="0">
                  <a:solidFill>
                    <a:schemeClr val="bg1">
                      <a:lumMod val="50000"/>
                    </a:schemeClr>
                  </a:solidFill>
                </a:rPr>
                <a:t>MVG EKD   VIII. Abschnitt</a:t>
              </a:r>
              <a:endParaRPr lang="de-DE" sz="1400" b="1" dirty="0"/>
            </a:p>
          </p:txBody>
        </p:sp>
      </p:grpSp>
      <p:sp>
        <p:nvSpPr>
          <p:cNvPr id="38" name="Rechteck 37"/>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9" name="Rechteck 38"/>
          <p:cNvSpPr/>
          <p:nvPr/>
        </p:nvSpPr>
        <p:spPr>
          <a:xfrm>
            <a:off x="1000099" y="6000768"/>
            <a:ext cx="1441228" cy="461665"/>
          </a:xfrm>
          <a:prstGeom prst="rect">
            <a:avLst/>
          </a:prstGeom>
        </p:spPr>
        <p:txBody>
          <a:bodyPr wrap="none">
            <a:spAutoFit/>
          </a:bodyPr>
          <a:lstStyle/>
          <a:p>
            <a:r>
              <a:rPr lang="de-DE" sz="1200" b="1" dirty="0" smtClean="0">
                <a:solidFill>
                  <a:srgbClr val="C00000"/>
                </a:solidFill>
              </a:rPr>
              <a:t>     Steuerrechtliche </a:t>
            </a:r>
          </a:p>
          <a:p>
            <a:r>
              <a:rPr lang="de-DE" sz="1200" b="1" dirty="0" smtClean="0">
                <a:solidFill>
                  <a:srgbClr val="C00000"/>
                </a:solidFill>
              </a:rPr>
              <a:t>Vorgaben </a:t>
            </a:r>
            <a:endParaRPr lang="de-DE" sz="1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3" presetClass="entr" presetSubtype="1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par>
                          <p:cTn id="14" fill="hold">
                            <p:stCondLst>
                              <p:cond delay="1500"/>
                            </p:stCondLst>
                            <p:childTnLst>
                              <p:par>
                                <p:cTn id="15" presetID="55" presetClass="entr" presetSubtype="0"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0.70"/>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childTnLst>
                          </p:cTn>
                        </p:par>
                        <p:par>
                          <p:cTn id="20" fill="hold">
                            <p:stCondLst>
                              <p:cond delay="2500"/>
                            </p:stCondLst>
                            <p:childTnLst>
                              <p:par>
                                <p:cTn id="21" presetID="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8"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0-#ppt_w/2"/>
                                          </p:val>
                                        </p:tav>
                                        <p:tav tm="100000">
                                          <p:val>
                                            <p:strVal val="#ppt_x"/>
                                          </p:val>
                                        </p:tav>
                                      </p:tavLst>
                                    </p:anim>
                                    <p:anim calcmode="lin" valueType="num">
                                      <p:cBhvr additive="base">
                                        <p:cTn id="34" dur="500" fill="hold"/>
                                        <p:tgtEl>
                                          <p:spTgt spid="27"/>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0-#ppt_w/2"/>
                                          </p:val>
                                        </p:tav>
                                        <p:tav tm="100000">
                                          <p:val>
                                            <p:strVal val="#ppt_x"/>
                                          </p:val>
                                        </p:tav>
                                      </p:tavLst>
                                    </p:anim>
                                    <p:anim calcmode="lin" valueType="num">
                                      <p:cBhvr additive="base">
                                        <p:cTn id="39" dur="500" fill="hold"/>
                                        <p:tgtEl>
                                          <p:spTgt spid="15"/>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2" presetClass="entr" presetSubtype="8"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0-#ppt_w/2"/>
                                          </p:val>
                                        </p:tav>
                                        <p:tav tm="100000">
                                          <p:val>
                                            <p:strVal val="#ppt_x"/>
                                          </p:val>
                                        </p:tav>
                                      </p:tavLst>
                                    </p:anim>
                                    <p:anim calcmode="lin" valueType="num">
                                      <p:cBhvr additive="base">
                                        <p:cTn id="49" dur="500" fill="hold"/>
                                        <p:tgtEl>
                                          <p:spTgt spid="13"/>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0-#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3" presetClass="entr" presetSubtype="10"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linds(horizontal)">
                                      <p:cBhvr>
                                        <p:cTn id="58" dur="500"/>
                                        <p:tgtEl>
                                          <p:spTgt spid="24"/>
                                        </p:tgtEl>
                                      </p:cBhvr>
                                    </p:animEffect>
                                  </p:childTnLst>
                                </p:cTn>
                              </p:par>
                            </p:childTnLst>
                          </p:cTn>
                        </p:par>
                        <p:par>
                          <p:cTn id="59" fill="hold">
                            <p:stCondLst>
                              <p:cond delay="6500"/>
                            </p:stCondLst>
                            <p:childTnLst>
                              <p:par>
                                <p:cTn id="60" presetID="3" presetClass="entr" presetSubtype="10"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linds(horizontal)">
                                      <p:cBhvr>
                                        <p:cTn id="62" dur="500"/>
                                        <p:tgtEl>
                                          <p:spTgt spid="30"/>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blinds(horizontal)">
                                      <p:cBhvr>
                                        <p:cTn id="65" dur="500"/>
                                        <p:tgtEl>
                                          <p:spTgt spid="23"/>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blinds(horizontal)">
                                      <p:cBhvr>
                                        <p:cTn id="68" dur="500"/>
                                        <p:tgtEl>
                                          <p:spTgt spid="25"/>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blinds(horizontal)">
                                      <p:cBhvr>
                                        <p:cTn id="71" dur="500"/>
                                        <p:tgtEl>
                                          <p:spTgt spid="26"/>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blinds(horizontal)">
                                      <p:cBhvr>
                                        <p:cTn id="74" dur="500"/>
                                        <p:tgtEl>
                                          <p:spTgt spid="29"/>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blinds(horizontal)">
                                      <p:cBhvr>
                                        <p:cTn id="7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3" grpId="0" animBg="1"/>
      <p:bldP spid="15" grpId="0" animBg="1"/>
      <p:bldP spid="16" grpId="0" animBg="1"/>
      <p:bldP spid="17" grpId="0" animBg="1"/>
      <p:bldP spid="18" grpId="0" animBg="1"/>
      <p:bldP spid="23" grpId="0"/>
      <p:bldP spid="24" grpId="0"/>
      <p:bldP spid="25" grpId="0"/>
      <p:bldP spid="26" grpId="0"/>
      <p:bldP spid="27" grpId="0" animBg="1"/>
      <p:bldP spid="29" grpId="0"/>
      <p:bldP spid="30" grpId="0"/>
      <p:bldP spid="3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p:cNvSpPr/>
          <p:nvPr/>
        </p:nvSpPr>
        <p:spPr bwMode="auto">
          <a:xfrm>
            <a:off x="0" y="0"/>
            <a:ext cx="2714612"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6" name="Rechteck 5"/>
          <p:cNvSpPr/>
          <p:nvPr/>
        </p:nvSpPr>
        <p:spPr>
          <a:xfrm>
            <a:off x="142844" y="0"/>
            <a:ext cx="142844"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2643174" y="2000240"/>
            <a:ext cx="4714908" cy="830997"/>
          </a:xfrm>
          <a:prstGeom prst="rect">
            <a:avLst/>
          </a:prstGeom>
        </p:spPr>
        <p:txBody>
          <a:bodyPr wrap="square">
            <a:spAutoFit/>
          </a:bodyPr>
          <a:lstStyle/>
          <a:p>
            <a:r>
              <a:rPr lang="de-DE" sz="2800" dirty="0" smtClean="0">
                <a:solidFill>
                  <a:srgbClr val="C00000"/>
                </a:solidFill>
                <a:latin typeface="Arial Black" pitchFamily="34" charset="0"/>
              </a:rPr>
              <a:t>Mitbestimmung </a:t>
            </a:r>
          </a:p>
          <a:p>
            <a:r>
              <a:rPr lang="de-DE" sz="2000" dirty="0" smtClean="0">
                <a:latin typeface="Arial Black" pitchFamily="34" charset="0"/>
              </a:rPr>
              <a:t>bei Kirche &amp; Diakonie</a:t>
            </a:r>
            <a:endParaRPr lang="de-DE" sz="2000" dirty="0">
              <a:latin typeface="Arial Black" pitchFamily="34" charset="0"/>
            </a:endParaRPr>
          </a:p>
        </p:txBody>
      </p:sp>
      <p:pic>
        <p:nvPicPr>
          <p:cNvPr id="8" name="Picture 2" descr="C:\Users\Gisbert\Desktop\smiley-295353_640.png"/>
          <p:cNvPicPr>
            <a:picLocks noChangeAspect="1" noChangeArrowheads="1"/>
          </p:cNvPicPr>
          <p:nvPr/>
        </p:nvPicPr>
        <p:blipFill>
          <a:blip r:embed="rId2" cstate="print"/>
          <a:srcRect/>
          <a:stretch>
            <a:fillRect/>
          </a:stretch>
        </p:blipFill>
        <p:spPr bwMode="auto">
          <a:xfrm>
            <a:off x="5857884" y="1928802"/>
            <a:ext cx="995348" cy="1012755"/>
          </a:xfrm>
          <a:prstGeom prst="rect">
            <a:avLst/>
          </a:prstGeom>
          <a:noFill/>
          <a:effectLst>
            <a:outerShdw blurRad="50800" dist="38100" dir="2700000" algn="tl" rotWithShape="0">
              <a:prstClr val="black">
                <a:alpha val="40000"/>
              </a:prstClr>
            </a:outerShdw>
          </a:effectLst>
        </p:spPr>
      </p:pic>
      <p:pic>
        <p:nvPicPr>
          <p:cNvPr id="12" name="Picture 4"/>
          <p:cNvPicPr>
            <a:picLocks noChangeAspect="1" noChangeArrowheads="1"/>
          </p:cNvPicPr>
          <p:nvPr/>
        </p:nvPicPr>
        <p:blipFill>
          <a:blip r:embed="rId3"/>
          <a:srcRect/>
          <a:stretch>
            <a:fillRect/>
          </a:stretch>
        </p:blipFill>
        <p:spPr bwMode="auto">
          <a:xfrm flipH="1">
            <a:off x="1357290" y="1000108"/>
            <a:ext cx="3714776" cy="1313207"/>
          </a:xfrm>
          <a:prstGeom prst="rect">
            <a:avLst/>
          </a:prstGeom>
          <a:noFill/>
          <a:ln w="9525">
            <a:noFill/>
            <a:miter lim="800000"/>
            <a:headEnd/>
            <a:tailEnd/>
          </a:ln>
          <a:effectLst/>
        </p:spPr>
      </p:pic>
      <p:sp>
        <p:nvSpPr>
          <p:cNvPr id="9" name="Rechteck 8"/>
          <p:cNvSpPr/>
          <p:nvPr/>
        </p:nvSpPr>
        <p:spPr>
          <a:xfrm>
            <a:off x="2643174" y="3357562"/>
            <a:ext cx="4929222" cy="769441"/>
          </a:xfrm>
          <a:prstGeom prst="rect">
            <a:avLst/>
          </a:prstGeom>
        </p:spPr>
        <p:txBody>
          <a:bodyPr wrap="square">
            <a:spAutoFit/>
          </a:bodyPr>
          <a:lstStyle/>
          <a:p>
            <a:r>
              <a:rPr lang="de-DE" sz="2400" b="1" dirty="0" smtClean="0">
                <a:latin typeface="Arial Black" pitchFamily="34" charset="0"/>
              </a:rPr>
              <a:t>Verfahren der </a:t>
            </a:r>
            <a:r>
              <a:rPr lang="de-DE" sz="2400" b="1" dirty="0" smtClean="0">
                <a:solidFill>
                  <a:srgbClr val="C00000"/>
                </a:solidFill>
                <a:latin typeface="Arial Black" pitchFamily="34" charset="0"/>
              </a:rPr>
              <a:t>Erörterung </a:t>
            </a:r>
            <a:endParaRPr lang="de-DE" sz="2800" b="1" dirty="0" smtClean="0">
              <a:solidFill>
                <a:srgbClr val="C00000"/>
              </a:solidFill>
              <a:latin typeface="Arial Black" pitchFamily="34" charset="0"/>
            </a:endParaRPr>
          </a:p>
          <a:p>
            <a:r>
              <a:rPr lang="de-DE" sz="2000" b="1" dirty="0" smtClean="0">
                <a:latin typeface="Arial Black" pitchFamily="34" charset="0"/>
              </a:rPr>
              <a:t>Einigungsstelle</a:t>
            </a:r>
          </a:p>
        </p:txBody>
      </p:sp>
      <p:sp>
        <p:nvSpPr>
          <p:cNvPr id="13" name="Rectangle 75"/>
          <p:cNvSpPr>
            <a:spLocks noChangeArrowheads="1"/>
          </p:cNvSpPr>
          <p:nvPr/>
        </p:nvSpPr>
        <p:spPr bwMode="auto">
          <a:xfrm>
            <a:off x="1571604" y="4357694"/>
            <a:ext cx="4957832" cy="523220"/>
          </a:xfrm>
          <a:prstGeom prst="rect">
            <a:avLst/>
          </a:prstGeom>
          <a:noFill/>
          <a:ln w="9525">
            <a:noFill/>
            <a:miter lim="800000"/>
            <a:headEnd/>
            <a:tailEnd/>
          </a:ln>
        </p:spPr>
        <p:txBody>
          <a:bodyPr wrap="none">
            <a:spAutoFit/>
          </a:bodyPr>
          <a:lstStyle/>
          <a:p>
            <a:pPr>
              <a:defRPr/>
            </a:pPr>
            <a:r>
              <a:rPr lang="de-DE" sz="2800" b="1" dirty="0" smtClean="0">
                <a:latin typeface="Arial Black" pitchFamily="34" charset="0"/>
              </a:rPr>
              <a:t>…wenn nichts mehr hilft</a:t>
            </a:r>
            <a:endParaRPr lang="de-DE" sz="2400" b="1" dirty="0">
              <a:latin typeface="Arial Black" pitchFamily="34" charset="0"/>
            </a:endParaRPr>
          </a:p>
        </p:txBody>
      </p:sp>
      <p:sp>
        <p:nvSpPr>
          <p:cNvPr id="14" name="Rectangle 75"/>
          <p:cNvSpPr>
            <a:spLocks noChangeArrowheads="1"/>
          </p:cNvSpPr>
          <p:nvPr/>
        </p:nvSpPr>
        <p:spPr bwMode="auto">
          <a:xfrm>
            <a:off x="2643174" y="4857760"/>
            <a:ext cx="3276282" cy="892552"/>
          </a:xfrm>
          <a:prstGeom prst="rect">
            <a:avLst/>
          </a:prstGeom>
          <a:noFill/>
          <a:ln w="9525">
            <a:noFill/>
            <a:miter lim="800000"/>
            <a:headEnd/>
            <a:tailEnd/>
          </a:ln>
        </p:spPr>
        <p:txBody>
          <a:bodyPr wrap="none">
            <a:spAutoFit/>
          </a:bodyPr>
          <a:lstStyle/>
          <a:p>
            <a:pPr>
              <a:defRPr/>
            </a:pPr>
            <a:r>
              <a:rPr lang="de-DE" sz="2400" b="1" dirty="0" smtClean="0">
                <a:latin typeface="Arial Black" pitchFamily="34" charset="0"/>
              </a:rPr>
              <a:t>Rechtsschutz und </a:t>
            </a:r>
          </a:p>
          <a:p>
            <a:pPr>
              <a:defRPr/>
            </a:pPr>
            <a:r>
              <a:rPr lang="de-DE" sz="2800" b="1" dirty="0" smtClean="0">
                <a:solidFill>
                  <a:srgbClr val="C00000"/>
                </a:solidFill>
                <a:latin typeface="Arial Black" pitchFamily="34" charset="0"/>
              </a:rPr>
              <a:t>Schlichtung</a:t>
            </a:r>
            <a:endParaRPr lang="de-DE" sz="2800" b="1" dirty="0">
              <a:solidFill>
                <a:srgbClr val="C00000"/>
              </a:solidFill>
              <a:latin typeface="Arial Black" pitchFamily="34" charset="0"/>
            </a:endParaRPr>
          </a:p>
        </p:txBody>
      </p:sp>
      <p:pic>
        <p:nvPicPr>
          <p:cNvPr id="10" name="Picture 2" descr="C:\Users\Gisbert\Desktop\Homepage und Infodienst\freie Bilder_pixabay\Recht\icon-1302201_640.png"/>
          <p:cNvPicPr>
            <a:picLocks noChangeAspect="1" noChangeArrowheads="1"/>
          </p:cNvPicPr>
          <p:nvPr/>
        </p:nvPicPr>
        <p:blipFill>
          <a:blip r:embed="rId4" cstate="print"/>
          <a:srcRect/>
          <a:stretch>
            <a:fillRect/>
          </a:stretch>
        </p:blipFill>
        <p:spPr bwMode="auto">
          <a:xfrm>
            <a:off x="5643570" y="5000636"/>
            <a:ext cx="833422" cy="809982"/>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0.70"/>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hteck 34"/>
          <p:cNvSpPr/>
          <p:nvPr/>
        </p:nvSpPr>
        <p:spPr bwMode="auto">
          <a:xfrm>
            <a:off x="0" y="0"/>
            <a:ext cx="2714612"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grpSp>
        <p:nvGrpSpPr>
          <p:cNvPr id="2" name="Gruppieren 34"/>
          <p:cNvGrpSpPr/>
          <p:nvPr/>
        </p:nvGrpSpPr>
        <p:grpSpPr>
          <a:xfrm>
            <a:off x="2571736" y="2428868"/>
            <a:ext cx="6143668" cy="307777"/>
            <a:chOff x="2571736" y="2428868"/>
            <a:chExt cx="6143668" cy="307777"/>
          </a:xfrm>
        </p:grpSpPr>
        <p:sp>
          <p:nvSpPr>
            <p:cNvPr id="50" name="Rechteck 49"/>
            <p:cNvSpPr/>
            <p:nvPr/>
          </p:nvSpPr>
          <p:spPr bwMode="auto">
            <a:xfrm>
              <a:off x="2571736" y="2571744"/>
              <a:ext cx="5715072" cy="142876"/>
            </a:xfrm>
            <a:prstGeom prst="rect">
              <a:avLst/>
            </a:prstGeom>
            <a:solidFill>
              <a:srgbClr val="FFFF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Arial" pitchFamily="34" charset="0"/>
                <a:cs typeface="Arial" pitchFamily="34" charset="0"/>
              </a:endParaRPr>
            </a:p>
          </p:txBody>
        </p:sp>
        <p:sp>
          <p:nvSpPr>
            <p:cNvPr id="32" name="Rechteck 31"/>
            <p:cNvSpPr/>
            <p:nvPr/>
          </p:nvSpPr>
          <p:spPr>
            <a:xfrm>
              <a:off x="2786050" y="2428868"/>
              <a:ext cx="5929354" cy="307777"/>
            </a:xfrm>
            <a:prstGeom prst="rect">
              <a:avLst/>
            </a:prstGeom>
          </p:spPr>
          <p:txBody>
            <a:bodyPr wrap="square">
              <a:spAutoFit/>
            </a:bodyPr>
            <a:lstStyle/>
            <a:p>
              <a:r>
                <a:rPr lang="de-DE" sz="1400" b="1" dirty="0" smtClean="0">
                  <a:solidFill>
                    <a:srgbClr val="C00000"/>
                  </a:solidFill>
                </a:rPr>
                <a:t>Auf Verlangen der MAV </a:t>
              </a:r>
              <a:r>
                <a:rPr lang="de-DE" sz="1400" b="1" dirty="0" smtClean="0"/>
                <a:t>ist eine beabsichtigte Maßnahme mit ihr zu </a:t>
              </a:r>
              <a:r>
                <a:rPr lang="de-DE" sz="1400" b="1" dirty="0" smtClean="0">
                  <a:solidFill>
                    <a:srgbClr val="C00000"/>
                  </a:solidFill>
                </a:rPr>
                <a:t>erörtern</a:t>
              </a:r>
              <a:endParaRPr lang="de-DE" sz="1400" dirty="0"/>
            </a:p>
          </p:txBody>
        </p:sp>
      </p:grpSp>
      <p:sp>
        <p:nvSpPr>
          <p:cNvPr id="51" name="Rechteck 50"/>
          <p:cNvSpPr/>
          <p:nvPr/>
        </p:nvSpPr>
        <p:spPr bwMode="auto">
          <a:xfrm>
            <a:off x="2714612" y="3857628"/>
            <a:ext cx="6000792" cy="571504"/>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43" name="Rechteck 42"/>
          <p:cNvSpPr/>
          <p:nvPr/>
        </p:nvSpPr>
        <p:spPr bwMode="auto">
          <a:xfrm>
            <a:off x="2714612" y="3000372"/>
            <a:ext cx="6000792" cy="785818"/>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42" name="Rechteck 41"/>
          <p:cNvSpPr/>
          <p:nvPr/>
        </p:nvSpPr>
        <p:spPr bwMode="auto">
          <a:xfrm>
            <a:off x="2714612" y="4786322"/>
            <a:ext cx="6000792" cy="1000132"/>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64530" name="Rechteck 9"/>
          <p:cNvSpPr>
            <a:spLocks noChangeArrowheads="1"/>
          </p:cNvSpPr>
          <p:nvPr/>
        </p:nvSpPr>
        <p:spPr bwMode="auto">
          <a:xfrm>
            <a:off x="1071538" y="1714488"/>
            <a:ext cx="4286280" cy="615553"/>
          </a:xfrm>
          <a:prstGeom prst="rect">
            <a:avLst/>
          </a:prstGeom>
          <a:noFill/>
          <a:ln w="9525">
            <a:noFill/>
            <a:miter lim="800000"/>
            <a:headEnd/>
            <a:tailEnd/>
          </a:ln>
        </p:spPr>
        <p:txBody>
          <a:bodyPr wrap="square">
            <a:spAutoFit/>
          </a:bodyPr>
          <a:lstStyle/>
          <a:p>
            <a:r>
              <a:rPr lang="de-DE" sz="1600" b="1" dirty="0" smtClean="0"/>
              <a:t>Verfahren der </a:t>
            </a:r>
            <a:r>
              <a:rPr lang="de-DE" dirty="0" smtClean="0">
                <a:solidFill>
                  <a:srgbClr val="C00000"/>
                </a:solidFill>
                <a:latin typeface="Arial Black" pitchFamily="34" charset="0"/>
              </a:rPr>
              <a:t>Erörterung</a:t>
            </a:r>
            <a:r>
              <a:rPr lang="de-DE" sz="1600" b="1" dirty="0" smtClean="0">
                <a:solidFill>
                  <a:srgbClr val="C00000"/>
                </a:solidFill>
              </a:rPr>
              <a:t> </a:t>
            </a:r>
          </a:p>
          <a:p>
            <a:r>
              <a:rPr lang="de-DE" sz="1600" b="1" dirty="0" smtClean="0"/>
              <a:t>bei </a:t>
            </a:r>
            <a:r>
              <a:rPr lang="de-DE" sz="1600" b="1" dirty="0"/>
              <a:t>der </a:t>
            </a:r>
            <a:r>
              <a:rPr lang="de-DE" sz="1600" b="1" dirty="0" err="1"/>
              <a:t>Mitberatung</a:t>
            </a:r>
            <a:r>
              <a:rPr lang="de-DE" sz="1600" b="1" dirty="0"/>
              <a:t> und der </a:t>
            </a:r>
            <a:r>
              <a:rPr lang="de-DE" sz="1600" b="1" dirty="0" smtClean="0"/>
              <a:t>Mitbestimmung</a:t>
            </a:r>
            <a:endParaRPr lang="de-DE" sz="1600" b="1" dirty="0"/>
          </a:p>
        </p:txBody>
      </p:sp>
      <p:grpSp>
        <p:nvGrpSpPr>
          <p:cNvPr id="3" name="Gruppieren 25"/>
          <p:cNvGrpSpPr/>
          <p:nvPr/>
        </p:nvGrpSpPr>
        <p:grpSpPr>
          <a:xfrm>
            <a:off x="3000364" y="500042"/>
            <a:ext cx="5786478" cy="928694"/>
            <a:chOff x="3071802" y="285728"/>
            <a:chExt cx="5786478" cy="928694"/>
          </a:xfrm>
        </p:grpSpPr>
        <p:grpSp>
          <p:nvGrpSpPr>
            <p:cNvPr id="4" name="Gruppieren 16"/>
            <p:cNvGrpSpPr/>
            <p:nvPr/>
          </p:nvGrpSpPr>
          <p:grpSpPr>
            <a:xfrm>
              <a:off x="3071802" y="285728"/>
              <a:ext cx="5786478" cy="928694"/>
              <a:chOff x="3071802" y="428604"/>
              <a:chExt cx="5786478" cy="928694"/>
            </a:xfrm>
          </p:grpSpPr>
          <p:sp>
            <p:nvSpPr>
              <p:cNvPr id="30" name="Rechteck 29"/>
              <p:cNvSpPr/>
              <p:nvPr/>
            </p:nvSpPr>
            <p:spPr bwMode="auto">
              <a:xfrm>
                <a:off x="3071802" y="785794"/>
                <a:ext cx="5786478"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31" name="Picture 4"/>
              <p:cNvPicPr>
                <a:picLocks noChangeAspect="1" noChangeArrowheads="1"/>
              </p:cNvPicPr>
              <p:nvPr/>
            </p:nvPicPr>
            <p:blipFill>
              <a:blip r:embed="rId3"/>
              <a:srcRect/>
              <a:stretch>
                <a:fillRect/>
              </a:stretch>
            </p:blipFill>
            <p:spPr bwMode="auto">
              <a:xfrm>
                <a:off x="6572264" y="428604"/>
                <a:ext cx="2071702" cy="928694"/>
              </a:xfrm>
              <a:prstGeom prst="rect">
                <a:avLst/>
              </a:prstGeom>
              <a:noFill/>
              <a:ln w="9525">
                <a:noFill/>
                <a:miter lim="800000"/>
                <a:headEnd/>
                <a:tailEnd/>
              </a:ln>
              <a:effectLst/>
            </p:spPr>
          </p:pic>
        </p:grpSp>
        <p:sp>
          <p:nvSpPr>
            <p:cNvPr id="28" name="Rechteck 27"/>
            <p:cNvSpPr/>
            <p:nvPr/>
          </p:nvSpPr>
          <p:spPr>
            <a:xfrm>
              <a:off x="4143372" y="642918"/>
              <a:ext cx="1857356" cy="276999"/>
            </a:xfrm>
            <a:prstGeom prst="rect">
              <a:avLst/>
            </a:prstGeom>
          </p:spPr>
          <p:txBody>
            <a:bodyPr wrap="square">
              <a:spAutoFit/>
            </a:bodyPr>
            <a:lstStyle/>
            <a:p>
              <a:pPr algn="r"/>
              <a:r>
                <a:rPr lang="de-DE" sz="1200" b="1" dirty="0" smtClean="0"/>
                <a:t>MVG EKD  VIII. Abschnitt</a:t>
              </a:r>
              <a:endParaRPr lang="de-DE" sz="1200" b="1" dirty="0"/>
            </a:p>
          </p:txBody>
        </p:sp>
      </p:grpSp>
      <p:sp>
        <p:nvSpPr>
          <p:cNvPr id="33" name="Rechteck 5"/>
          <p:cNvSpPr>
            <a:spLocks noChangeArrowheads="1"/>
          </p:cNvSpPr>
          <p:nvPr/>
        </p:nvSpPr>
        <p:spPr bwMode="auto">
          <a:xfrm>
            <a:off x="2786050" y="4786322"/>
            <a:ext cx="607223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400" b="1" dirty="0"/>
              <a:t>Die MAV </a:t>
            </a:r>
            <a:r>
              <a:rPr lang="de-DE" sz="1400" b="1" dirty="0">
                <a:solidFill>
                  <a:srgbClr val="C00000"/>
                </a:solidFill>
              </a:rPr>
              <a:t>kann die Erörterung </a:t>
            </a:r>
            <a:r>
              <a:rPr lang="de-DE" sz="1400" b="1" dirty="0"/>
              <a:t>nur </a:t>
            </a:r>
            <a:r>
              <a:rPr lang="de-DE" sz="1400" b="1" dirty="0" smtClean="0"/>
              <a:t>innerhalb von </a:t>
            </a:r>
          </a:p>
          <a:p>
            <a:r>
              <a:rPr lang="de-DE" sz="1400" b="1" dirty="0" smtClean="0"/>
              <a:t>zwei </a:t>
            </a:r>
            <a:r>
              <a:rPr lang="de-DE" sz="1400" b="1" dirty="0"/>
              <a:t>Wochen nach Bekanntgabe der beabsichtigten Maßnahme </a:t>
            </a:r>
            <a:r>
              <a:rPr lang="de-DE" sz="1400" b="1" dirty="0">
                <a:solidFill>
                  <a:srgbClr val="C00000"/>
                </a:solidFill>
              </a:rPr>
              <a:t>verlangen</a:t>
            </a:r>
            <a:r>
              <a:rPr lang="de-DE" sz="1400" b="1" dirty="0"/>
              <a:t>. </a:t>
            </a:r>
            <a:endParaRPr lang="de-DE" sz="1400" b="1" dirty="0" smtClean="0"/>
          </a:p>
          <a:p>
            <a:r>
              <a:rPr lang="de-DE" sz="1400" b="1" dirty="0" smtClean="0">
                <a:solidFill>
                  <a:srgbClr val="C00000"/>
                </a:solidFill>
              </a:rPr>
              <a:t>Im Falle einer Nichteinigung </a:t>
            </a:r>
            <a:r>
              <a:rPr lang="de-DE" sz="1400" b="1" dirty="0" smtClean="0"/>
              <a:t>hat die Dienststellenleitung oder die MAV </a:t>
            </a:r>
          </a:p>
          <a:p>
            <a:r>
              <a:rPr lang="de-DE" sz="1400" b="1" dirty="0" smtClean="0"/>
              <a:t>die Erörterung für beendet zu erklären. </a:t>
            </a:r>
            <a:endParaRPr lang="de-DE" sz="1400" b="1" dirty="0"/>
          </a:p>
        </p:txBody>
      </p:sp>
      <p:sp>
        <p:nvSpPr>
          <p:cNvPr id="34" name="Rechteck 4"/>
          <p:cNvSpPr>
            <a:spLocks noChangeArrowheads="1"/>
          </p:cNvSpPr>
          <p:nvPr/>
        </p:nvSpPr>
        <p:spPr bwMode="auto">
          <a:xfrm>
            <a:off x="2786050" y="5857892"/>
            <a:ext cx="5929313"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de-DE" sz="1400" b="1" dirty="0"/>
              <a:t>Die Dienststellenleitung </a:t>
            </a:r>
            <a:r>
              <a:rPr lang="de-DE" sz="1400" dirty="0"/>
              <a:t>hat eine </a:t>
            </a:r>
            <a:r>
              <a:rPr lang="de-DE" sz="1400" b="1" dirty="0"/>
              <a:t>abweichende</a:t>
            </a:r>
            <a:r>
              <a:rPr lang="de-DE" sz="1400" dirty="0"/>
              <a:t> Entscheidung gegenüber der Mitarbeitervertretung </a:t>
            </a:r>
            <a:r>
              <a:rPr lang="de-DE" sz="1400" b="1" dirty="0">
                <a:solidFill>
                  <a:srgbClr val="C00000"/>
                </a:solidFill>
              </a:rPr>
              <a:t>schriftlich zu begründen</a:t>
            </a:r>
            <a:r>
              <a:rPr lang="de-DE" sz="1400" dirty="0"/>
              <a:t>. </a:t>
            </a:r>
          </a:p>
        </p:txBody>
      </p:sp>
      <p:sp>
        <p:nvSpPr>
          <p:cNvPr id="36" name="Rechteck 2"/>
          <p:cNvSpPr>
            <a:spLocks noChangeArrowheads="1"/>
          </p:cNvSpPr>
          <p:nvPr/>
        </p:nvSpPr>
        <p:spPr bwMode="auto">
          <a:xfrm>
            <a:off x="2786050" y="3000372"/>
            <a:ext cx="5786478"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400" b="1" dirty="0"/>
              <a:t>Im Fall der Erörterung </a:t>
            </a:r>
            <a:r>
              <a:rPr lang="de-DE" sz="1400" b="1" dirty="0">
                <a:solidFill>
                  <a:srgbClr val="C00000"/>
                </a:solidFill>
              </a:rPr>
              <a:t>gilt die Zustimmung </a:t>
            </a:r>
            <a:r>
              <a:rPr lang="de-DE" sz="1600" b="1" dirty="0">
                <a:solidFill>
                  <a:srgbClr val="C00000"/>
                </a:solidFill>
              </a:rPr>
              <a:t>als erteilt</a:t>
            </a:r>
            <a:r>
              <a:rPr lang="de-DE" sz="1400" b="1" dirty="0"/>
              <a:t>, </a:t>
            </a:r>
            <a:endParaRPr lang="de-DE" sz="1400" b="1" dirty="0" smtClean="0"/>
          </a:p>
          <a:p>
            <a:r>
              <a:rPr lang="de-DE" sz="1400" b="1" dirty="0" smtClean="0"/>
              <a:t>wenn </a:t>
            </a:r>
            <a:r>
              <a:rPr lang="de-DE" sz="1400" b="1" dirty="0"/>
              <a:t>die MAV </a:t>
            </a:r>
            <a:r>
              <a:rPr lang="de-DE" sz="1400" b="1" dirty="0" smtClean="0"/>
              <a:t>die </a:t>
            </a:r>
            <a:r>
              <a:rPr lang="de-DE" sz="1400" b="1" dirty="0"/>
              <a:t>Zustimmung nicht innerhalb von zwei Wochen nach dem Abschluss der Erörterung </a:t>
            </a:r>
            <a:r>
              <a:rPr lang="de-DE" sz="1400" b="1" dirty="0">
                <a:solidFill>
                  <a:srgbClr val="C00000"/>
                </a:solidFill>
              </a:rPr>
              <a:t>schriftlich verweigert</a:t>
            </a:r>
            <a:r>
              <a:rPr lang="de-DE" sz="1400" b="1" dirty="0"/>
              <a:t>. </a:t>
            </a:r>
          </a:p>
        </p:txBody>
      </p:sp>
      <p:sp>
        <p:nvSpPr>
          <p:cNvPr id="37" name="Rechteck 2"/>
          <p:cNvSpPr>
            <a:spLocks noChangeArrowheads="1"/>
          </p:cNvSpPr>
          <p:nvPr/>
        </p:nvSpPr>
        <p:spPr bwMode="auto">
          <a:xfrm>
            <a:off x="2428860" y="3857628"/>
            <a:ext cx="628654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400" b="1" i="1" dirty="0" smtClean="0">
                <a:solidFill>
                  <a:srgbClr val="C00000"/>
                </a:solidFill>
              </a:rPr>
              <a:t>          Die </a:t>
            </a:r>
            <a:r>
              <a:rPr lang="de-DE" sz="1400" b="1" i="1" dirty="0">
                <a:solidFill>
                  <a:srgbClr val="C00000"/>
                </a:solidFill>
              </a:rPr>
              <a:t>Erörterung ist abgeschlossen</a:t>
            </a:r>
            <a:r>
              <a:rPr lang="de-DE" sz="1400" b="1" i="1" dirty="0"/>
              <a:t>, wenn </a:t>
            </a:r>
            <a:endParaRPr lang="de-DE" sz="1400" b="1" i="1" dirty="0" smtClean="0"/>
          </a:p>
          <a:p>
            <a:r>
              <a:rPr lang="de-DE" sz="1400" b="1" i="1" dirty="0" smtClean="0"/>
              <a:t>          dies </a:t>
            </a:r>
            <a:r>
              <a:rPr lang="de-DE" sz="1400" b="1" i="1" dirty="0"/>
              <a:t>durch die MAV oder </a:t>
            </a:r>
            <a:r>
              <a:rPr lang="de-DE" sz="1400" b="1" i="1" dirty="0" smtClean="0"/>
              <a:t>die </a:t>
            </a:r>
            <a:r>
              <a:rPr lang="de-DE" sz="1400" b="1" i="1" dirty="0"/>
              <a:t>Dienststellenleitung </a:t>
            </a:r>
            <a:r>
              <a:rPr lang="de-DE" sz="1400" b="1" i="1" dirty="0">
                <a:solidFill>
                  <a:srgbClr val="C00000"/>
                </a:solidFill>
              </a:rPr>
              <a:t>schriftlich</a:t>
            </a:r>
            <a:r>
              <a:rPr lang="de-DE" sz="1400" b="1" i="1" dirty="0"/>
              <a:t> mitgeteilt wird. </a:t>
            </a:r>
          </a:p>
        </p:txBody>
      </p:sp>
      <p:sp>
        <p:nvSpPr>
          <p:cNvPr id="41" name="Rechteck 1"/>
          <p:cNvSpPr>
            <a:spLocks noChangeArrowheads="1"/>
          </p:cNvSpPr>
          <p:nvPr/>
        </p:nvSpPr>
        <p:spPr bwMode="auto">
          <a:xfrm>
            <a:off x="642910" y="4786322"/>
            <a:ext cx="20002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de-DE" sz="1200" b="1" dirty="0" smtClean="0"/>
              <a:t>        § </a:t>
            </a:r>
            <a:r>
              <a:rPr lang="de-DE" sz="1200" b="1" dirty="0"/>
              <a:t>45  </a:t>
            </a:r>
            <a:r>
              <a:rPr lang="de-DE" sz="1200" b="1" dirty="0" err="1"/>
              <a:t>Mitberatung</a:t>
            </a:r>
            <a:endParaRPr lang="de-DE" sz="1200" b="1" dirty="0"/>
          </a:p>
          <a:p>
            <a:r>
              <a:rPr lang="de-DE" sz="1200" b="1" dirty="0">
                <a:solidFill>
                  <a:srgbClr val="C00000"/>
                </a:solidFill>
              </a:rPr>
              <a:t>Vorgaben zur Erörterung</a:t>
            </a:r>
          </a:p>
        </p:txBody>
      </p:sp>
      <p:sp>
        <p:nvSpPr>
          <p:cNvPr id="44" name="Rechteck 43"/>
          <p:cNvSpPr/>
          <p:nvPr/>
        </p:nvSpPr>
        <p:spPr>
          <a:xfrm>
            <a:off x="928662" y="3071810"/>
            <a:ext cx="1500198" cy="276999"/>
          </a:xfrm>
          <a:prstGeom prst="rect">
            <a:avLst/>
          </a:prstGeom>
        </p:spPr>
        <p:txBody>
          <a:bodyPr wrap="square">
            <a:spAutoFit/>
          </a:bodyPr>
          <a:lstStyle/>
          <a:p>
            <a:r>
              <a:rPr lang="de-DE" sz="1200" b="1" dirty="0" smtClean="0">
                <a:solidFill>
                  <a:srgbClr val="C00000"/>
                </a:solidFill>
              </a:rPr>
              <a:t>Zustimmungsfiktion</a:t>
            </a:r>
            <a:endParaRPr lang="de-DE" sz="1200" b="1" dirty="0">
              <a:solidFill>
                <a:srgbClr val="C00000"/>
              </a:solidFill>
            </a:endParaRPr>
          </a:p>
        </p:txBody>
      </p:sp>
      <p:sp>
        <p:nvSpPr>
          <p:cNvPr id="45" name="AutoShape 22"/>
          <p:cNvSpPr>
            <a:spLocks noChangeArrowheads="1"/>
          </p:cNvSpPr>
          <p:nvPr/>
        </p:nvSpPr>
        <p:spPr bwMode="auto">
          <a:xfrm rot="10800000" flipH="1">
            <a:off x="2428860" y="392906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46" name="AutoShape 22"/>
          <p:cNvSpPr>
            <a:spLocks noChangeArrowheads="1"/>
          </p:cNvSpPr>
          <p:nvPr/>
        </p:nvSpPr>
        <p:spPr bwMode="auto">
          <a:xfrm rot="10800000" flipH="1">
            <a:off x="2428860" y="500063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47" name="AutoShape 22"/>
          <p:cNvSpPr>
            <a:spLocks noChangeArrowheads="1"/>
          </p:cNvSpPr>
          <p:nvPr/>
        </p:nvSpPr>
        <p:spPr bwMode="auto">
          <a:xfrm rot="10800000" flipH="1">
            <a:off x="2428860" y="3071810"/>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48" name="AutoShape 22"/>
          <p:cNvSpPr>
            <a:spLocks noChangeArrowheads="1"/>
          </p:cNvSpPr>
          <p:nvPr/>
        </p:nvSpPr>
        <p:spPr bwMode="auto">
          <a:xfrm rot="10800000" flipH="1">
            <a:off x="2428860" y="3429000"/>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49" name="AutoShape 22"/>
          <p:cNvSpPr>
            <a:spLocks noChangeArrowheads="1"/>
          </p:cNvSpPr>
          <p:nvPr/>
        </p:nvSpPr>
        <p:spPr bwMode="auto">
          <a:xfrm rot="10800000" flipH="1">
            <a:off x="2428860" y="250030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52" name="Rechteck 51"/>
          <p:cNvSpPr/>
          <p:nvPr/>
        </p:nvSpPr>
        <p:spPr>
          <a:xfrm>
            <a:off x="142844" y="0"/>
            <a:ext cx="142844"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1"/>
          <p:cNvSpPr>
            <a:spLocks noChangeArrowheads="1"/>
          </p:cNvSpPr>
          <p:nvPr/>
        </p:nvSpPr>
        <p:spPr bwMode="auto">
          <a:xfrm>
            <a:off x="642910" y="3357562"/>
            <a:ext cx="185738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200" b="1" dirty="0" smtClean="0">
                <a:solidFill>
                  <a:srgbClr val="C00000"/>
                </a:solidFill>
              </a:rPr>
              <a:t>Vorgaben </a:t>
            </a:r>
            <a:r>
              <a:rPr lang="de-DE" sz="1200" b="1" dirty="0">
                <a:solidFill>
                  <a:srgbClr val="C00000"/>
                </a:solidFill>
              </a:rPr>
              <a:t>zur Erörterung</a:t>
            </a:r>
          </a:p>
        </p:txBody>
      </p:sp>
      <p:sp>
        <p:nvSpPr>
          <p:cNvPr id="39" name="Rechteck 1"/>
          <p:cNvSpPr>
            <a:spLocks noChangeArrowheads="1"/>
          </p:cNvSpPr>
          <p:nvPr/>
        </p:nvSpPr>
        <p:spPr bwMode="auto">
          <a:xfrm>
            <a:off x="714348" y="2928934"/>
            <a:ext cx="164307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200" b="1" dirty="0" smtClean="0"/>
              <a:t>§ 38</a:t>
            </a:r>
            <a:r>
              <a:rPr lang="de-DE" sz="1200" b="1" dirty="0"/>
              <a:t>  </a:t>
            </a:r>
            <a:r>
              <a:rPr lang="de-DE" sz="1200" b="1" dirty="0" smtClean="0"/>
              <a:t>Mitbestimmung</a:t>
            </a:r>
            <a:endParaRPr lang="de-DE" sz="12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4530"/>
                                        </p:tgtEl>
                                        <p:attrNameLst>
                                          <p:attrName>style.visibility</p:attrName>
                                        </p:attrNameLst>
                                      </p:cBhvr>
                                      <p:to>
                                        <p:strVal val="visible"/>
                                      </p:to>
                                    </p:set>
                                    <p:animEffect transition="in" filter="blinds(horizontal)">
                                      <p:cBhvr>
                                        <p:cTn id="7" dur="500"/>
                                        <p:tgtEl>
                                          <p:spTgt spid="64530"/>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0-#ppt_w/2"/>
                                          </p:val>
                                        </p:tav>
                                        <p:tav tm="100000">
                                          <p:val>
                                            <p:strVal val="#ppt_x"/>
                                          </p:val>
                                        </p:tav>
                                      </p:tavLst>
                                    </p:anim>
                                    <p:anim calcmode="lin" valueType="num">
                                      <p:cBhvr additive="base">
                                        <p:cTn id="17" dur="500" fill="hold"/>
                                        <p:tgtEl>
                                          <p:spTgt spid="4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0-#ppt_w/2"/>
                                          </p:val>
                                        </p:tav>
                                        <p:tav tm="100000">
                                          <p:val>
                                            <p:strVal val="#ppt_x"/>
                                          </p:val>
                                        </p:tav>
                                      </p:tavLst>
                                    </p:anim>
                                    <p:anim calcmode="lin" valueType="num">
                                      <p:cBhvr additive="base">
                                        <p:cTn id="22" dur="500" fill="hold"/>
                                        <p:tgtEl>
                                          <p:spTgt spid="4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500" fill="hold"/>
                                        <p:tgtEl>
                                          <p:spTgt spid="48"/>
                                        </p:tgtEl>
                                        <p:attrNameLst>
                                          <p:attrName>ppt_x</p:attrName>
                                        </p:attrNameLst>
                                      </p:cBhvr>
                                      <p:tavLst>
                                        <p:tav tm="0">
                                          <p:val>
                                            <p:strVal val="0-#ppt_w/2"/>
                                          </p:val>
                                        </p:tav>
                                        <p:tav tm="100000">
                                          <p:val>
                                            <p:strVal val="#ppt_x"/>
                                          </p:val>
                                        </p:tav>
                                      </p:tavLst>
                                    </p:anim>
                                    <p:anim calcmode="lin" valueType="num">
                                      <p:cBhvr additive="base">
                                        <p:cTn id="27" dur="500" fill="hold"/>
                                        <p:tgtEl>
                                          <p:spTgt spid="4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0-#ppt_w/2"/>
                                          </p:val>
                                        </p:tav>
                                        <p:tav tm="100000">
                                          <p:val>
                                            <p:strVal val="#ppt_x"/>
                                          </p:val>
                                        </p:tav>
                                      </p:tavLst>
                                    </p:anim>
                                    <p:anim calcmode="lin" valueType="num">
                                      <p:cBhvr additive="base">
                                        <p:cTn id="32" dur="500" fill="hold"/>
                                        <p:tgtEl>
                                          <p:spTgt spid="45"/>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additive="base">
                                        <p:cTn id="36" dur="500" fill="hold"/>
                                        <p:tgtEl>
                                          <p:spTgt spid="46"/>
                                        </p:tgtEl>
                                        <p:attrNameLst>
                                          <p:attrName>ppt_x</p:attrName>
                                        </p:attrNameLst>
                                      </p:cBhvr>
                                      <p:tavLst>
                                        <p:tav tm="0">
                                          <p:val>
                                            <p:strVal val="0-#ppt_w/2"/>
                                          </p:val>
                                        </p:tav>
                                        <p:tav tm="100000">
                                          <p:val>
                                            <p:strVal val="#ppt_x"/>
                                          </p:val>
                                        </p:tav>
                                      </p:tavLst>
                                    </p:anim>
                                    <p:anim calcmode="lin" valueType="num">
                                      <p:cBhvr additive="base">
                                        <p:cTn id="37" dur="500" fill="hold"/>
                                        <p:tgtEl>
                                          <p:spTgt spid="46"/>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3" presetClass="entr" presetSubtype="1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blinds(horizontal)">
                                      <p:cBhvr>
                                        <p:cTn id="41" dur="500"/>
                                        <p:tgtEl>
                                          <p:spTgt spid="39"/>
                                        </p:tgtEl>
                                      </p:cBhvr>
                                    </p:animEffect>
                                  </p:childTnLst>
                                </p:cTn>
                              </p:par>
                            </p:childTnLst>
                          </p:cTn>
                        </p:par>
                        <p:par>
                          <p:cTn id="42" fill="hold">
                            <p:stCondLst>
                              <p:cond delay="4000"/>
                            </p:stCondLst>
                            <p:childTnLst>
                              <p:par>
                                <p:cTn id="43" presetID="3" presetClass="entr" presetSubtype="10"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linds(horizontal)">
                                      <p:cBhvr>
                                        <p:cTn id="45" dur="500"/>
                                        <p:tgtEl>
                                          <p:spTgt spid="44"/>
                                        </p:tgtEl>
                                      </p:cBhvr>
                                    </p:animEffect>
                                  </p:childTnLst>
                                </p:cTn>
                              </p:par>
                            </p:childTnLst>
                          </p:cTn>
                        </p:par>
                        <p:par>
                          <p:cTn id="46" fill="hold">
                            <p:stCondLst>
                              <p:cond delay="4500"/>
                            </p:stCondLst>
                            <p:childTnLst>
                              <p:par>
                                <p:cTn id="47" presetID="3" presetClass="entr" presetSubtype="1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blinds(horizontal)">
                                      <p:cBhvr>
                                        <p:cTn id="49" dur="500"/>
                                        <p:tgtEl>
                                          <p:spTgt spid="38"/>
                                        </p:tgtEl>
                                      </p:cBhvr>
                                    </p:animEffect>
                                  </p:childTnLst>
                                </p:cTn>
                              </p:par>
                            </p:childTnLst>
                          </p:cTn>
                        </p:par>
                        <p:par>
                          <p:cTn id="50" fill="hold">
                            <p:stCondLst>
                              <p:cond delay="5000"/>
                            </p:stCondLst>
                            <p:childTnLst>
                              <p:par>
                                <p:cTn id="51" presetID="3" presetClass="entr" presetSubtype="10"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blinds(horizontal)">
                                      <p:cBhvr>
                                        <p:cTn id="53" dur="500"/>
                                        <p:tgtEl>
                                          <p:spTgt spid="41"/>
                                        </p:tgtEl>
                                      </p:cBhvr>
                                    </p:animEffect>
                                  </p:childTnLst>
                                </p:cTn>
                              </p:par>
                            </p:childTnLst>
                          </p:cTn>
                        </p:par>
                        <p:par>
                          <p:cTn id="54" fill="hold">
                            <p:stCondLst>
                              <p:cond delay="5500"/>
                            </p:stCondLst>
                            <p:childTnLst>
                              <p:par>
                                <p:cTn id="55" presetID="55" presetClass="entr" presetSubtype="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1000" fill="hold"/>
                                        <p:tgtEl>
                                          <p:spTgt spid="34"/>
                                        </p:tgtEl>
                                        <p:attrNameLst>
                                          <p:attrName>ppt_w</p:attrName>
                                        </p:attrNameLst>
                                      </p:cBhvr>
                                      <p:tavLst>
                                        <p:tav tm="0">
                                          <p:val>
                                            <p:strVal val="#ppt_w*0.70"/>
                                          </p:val>
                                        </p:tav>
                                        <p:tav tm="100000">
                                          <p:val>
                                            <p:strVal val="#ppt_w"/>
                                          </p:val>
                                        </p:tav>
                                      </p:tavLst>
                                    </p:anim>
                                    <p:anim calcmode="lin" valueType="num">
                                      <p:cBhvr>
                                        <p:cTn id="58" dur="1000" fill="hold"/>
                                        <p:tgtEl>
                                          <p:spTgt spid="34"/>
                                        </p:tgtEl>
                                        <p:attrNameLst>
                                          <p:attrName>ppt_h</p:attrName>
                                        </p:attrNameLst>
                                      </p:cBhvr>
                                      <p:tavLst>
                                        <p:tav tm="0">
                                          <p:val>
                                            <p:strVal val="#ppt_h"/>
                                          </p:val>
                                        </p:tav>
                                        <p:tav tm="100000">
                                          <p:val>
                                            <p:strVal val="#ppt_h"/>
                                          </p:val>
                                        </p:tav>
                                      </p:tavLst>
                                    </p:anim>
                                    <p:animEffect transition="in" filter="fade">
                                      <p:cBhvr>
                                        <p:cTn id="59"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0" grpId="0"/>
      <p:bldP spid="34" grpId="0"/>
      <p:bldP spid="41" grpId="0"/>
      <p:bldP spid="44" grpId="0"/>
      <p:bldP spid="45" grpId="0" animBg="1"/>
      <p:bldP spid="46" grpId="0" animBg="1"/>
      <p:bldP spid="47" grpId="0" animBg="1"/>
      <p:bldP spid="48" grpId="0" animBg="1"/>
      <p:bldP spid="49" grpId="0" animBg="1"/>
      <p:bldP spid="38" grpId="0"/>
      <p:bldP spid="3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hteck 43"/>
          <p:cNvSpPr/>
          <p:nvPr/>
        </p:nvSpPr>
        <p:spPr bwMode="auto">
          <a:xfrm>
            <a:off x="0" y="0"/>
            <a:ext cx="2571736"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38" name="Rechteck 37"/>
          <p:cNvSpPr/>
          <p:nvPr/>
        </p:nvSpPr>
        <p:spPr>
          <a:xfrm>
            <a:off x="2500298" y="5715016"/>
            <a:ext cx="6286544" cy="500066"/>
          </a:xfrm>
          <a:prstGeom prst="rect">
            <a:avLst/>
          </a:prstGeom>
          <a:solidFill>
            <a:srgbClr val="EBF7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p>
        </p:txBody>
      </p:sp>
      <p:sp>
        <p:nvSpPr>
          <p:cNvPr id="29" name="Rechteck 28"/>
          <p:cNvSpPr/>
          <p:nvPr/>
        </p:nvSpPr>
        <p:spPr>
          <a:xfrm>
            <a:off x="2500298" y="4143380"/>
            <a:ext cx="6286544" cy="785810"/>
          </a:xfrm>
          <a:prstGeom prst="rect">
            <a:avLst/>
          </a:prstGeom>
          <a:solidFill>
            <a:srgbClr val="EBF7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p>
        </p:txBody>
      </p:sp>
      <p:sp>
        <p:nvSpPr>
          <p:cNvPr id="28" name="Rechteck 27"/>
          <p:cNvSpPr/>
          <p:nvPr/>
        </p:nvSpPr>
        <p:spPr>
          <a:xfrm>
            <a:off x="2500298" y="5000636"/>
            <a:ext cx="6286544" cy="642942"/>
          </a:xfrm>
          <a:prstGeom prst="rect">
            <a:avLst/>
          </a:prstGeom>
          <a:solidFill>
            <a:srgbClr val="EBF7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p>
        </p:txBody>
      </p:sp>
      <p:sp>
        <p:nvSpPr>
          <p:cNvPr id="37" name="Rechteck 36"/>
          <p:cNvSpPr/>
          <p:nvPr/>
        </p:nvSpPr>
        <p:spPr bwMode="auto">
          <a:xfrm>
            <a:off x="2786050" y="3571876"/>
            <a:ext cx="6072230" cy="214314"/>
          </a:xfrm>
          <a:prstGeom prst="rect">
            <a:avLst/>
          </a:prstGeom>
          <a:solidFill>
            <a:srgbClr val="FFFF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200" b="1" i="1">
              <a:cs typeface="Arial" pitchFamily="34" charset="0"/>
            </a:endParaRPr>
          </a:p>
        </p:txBody>
      </p:sp>
      <p:sp>
        <p:nvSpPr>
          <p:cNvPr id="35" name="Rechteck 34"/>
          <p:cNvSpPr/>
          <p:nvPr/>
        </p:nvSpPr>
        <p:spPr bwMode="auto">
          <a:xfrm>
            <a:off x="2500298" y="2643182"/>
            <a:ext cx="6286544" cy="785818"/>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58377" name="Rechteck 1"/>
          <p:cNvSpPr>
            <a:spLocks noChangeArrowheads="1"/>
          </p:cNvSpPr>
          <p:nvPr/>
        </p:nvSpPr>
        <p:spPr bwMode="auto">
          <a:xfrm>
            <a:off x="2165908" y="1571612"/>
            <a:ext cx="278606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de-DE" sz="1600" b="1" dirty="0">
                <a:solidFill>
                  <a:srgbClr val="C00000"/>
                </a:solidFill>
              </a:rPr>
              <a:t>§ 36a </a:t>
            </a:r>
            <a:r>
              <a:rPr lang="de-DE" sz="1600" b="1" dirty="0" smtClean="0">
                <a:solidFill>
                  <a:srgbClr val="C00000"/>
                </a:solidFill>
              </a:rPr>
              <a:t> Einigungsstelle</a:t>
            </a:r>
            <a:endParaRPr lang="de-DE" sz="1600" b="1" dirty="0">
              <a:solidFill>
                <a:srgbClr val="C00000"/>
              </a:solidFill>
            </a:endParaRPr>
          </a:p>
        </p:txBody>
      </p:sp>
      <p:sp>
        <p:nvSpPr>
          <p:cNvPr id="58378" name="Rechteck 2"/>
          <p:cNvSpPr>
            <a:spLocks noChangeArrowheads="1"/>
          </p:cNvSpPr>
          <p:nvPr/>
        </p:nvSpPr>
        <p:spPr bwMode="auto">
          <a:xfrm>
            <a:off x="2643174" y="1857364"/>
            <a:ext cx="6215106"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200" dirty="0"/>
              <a:t>(1</a:t>
            </a:r>
            <a:r>
              <a:rPr lang="de-DE" sz="1200" dirty="0" smtClean="0"/>
              <a:t>) </a:t>
            </a:r>
            <a:r>
              <a:rPr lang="de-DE" sz="1200" dirty="0"/>
              <a:t> </a:t>
            </a:r>
            <a:r>
              <a:rPr lang="de-DE" sz="1400" b="1" dirty="0"/>
              <a:t>Die MAV und die Dienststellenleitung </a:t>
            </a:r>
            <a:r>
              <a:rPr lang="de-DE" sz="1400" b="1" dirty="0">
                <a:solidFill>
                  <a:srgbClr val="C00000"/>
                </a:solidFill>
              </a:rPr>
              <a:t>können</a:t>
            </a:r>
            <a:r>
              <a:rPr lang="de-DE" sz="1400" b="1" dirty="0"/>
              <a:t> durch Dienstvereinbarung </a:t>
            </a:r>
            <a:endParaRPr lang="de-DE" sz="1400" b="1" dirty="0" smtClean="0"/>
          </a:p>
          <a:p>
            <a:r>
              <a:rPr lang="de-DE" sz="1400" b="1" dirty="0" smtClean="0"/>
              <a:t>regeln</a:t>
            </a:r>
            <a:r>
              <a:rPr lang="de-DE" sz="1400" b="1" dirty="0"/>
              <a:t>, dass in der Dienststelle in Bedarfsfällen </a:t>
            </a:r>
            <a:r>
              <a:rPr lang="de-DE" sz="1400" b="1" dirty="0">
                <a:solidFill>
                  <a:srgbClr val="C00000"/>
                </a:solidFill>
              </a:rPr>
              <a:t>oder ständig </a:t>
            </a:r>
            <a:r>
              <a:rPr lang="de-DE" sz="1400" b="1" dirty="0"/>
              <a:t>eine Einigungsstelle </a:t>
            </a:r>
            <a:endParaRPr lang="de-DE" sz="1400" b="1" dirty="0" smtClean="0"/>
          </a:p>
          <a:p>
            <a:r>
              <a:rPr lang="de-DE" sz="1400" b="1" dirty="0" smtClean="0"/>
              <a:t>zu </a:t>
            </a:r>
            <a:r>
              <a:rPr lang="de-DE" sz="1400" b="1" dirty="0"/>
              <a:t>bilden ist. </a:t>
            </a:r>
          </a:p>
        </p:txBody>
      </p:sp>
      <p:sp>
        <p:nvSpPr>
          <p:cNvPr id="66572" name="Rechteck 3"/>
          <p:cNvSpPr>
            <a:spLocks noChangeArrowheads="1"/>
          </p:cNvSpPr>
          <p:nvPr/>
        </p:nvSpPr>
        <p:spPr bwMode="auto">
          <a:xfrm>
            <a:off x="2643174" y="2643182"/>
            <a:ext cx="6215106"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200" dirty="0"/>
              <a:t>(2)</a:t>
            </a:r>
            <a:r>
              <a:rPr lang="de-DE" sz="1400" b="1" dirty="0"/>
              <a:t> </a:t>
            </a:r>
            <a:r>
              <a:rPr lang="de-DE" sz="1400" dirty="0" smtClean="0"/>
              <a:t> Die Einigungsstelle ist </a:t>
            </a:r>
            <a:r>
              <a:rPr lang="de-DE" sz="1400" b="1" dirty="0" smtClean="0"/>
              <a:t>zuständig </a:t>
            </a:r>
            <a:r>
              <a:rPr lang="de-DE" sz="1400" b="1" dirty="0"/>
              <a:t>für </a:t>
            </a:r>
            <a:r>
              <a:rPr lang="de-DE" sz="1400" b="1" dirty="0" smtClean="0">
                <a:solidFill>
                  <a:srgbClr val="C00000"/>
                </a:solidFill>
              </a:rPr>
              <a:t>Regelungsstreitigkeiten </a:t>
            </a:r>
          </a:p>
          <a:p>
            <a:r>
              <a:rPr lang="de-DE" sz="1400" dirty="0" smtClean="0"/>
              <a:t>zwischen der Dienststellenleitung und der MAV</a:t>
            </a:r>
            <a:r>
              <a:rPr lang="de-DE" sz="1400" b="1" dirty="0" smtClean="0"/>
              <a:t> </a:t>
            </a:r>
            <a:r>
              <a:rPr lang="de-DE" sz="1400" b="1" dirty="0" smtClean="0">
                <a:solidFill>
                  <a:srgbClr val="0000FF"/>
                </a:solidFill>
              </a:rPr>
              <a:t>in </a:t>
            </a:r>
            <a:r>
              <a:rPr lang="de-DE" sz="1400" b="1" dirty="0">
                <a:solidFill>
                  <a:srgbClr val="0000FF"/>
                </a:solidFill>
              </a:rPr>
              <a:t>organisatorischen und sozialen </a:t>
            </a:r>
            <a:r>
              <a:rPr lang="de-DE" sz="1400" b="1" dirty="0"/>
              <a:t>Angelegenheiten nach § 40. </a:t>
            </a:r>
          </a:p>
        </p:txBody>
      </p:sp>
      <p:sp>
        <p:nvSpPr>
          <p:cNvPr id="66573" name="Rechteck 4"/>
          <p:cNvSpPr>
            <a:spLocks noChangeArrowheads="1"/>
          </p:cNvSpPr>
          <p:nvPr/>
        </p:nvSpPr>
        <p:spPr bwMode="auto">
          <a:xfrm>
            <a:off x="1285852" y="3500438"/>
            <a:ext cx="757242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400" b="1" dirty="0"/>
              <a:t>Der Spruch der Einigungsstelle </a:t>
            </a:r>
            <a:r>
              <a:rPr lang="de-DE" sz="1600" b="1" dirty="0" smtClean="0">
                <a:solidFill>
                  <a:srgbClr val="C00000"/>
                </a:solidFill>
              </a:rPr>
              <a:t>ersetzt </a:t>
            </a:r>
            <a:r>
              <a:rPr lang="de-DE" sz="1400" b="1" dirty="0">
                <a:solidFill>
                  <a:srgbClr val="C00000"/>
                </a:solidFill>
              </a:rPr>
              <a:t>die Einigung </a:t>
            </a:r>
            <a:r>
              <a:rPr lang="de-DE" sz="1400" b="1" dirty="0" smtClean="0"/>
              <a:t>zwischen der Dienststellenleitung und </a:t>
            </a:r>
            <a:r>
              <a:rPr lang="de-DE" sz="1400" b="1" dirty="0"/>
              <a:t>der MAV </a:t>
            </a:r>
          </a:p>
        </p:txBody>
      </p:sp>
      <p:sp>
        <p:nvSpPr>
          <p:cNvPr id="66575" name="Rechteck 5"/>
          <p:cNvSpPr>
            <a:spLocks noChangeArrowheads="1"/>
          </p:cNvSpPr>
          <p:nvPr/>
        </p:nvSpPr>
        <p:spPr bwMode="auto">
          <a:xfrm>
            <a:off x="2571736" y="4214818"/>
            <a:ext cx="621510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000" i="1" dirty="0"/>
              <a:t>(3)</a:t>
            </a:r>
            <a:r>
              <a:rPr lang="de-DE" sz="1200" i="1" dirty="0"/>
              <a:t> </a:t>
            </a:r>
            <a:r>
              <a:rPr lang="de-DE" sz="1200" i="1" dirty="0" smtClean="0"/>
              <a:t> </a:t>
            </a:r>
            <a:r>
              <a:rPr lang="de-DE" sz="1200" b="1" i="1" dirty="0" smtClean="0"/>
              <a:t>Zum </a:t>
            </a:r>
            <a:r>
              <a:rPr lang="de-DE" sz="1200" b="1" i="1" dirty="0"/>
              <a:t>notwendigen Inhalt </a:t>
            </a:r>
            <a:r>
              <a:rPr lang="de-DE" sz="1200" b="1" i="1" dirty="0" smtClean="0"/>
              <a:t>einer </a:t>
            </a:r>
            <a:r>
              <a:rPr lang="de-DE" sz="1200" b="1" i="1" dirty="0"/>
              <a:t>Dienstvereinbarung </a:t>
            </a:r>
            <a:r>
              <a:rPr lang="de-DE" sz="1200" b="1" i="1" dirty="0" smtClean="0"/>
              <a:t>über </a:t>
            </a:r>
            <a:r>
              <a:rPr lang="de-DE" sz="1200" b="1" i="1" dirty="0"/>
              <a:t>die Bildung </a:t>
            </a:r>
            <a:r>
              <a:rPr lang="de-DE" sz="1200" b="1" i="1" dirty="0" smtClean="0"/>
              <a:t>von Einigungsstellen</a:t>
            </a:r>
          </a:p>
          <a:p>
            <a:r>
              <a:rPr lang="de-DE" sz="1200" b="1" i="1" dirty="0" smtClean="0"/>
              <a:t>      gehören </a:t>
            </a:r>
            <a:r>
              <a:rPr lang="de-DE" sz="1200" b="1" i="1" dirty="0"/>
              <a:t>Regelungen über das </a:t>
            </a:r>
            <a:r>
              <a:rPr lang="de-DE" sz="1200" b="1" i="1" dirty="0">
                <a:solidFill>
                  <a:srgbClr val="C00000"/>
                </a:solidFill>
              </a:rPr>
              <a:t>Besetzungsverfahren</a:t>
            </a:r>
            <a:r>
              <a:rPr lang="de-DE" sz="1200" b="1" i="1" dirty="0"/>
              <a:t>, das Verfahren vor der </a:t>
            </a:r>
            <a:r>
              <a:rPr lang="de-DE" sz="1200" b="1" i="1" dirty="0" smtClean="0"/>
              <a:t>Einigungsstelle</a:t>
            </a:r>
          </a:p>
          <a:p>
            <a:r>
              <a:rPr lang="de-DE" sz="1200" b="1" i="1" dirty="0" smtClean="0"/>
              <a:t>      und </a:t>
            </a:r>
            <a:r>
              <a:rPr lang="de-DE" sz="1200" b="1" i="1" dirty="0"/>
              <a:t>über den </a:t>
            </a:r>
            <a:r>
              <a:rPr lang="de-DE" sz="1200" b="1" i="1" dirty="0">
                <a:solidFill>
                  <a:srgbClr val="C00000"/>
                </a:solidFill>
              </a:rPr>
              <a:t>Umfang der Einigungs- und Regelungsbefugnis </a:t>
            </a:r>
            <a:r>
              <a:rPr lang="de-DE" sz="1200" b="1" i="1" dirty="0"/>
              <a:t>sowie deren </a:t>
            </a:r>
            <a:r>
              <a:rPr lang="de-DE" sz="1200" b="1" i="1" dirty="0">
                <a:solidFill>
                  <a:srgbClr val="C00000"/>
                </a:solidFill>
              </a:rPr>
              <a:t>Kosten</a:t>
            </a:r>
            <a:r>
              <a:rPr lang="de-DE" sz="1200" b="1" i="1" dirty="0"/>
              <a:t>. </a:t>
            </a:r>
          </a:p>
        </p:txBody>
      </p:sp>
      <p:sp>
        <p:nvSpPr>
          <p:cNvPr id="66576" name="Rechteck 6"/>
          <p:cNvSpPr>
            <a:spLocks noChangeArrowheads="1"/>
          </p:cNvSpPr>
          <p:nvPr/>
        </p:nvSpPr>
        <p:spPr bwMode="auto">
          <a:xfrm>
            <a:off x="2786050" y="5000636"/>
            <a:ext cx="585794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200" b="1" i="1" dirty="0"/>
              <a:t>Die Dienstvereinbarung kann vorsehen, </a:t>
            </a:r>
            <a:r>
              <a:rPr lang="de-DE" sz="1200" b="1" i="1" dirty="0" smtClean="0"/>
              <a:t>dass </a:t>
            </a:r>
            <a:r>
              <a:rPr lang="de-DE" sz="1200" b="1" i="1" dirty="0"/>
              <a:t>in </a:t>
            </a:r>
            <a:r>
              <a:rPr lang="de-DE" sz="1200" b="1" i="1" dirty="0">
                <a:solidFill>
                  <a:srgbClr val="C00000"/>
                </a:solidFill>
              </a:rPr>
              <a:t>Angelegenheiten</a:t>
            </a:r>
            <a:r>
              <a:rPr lang="de-DE" sz="1200" b="1" i="1" dirty="0"/>
              <a:t>, </a:t>
            </a:r>
            <a:endParaRPr lang="de-DE" sz="1200" b="1" i="1" dirty="0" smtClean="0"/>
          </a:p>
          <a:p>
            <a:r>
              <a:rPr lang="de-DE" sz="1200" b="1" i="1" dirty="0" smtClean="0">
                <a:solidFill>
                  <a:srgbClr val="C00000"/>
                </a:solidFill>
              </a:rPr>
              <a:t>die </a:t>
            </a:r>
            <a:r>
              <a:rPr lang="de-DE" sz="1200" b="1" i="1" dirty="0">
                <a:solidFill>
                  <a:srgbClr val="C00000"/>
                </a:solidFill>
              </a:rPr>
              <a:t>durch Beschluss der Einigungsstelle bereits entschieden sind</a:t>
            </a:r>
            <a:r>
              <a:rPr lang="de-DE" sz="1200" b="1" i="1" dirty="0"/>
              <a:t>, </a:t>
            </a:r>
            <a:r>
              <a:rPr lang="de-DE" sz="1200" b="1" i="1" dirty="0" smtClean="0"/>
              <a:t>die Kirchengerichte </a:t>
            </a:r>
          </a:p>
          <a:p>
            <a:r>
              <a:rPr lang="de-DE" sz="1200" b="1" i="1" dirty="0" smtClean="0"/>
              <a:t>nur dann zur Überprüfung und Entscheidung angerufen werden dürfen, </a:t>
            </a:r>
            <a:endParaRPr lang="de-DE" sz="1200" b="1" i="1" dirty="0"/>
          </a:p>
        </p:txBody>
      </p:sp>
      <p:sp>
        <p:nvSpPr>
          <p:cNvPr id="22" name="AutoShape 22"/>
          <p:cNvSpPr>
            <a:spLocks noChangeArrowheads="1"/>
          </p:cNvSpPr>
          <p:nvPr/>
        </p:nvSpPr>
        <p:spPr bwMode="auto">
          <a:xfrm rot="10800000" flipH="1">
            <a:off x="2285984" y="4429132"/>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4" name="AutoShape 22"/>
          <p:cNvSpPr>
            <a:spLocks noChangeArrowheads="1"/>
          </p:cNvSpPr>
          <p:nvPr/>
        </p:nvSpPr>
        <p:spPr bwMode="auto">
          <a:xfrm rot="10800000" flipH="1">
            <a:off x="2285984" y="5214950"/>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5" name="AutoShape 22"/>
          <p:cNvSpPr>
            <a:spLocks noChangeArrowheads="1"/>
          </p:cNvSpPr>
          <p:nvPr/>
        </p:nvSpPr>
        <p:spPr bwMode="auto">
          <a:xfrm rot="10800000" flipH="1">
            <a:off x="2263184" y="2928934"/>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grpSp>
        <p:nvGrpSpPr>
          <p:cNvPr id="2" name="Gruppieren 30"/>
          <p:cNvGrpSpPr/>
          <p:nvPr/>
        </p:nvGrpSpPr>
        <p:grpSpPr>
          <a:xfrm>
            <a:off x="3286116" y="285728"/>
            <a:ext cx="5572164" cy="928694"/>
            <a:chOff x="3286116" y="285728"/>
            <a:chExt cx="5572164" cy="928694"/>
          </a:xfrm>
        </p:grpSpPr>
        <p:grpSp>
          <p:nvGrpSpPr>
            <p:cNvPr id="3" name="Gruppieren 16"/>
            <p:cNvGrpSpPr/>
            <p:nvPr/>
          </p:nvGrpSpPr>
          <p:grpSpPr>
            <a:xfrm>
              <a:off x="3286116" y="285728"/>
              <a:ext cx="5572164" cy="928694"/>
              <a:chOff x="3286116" y="428604"/>
              <a:chExt cx="5572164" cy="928694"/>
            </a:xfrm>
          </p:grpSpPr>
          <p:sp>
            <p:nvSpPr>
              <p:cNvPr id="32" name="Rechteck 31"/>
              <p:cNvSpPr/>
              <p:nvPr/>
            </p:nvSpPr>
            <p:spPr bwMode="auto">
              <a:xfrm>
                <a:off x="3286116" y="785794"/>
                <a:ext cx="5572164"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33" name="Picture 4"/>
              <p:cNvPicPr>
                <a:picLocks noChangeAspect="1" noChangeArrowheads="1"/>
              </p:cNvPicPr>
              <p:nvPr/>
            </p:nvPicPr>
            <p:blipFill>
              <a:blip r:embed="rId3"/>
              <a:srcRect/>
              <a:stretch>
                <a:fillRect/>
              </a:stretch>
            </p:blipFill>
            <p:spPr bwMode="auto">
              <a:xfrm>
                <a:off x="6572264" y="428604"/>
                <a:ext cx="2071702" cy="928694"/>
              </a:xfrm>
              <a:prstGeom prst="rect">
                <a:avLst/>
              </a:prstGeom>
              <a:noFill/>
              <a:ln w="9525">
                <a:noFill/>
                <a:miter lim="800000"/>
                <a:headEnd/>
                <a:tailEnd/>
              </a:ln>
              <a:effectLst/>
            </p:spPr>
          </p:pic>
        </p:grpSp>
        <p:sp>
          <p:nvSpPr>
            <p:cNvPr id="30" name="Rechteck 29"/>
            <p:cNvSpPr/>
            <p:nvPr/>
          </p:nvSpPr>
          <p:spPr>
            <a:xfrm>
              <a:off x="4143372" y="642918"/>
              <a:ext cx="1857356" cy="276999"/>
            </a:xfrm>
            <a:prstGeom prst="rect">
              <a:avLst/>
            </a:prstGeom>
          </p:spPr>
          <p:txBody>
            <a:bodyPr wrap="square">
              <a:spAutoFit/>
            </a:bodyPr>
            <a:lstStyle/>
            <a:p>
              <a:pPr algn="r"/>
              <a:r>
                <a:rPr lang="de-DE" sz="1200" b="1" dirty="0" smtClean="0"/>
                <a:t>MVG EKD  VIII. Abschnitt</a:t>
              </a:r>
              <a:endParaRPr lang="de-DE" sz="1200" b="1" dirty="0"/>
            </a:p>
          </p:txBody>
        </p:sp>
        <p:sp>
          <p:nvSpPr>
            <p:cNvPr id="31" name="Rechteck 30"/>
            <p:cNvSpPr/>
            <p:nvPr/>
          </p:nvSpPr>
          <p:spPr>
            <a:xfrm>
              <a:off x="3714744" y="928670"/>
              <a:ext cx="3571868" cy="276999"/>
            </a:xfrm>
            <a:prstGeom prst="rect">
              <a:avLst/>
            </a:prstGeom>
          </p:spPr>
          <p:txBody>
            <a:bodyPr wrap="square">
              <a:spAutoFit/>
            </a:bodyPr>
            <a:lstStyle/>
            <a:p>
              <a:pPr algn="r"/>
              <a:r>
                <a:rPr lang="de-DE" sz="1200" b="1" dirty="0" smtClean="0"/>
                <a:t>Aufgaben und Befugnisse der Mitarbeitervertretung</a:t>
              </a:r>
              <a:endParaRPr lang="de-DE" sz="1200" b="1" dirty="0"/>
            </a:p>
          </p:txBody>
        </p:sp>
      </p:grpSp>
      <p:sp>
        <p:nvSpPr>
          <p:cNvPr id="34" name="Rechteck 33"/>
          <p:cNvSpPr/>
          <p:nvPr/>
        </p:nvSpPr>
        <p:spPr>
          <a:xfrm>
            <a:off x="2643174" y="5715016"/>
            <a:ext cx="6143668" cy="461665"/>
          </a:xfrm>
          <a:prstGeom prst="rect">
            <a:avLst/>
          </a:prstGeom>
        </p:spPr>
        <p:txBody>
          <a:bodyPr wrap="square">
            <a:spAutoFit/>
          </a:bodyPr>
          <a:lstStyle/>
          <a:p>
            <a:r>
              <a:rPr lang="de-DE" sz="1200" b="1" i="1" dirty="0" smtClean="0"/>
              <a:t>…</a:t>
            </a:r>
            <a:r>
              <a:rPr lang="de-DE" sz="1200" b="1" i="1" dirty="0" smtClean="0">
                <a:solidFill>
                  <a:srgbClr val="C00000"/>
                </a:solidFill>
              </a:rPr>
              <a:t>wenn der Einigungsstellenbeschluss </a:t>
            </a:r>
            <a:r>
              <a:rPr lang="de-DE" sz="1200" b="1" i="1" dirty="0" smtClean="0"/>
              <a:t>mit dem MVG oder anderen Rechtsvorschriften </a:t>
            </a:r>
          </a:p>
          <a:p>
            <a:r>
              <a:rPr lang="de-DE" sz="1200" b="1" i="1" dirty="0" smtClean="0"/>
              <a:t>   und Dienstvereinbarungen </a:t>
            </a:r>
            <a:r>
              <a:rPr lang="de-DE" sz="1200" b="1" i="1" dirty="0" smtClean="0">
                <a:solidFill>
                  <a:srgbClr val="C00000"/>
                </a:solidFill>
              </a:rPr>
              <a:t>rechtlich unvereinbar ist.</a:t>
            </a:r>
            <a:endParaRPr lang="de-DE" sz="1200" b="1" i="1" dirty="0">
              <a:solidFill>
                <a:srgbClr val="C00000"/>
              </a:solidFill>
            </a:endParaRPr>
          </a:p>
        </p:txBody>
      </p:sp>
      <p:sp>
        <p:nvSpPr>
          <p:cNvPr id="39" name="Rechteck 1"/>
          <p:cNvSpPr>
            <a:spLocks noChangeArrowheads="1"/>
          </p:cNvSpPr>
          <p:nvPr/>
        </p:nvSpPr>
        <p:spPr bwMode="auto">
          <a:xfrm>
            <a:off x="428596" y="4357694"/>
            <a:ext cx="18573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200" b="1" dirty="0" smtClean="0">
                <a:solidFill>
                  <a:srgbClr val="C00000"/>
                </a:solidFill>
              </a:rPr>
              <a:t>         Inhaltliche Vorgaben  </a:t>
            </a:r>
          </a:p>
          <a:p>
            <a:r>
              <a:rPr lang="de-DE" sz="1200" b="1" dirty="0" smtClean="0">
                <a:solidFill>
                  <a:srgbClr val="C00000"/>
                </a:solidFill>
              </a:rPr>
              <a:t>zur Dienstvereinbarung </a:t>
            </a:r>
            <a:endParaRPr lang="de-DE" sz="1200" b="1" dirty="0">
              <a:solidFill>
                <a:srgbClr val="C00000"/>
              </a:solidFill>
            </a:endParaRPr>
          </a:p>
        </p:txBody>
      </p:sp>
      <p:sp>
        <p:nvSpPr>
          <p:cNvPr id="40" name="Rechteck 1"/>
          <p:cNvSpPr>
            <a:spLocks noChangeArrowheads="1"/>
          </p:cNvSpPr>
          <p:nvPr/>
        </p:nvSpPr>
        <p:spPr bwMode="auto">
          <a:xfrm>
            <a:off x="714348" y="5000636"/>
            <a:ext cx="171451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200" b="1" dirty="0" smtClean="0">
                <a:solidFill>
                  <a:srgbClr val="C00000"/>
                </a:solidFill>
              </a:rPr>
              <a:t>„Verzicht“ auf </a:t>
            </a:r>
          </a:p>
          <a:p>
            <a:r>
              <a:rPr lang="de-DE" sz="1200" b="1" dirty="0" smtClean="0">
                <a:solidFill>
                  <a:srgbClr val="C00000"/>
                </a:solidFill>
              </a:rPr>
              <a:t>        eine Schlichtung </a:t>
            </a:r>
            <a:endParaRPr lang="de-DE" sz="1200" b="1" dirty="0">
              <a:solidFill>
                <a:srgbClr val="C00000"/>
              </a:solidFill>
            </a:endParaRPr>
          </a:p>
        </p:txBody>
      </p:sp>
      <p:grpSp>
        <p:nvGrpSpPr>
          <p:cNvPr id="36" name="Gruppieren 35"/>
          <p:cNvGrpSpPr/>
          <p:nvPr/>
        </p:nvGrpSpPr>
        <p:grpSpPr>
          <a:xfrm>
            <a:off x="571472" y="2571744"/>
            <a:ext cx="1857388" cy="675979"/>
            <a:chOff x="571472" y="2571744"/>
            <a:chExt cx="1857388" cy="675979"/>
          </a:xfrm>
        </p:grpSpPr>
        <p:sp>
          <p:nvSpPr>
            <p:cNvPr id="41" name="Rechteck 1"/>
            <p:cNvSpPr>
              <a:spLocks noChangeArrowheads="1"/>
            </p:cNvSpPr>
            <p:nvPr/>
          </p:nvSpPr>
          <p:spPr bwMode="auto">
            <a:xfrm>
              <a:off x="571472" y="2786058"/>
              <a:ext cx="171451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200" b="1" i="1" dirty="0" smtClean="0">
                  <a:solidFill>
                    <a:srgbClr val="C00000"/>
                  </a:solidFill>
                </a:rPr>
                <a:t>…für den gesamten  </a:t>
              </a:r>
            </a:p>
            <a:p>
              <a:r>
                <a:rPr lang="de-DE" sz="1200" b="1" i="1" dirty="0" smtClean="0">
                  <a:solidFill>
                    <a:srgbClr val="C00000"/>
                  </a:solidFill>
                </a:rPr>
                <a:t>   betrieblichen Ablauf </a:t>
              </a:r>
              <a:endParaRPr lang="de-DE" sz="1200" b="1" i="1" dirty="0">
                <a:solidFill>
                  <a:srgbClr val="C00000"/>
                </a:solidFill>
              </a:endParaRPr>
            </a:p>
          </p:txBody>
        </p:sp>
        <p:sp>
          <p:nvSpPr>
            <p:cNvPr id="42" name="Rechteck 1"/>
            <p:cNvSpPr>
              <a:spLocks noChangeArrowheads="1"/>
            </p:cNvSpPr>
            <p:nvPr/>
          </p:nvSpPr>
          <p:spPr bwMode="auto">
            <a:xfrm>
              <a:off x="571472" y="2571744"/>
              <a:ext cx="18573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400" b="1" i="1" dirty="0" smtClean="0"/>
                <a:t>Schlichtung </a:t>
              </a:r>
              <a:r>
                <a:rPr lang="de-DE" sz="1400" b="1" i="1" dirty="0" smtClean="0">
                  <a:solidFill>
                    <a:srgbClr val="C00000"/>
                  </a:solidFill>
                </a:rPr>
                <a:t>„</a:t>
              </a:r>
              <a:r>
                <a:rPr lang="de-DE" sz="1400" b="1" i="1" dirty="0" err="1" smtClean="0">
                  <a:solidFill>
                    <a:srgbClr val="C00000"/>
                  </a:solidFill>
                </a:rPr>
                <a:t>light</a:t>
              </a:r>
              <a:r>
                <a:rPr lang="de-DE" sz="1400" b="1" i="1" dirty="0" smtClean="0">
                  <a:solidFill>
                    <a:srgbClr val="C00000"/>
                  </a:solidFill>
                </a:rPr>
                <a:t>“</a:t>
              </a:r>
              <a:endParaRPr lang="de-DE" sz="1400" b="1" i="1" dirty="0">
                <a:solidFill>
                  <a:srgbClr val="C00000"/>
                </a:solidFill>
              </a:endParaRPr>
            </a:p>
          </p:txBody>
        </p:sp>
      </p:grpSp>
      <p:pic>
        <p:nvPicPr>
          <p:cNvPr id="203778" name="Picture 2" descr="C:\Users\Gisbert\Desktop\Homepage und Infodienst\freie Bilder_pixabay\Recht\justice-914231_640.png"/>
          <p:cNvPicPr>
            <a:picLocks noChangeAspect="1" noChangeArrowheads="1"/>
          </p:cNvPicPr>
          <p:nvPr/>
        </p:nvPicPr>
        <p:blipFill>
          <a:blip r:embed="rId4" cstate="print"/>
          <a:srcRect/>
          <a:stretch>
            <a:fillRect/>
          </a:stretch>
        </p:blipFill>
        <p:spPr bwMode="auto">
          <a:xfrm>
            <a:off x="785786" y="1857364"/>
            <a:ext cx="714348" cy="705419"/>
          </a:xfrm>
          <a:prstGeom prst="rect">
            <a:avLst/>
          </a:prstGeom>
          <a:noFill/>
        </p:spPr>
      </p:pic>
      <p:sp>
        <p:nvSpPr>
          <p:cNvPr id="45" name="Rechteck 44"/>
          <p:cNvSpPr/>
          <p:nvPr/>
        </p:nvSpPr>
        <p:spPr>
          <a:xfrm>
            <a:off x="142844" y="0"/>
            <a:ext cx="142844"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utoShape 22"/>
          <p:cNvSpPr>
            <a:spLocks noChangeArrowheads="1"/>
          </p:cNvSpPr>
          <p:nvPr/>
        </p:nvSpPr>
        <p:spPr bwMode="auto">
          <a:xfrm rot="10800000" flipH="1">
            <a:off x="2285984" y="5786454"/>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Tree>
    <p:extLst>
      <p:ext uri="{BB962C8B-B14F-4D97-AF65-F5344CB8AC3E}">
        <p14:creationId xmlns="" xmlns:p14="http://schemas.microsoft.com/office/powerpoint/2010/main" val="278914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8378"/>
                                        </p:tgtEl>
                                        <p:attrNameLst>
                                          <p:attrName>style.visibility</p:attrName>
                                        </p:attrNameLst>
                                      </p:cBhvr>
                                      <p:to>
                                        <p:strVal val="visible"/>
                                      </p:to>
                                    </p:set>
                                    <p:anim calcmode="lin" valueType="num">
                                      <p:cBhvr>
                                        <p:cTn id="7" dur="1000" fill="hold"/>
                                        <p:tgtEl>
                                          <p:spTgt spid="58378"/>
                                        </p:tgtEl>
                                        <p:attrNameLst>
                                          <p:attrName>ppt_w</p:attrName>
                                        </p:attrNameLst>
                                      </p:cBhvr>
                                      <p:tavLst>
                                        <p:tav tm="0">
                                          <p:val>
                                            <p:strVal val="#ppt_w*0.70"/>
                                          </p:val>
                                        </p:tav>
                                        <p:tav tm="100000">
                                          <p:val>
                                            <p:strVal val="#ppt_w"/>
                                          </p:val>
                                        </p:tav>
                                      </p:tavLst>
                                    </p:anim>
                                    <p:anim calcmode="lin" valueType="num">
                                      <p:cBhvr>
                                        <p:cTn id="8" dur="1000" fill="hold"/>
                                        <p:tgtEl>
                                          <p:spTgt spid="58378"/>
                                        </p:tgtEl>
                                        <p:attrNameLst>
                                          <p:attrName>ppt_h</p:attrName>
                                        </p:attrNameLst>
                                      </p:cBhvr>
                                      <p:tavLst>
                                        <p:tav tm="0">
                                          <p:val>
                                            <p:strVal val="#ppt_h"/>
                                          </p:val>
                                        </p:tav>
                                        <p:tav tm="100000">
                                          <p:val>
                                            <p:strVal val="#ppt_h"/>
                                          </p:val>
                                        </p:tav>
                                      </p:tavLst>
                                    </p:anim>
                                    <p:animEffect transition="in" filter="fade">
                                      <p:cBhvr>
                                        <p:cTn id="9" dur="1000"/>
                                        <p:tgtEl>
                                          <p:spTgt spid="58378"/>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0-#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55" presetClass="entr" presetSubtype="0"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1000" fill="hold"/>
                                        <p:tgtEl>
                                          <p:spTgt spid="36"/>
                                        </p:tgtEl>
                                        <p:attrNameLst>
                                          <p:attrName>ppt_w</p:attrName>
                                        </p:attrNameLst>
                                      </p:cBhvr>
                                      <p:tavLst>
                                        <p:tav tm="0">
                                          <p:val>
                                            <p:strVal val="#ppt_w*0.70"/>
                                          </p:val>
                                        </p:tav>
                                        <p:tav tm="100000">
                                          <p:val>
                                            <p:strVal val="#ppt_w"/>
                                          </p:val>
                                        </p:tav>
                                      </p:tavLst>
                                    </p:anim>
                                    <p:anim calcmode="lin" valueType="num">
                                      <p:cBhvr>
                                        <p:cTn id="19" dur="1000" fill="hold"/>
                                        <p:tgtEl>
                                          <p:spTgt spid="36"/>
                                        </p:tgtEl>
                                        <p:attrNameLst>
                                          <p:attrName>ppt_h</p:attrName>
                                        </p:attrNameLst>
                                      </p:cBhvr>
                                      <p:tavLst>
                                        <p:tav tm="0">
                                          <p:val>
                                            <p:strVal val="#ppt_h"/>
                                          </p:val>
                                        </p:tav>
                                        <p:tav tm="100000">
                                          <p:val>
                                            <p:strVal val="#ppt_h"/>
                                          </p:val>
                                        </p:tav>
                                      </p:tavLst>
                                    </p:anim>
                                    <p:animEffect transition="in" filter="fade">
                                      <p:cBhvr>
                                        <p:cTn id="20" dur="1000"/>
                                        <p:tgtEl>
                                          <p:spTgt spid="36"/>
                                        </p:tgtEl>
                                      </p:cBhvr>
                                    </p:animEffect>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0-#ppt_w/2"/>
                                          </p:val>
                                        </p:tav>
                                        <p:tav tm="100000">
                                          <p:val>
                                            <p:strVal val="#ppt_x"/>
                                          </p:val>
                                        </p:tav>
                                      </p:tavLst>
                                    </p:anim>
                                    <p:anim calcmode="lin" valueType="num">
                                      <p:cBhvr additive="base">
                                        <p:cTn id="30" dur="500" fill="hold"/>
                                        <p:tgtEl>
                                          <p:spTgt spid="24"/>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 presetClass="entr" presetSubtype="8"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500" fill="hold"/>
                                        <p:tgtEl>
                                          <p:spTgt spid="46"/>
                                        </p:tgtEl>
                                        <p:attrNameLst>
                                          <p:attrName>ppt_x</p:attrName>
                                        </p:attrNameLst>
                                      </p:cBhvr>
                                      <p:tavLst>
                                        <p:tav tm="0">
                                          <p:val>
                                            <p:strVal val="0-#ppt_w/2"/>
                                          </p:val>
                                        </p:tav>
                                        <p:tav tm="100000">
                                          <p:val>
                                            <p:strVal val="#ppt_x"/>
                                          </p:val>
                                        </p:tav>
                                      </p:tavLst>
                                    </p:anim>
                                    <p:anim calcmode="lin" valueType="num">
                                      <p:cBhvr additive="base">
                                        <p:cTn id="35" dur="50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linds(horizontal)">
                                      <p:cBhvr>
                                        <p:cTn id="39" dur="500"/>
                                        <p:tgtEl>
                                          <p:spTgt spid="39"/>
                                        </p:tgtEl>
                                      </p:cBhvr>
                                    </p:animEffect>
                                  </p:childTnLst>
                                </p:cTn>
                              </p:par>
                            </p:childTnLst>
                          </p:cTn>
                        </p:par>
                        <p:par>
                          <p:cTn id="40" fill="hold">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blinds(horizontal)">
                                      <p:cBhvr>
                                        <p:cTn id="4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8" grpId="0"/>
      <p:bldP spid="22" grpId="0" animBg="1"/>
      <p:bldP spid="24" grpId="0" animBg="1"/>
      <p:bldP spid="25" grpId="0" animBg="1"/>
      <p:bldP spid="39" grpId="0"/>
      <p:bldP spid="40" grpId="0"/>
      <p:bldP spid="4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hteck 44"/>
          <p:cNvSpPr/>
          <p:nvPr/>
        </p:nvSpPr>
        <p:spPr bwMode="auto">
          <a:xfrm>
            <a:off x="0" y="0"/>
            <a:ext cx="1928794"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pic>
        <p:nvPicPr>
          <p:cNvPr id="38" name="Picture 5" descr="C:\Users\Gisbert\Desktop\Bild1.jpg"/>
          <p:cNvPicPr>
            <a:picLocks noChangeAspect="1" noChangeArrowheads="1"/>
          </p:cNvPicPr>
          <p:nvPr/>
        </p:nvPicPr>
        <p:blipFill>
          <a:blip r:embed="rId2" cstate="print"/>
          <a:srcRect/>
          <a:stretch>
            <a:fillRect/>
          </a:stretch>
        </p:blipFill>
        <p:spPr bwMode="auto">
          <a:xfrm>
            <a:off x="1928794" y="4214818"/>
            <a:ext cx="500066" cy="820964"/>
          </a:xfrm>
          <a:prstGeom prst="rect">
            <a:avLst/>
          </a:prstGeom>
          <a:noFill/>
        </p:spPr>
      </p:pic>
      <p:sp>
        <p:nvSpPr>
          <p:cNvPr id="32" name="Rechteck 31"/>
          <p:cNvSpPr/>
          <p:nvPr/>
        </p:nvSpPr>
        <p:spPr bwMode="auto">
          <a:xfrm>
            <a:off x="2500298" y="4429132"/>
            <a:ext cx="6286544" cy="1071570"/>
          </a:xfrm>
          <a:prstGeom prst="rect">
            <a:avLst/>
          </a:prstGeom>
          <a:solidFill>
            <a:srgbClr val="EDF6F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17" name="Rechteck 16"/>
          <p:cNvSpPr/>
          <p:nvPr/>
        </p:nvSpPr>
        <p:spPr bwMode="auto">
          <a:xfrm>
            <a:off x="2500298" y="3143248"/>
            <a:ext cx="6286544" cy="928694"/>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16" name="Rechteck 15"/>
          <p:cNvSpPr/>
          <p:nvPr/>
        </p:nvSpPr>
        <p:spPr bwMode="auto">
          <a:xfrm>
            <a:off x="2500298" y="2071678"/>
            <a:ext cx="6286544" cy="928694"/>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6" name="Rechteck 5"/>
          <p:cNvSpPr/>
          <p:nvPr/>
        </p:nvSpPr>
        <p:spPr>
          <a:xfrm>
            <a:off x="142844" y="0"/>
            <a:ext cx="142844"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2643174" y="1714488"/>
            <a:ext cx="2286016" cy="338138"/>
          </a:xfrm>
          <a:prstGeom prst="rect">
            <a:avLst/>
          </a:prstGeom>
        </p:spPr>
        <p:txBody>
          <a:bodyPr wrap="square">
            <a:spAutoFit/>
          </a:bodyPr>
          <a:lstStyle/>
          <a:p>
            <a:pPr>
              <a:defRPr/>
            </a:pPr>
            <a:r>
              <a:rPr lang="de-DE" sz="1600" b="1" dirty="0"/>
              <a:t>§ </a:t>
            </a:r>
            <a:r>
              <a:rPr lang="de-DE" sz="1600" b="1" dirty="0" smtClean="0"/>
              <a:t>56  </a:t>
            </a:r>
            <a:r>
              <a:rPr lang="de-DE" sz="1400" b="1" dirty="0" smtClean="0"/>
              <a:t>Rechtsschutz</a:t>
            </a:r>
            <a:endParaRPr lang="de-DE" sz="1400" b="1" dirty="0"/>
          </a:p>
        </p:txBody>
      </p:sp>
      <p:sp>
        <p:nvSpPr>
          <p:cNvPr id="11" name="Rechteck 10"/>
          <p:cNvSpPr/>
          <p:nvPr/>
        </p:nvSpPr>
        <p:spPr>
          <a:xfrm>
            <a:off x="2643174" y="2071678"/>
            <a:ext cx="6215106" cy="954107"/>
          </a:xfrm>
          <a:prstGeom prst="rect">
            <a:avLst/>
          </a:prstGeom>
        </p:spPr>
        <p:txBody>
          <a:bodyPr wrap="square">
            <a:spAutoFit/>
          </a:bodyPr>
          <a:lstStyle/>
          <a:p>
            <a:pPr>
              <a:tabLst>
                <a:tab pos="269875" algn="l"/>
                <a:tab pos="503238" algn="l"/>
                <a:tab pos="539750" algn="l"/>
              </a:tabLst>
            </a:pPr>
            <a:r>
              <a:rPr lang="de-DE" sz="1400" dirty="0" smtClean="0">
                <a:ea typeface="Times New Roman" pitchFamily="18" charset="0"/>
                <a:cs typeface="Arial" pitchFamily="34" charset="0"/>
              </a:rPr>
              <a:t>Zu kirchengerichtlichen Entscheidungen sind die </a:t>
            </a:r>
            <a:r>
              <a:rPr lang="de-DE" sz="1400" b="1" dirty="0" smtClean="0">
                <a:ea typeface="Times New Roman" pitchFamily="18" charset="0"/>
                <a:cs typeface="Arial" pitchFamily="34" charset="0"/>
              </a:rPr>
              <a:t>Kirchengerichte</a:t>
            </a:r>
            <a:r>
              <a:rPr lang="de-DE" sz="1400" b="1" dirty="0" smtClean="0">
                <a:solidFill>
                  <a:srgbClr val="C00000"/>
                </a:solidFill>
                <a:ea typeface="Times New Roman" pitchFamily="18" charset="0"/>
                <a:cs typeface="Arial" pitchFamily="34" charset="0"/>
              </a:rPr>
              <a:t> </a:t>
            </a:r>
          </a:p>
          <a:p>
            <a:pPr>
              <a:tabLst>
                <a:tab pos="269875" algn="l"/>
                <a:tab pos="503238" algn="l"/>
                <a:tab pos="539750" algn="l"/>
              </a:tabLst>
            </a:pPr>
            <a:r>
              <a:rPr lang="de-DE" sz="1400" b="1" dirty="0" smtClean="0">
                <a:solidFill>
                  <a:srgbClr val="C00000"/>
                </a:solidFill>
                <a:ea typeface="Times New Roman" pitchFamily="18" charset="0"/>
                <a:cs typeface="Arial" pitchFamily="34" charset="0"/>
              </a:rPr>
              <a:t>in erster Instanz </a:t>
            </a:r>
            <a:r>
              <a:rPr lang="de-DE" sz="1400" dirty="0" smtClean="0">
                <a:ea typeface="Times New Roman" pitchFamily="18" charset="0"/>
                <a:cs typeface="Arial" pitchFamily="34" charset="0"/>
              </a:rPr>
              <a:t>und in </a:t>
            </a:r>
            <a:r>
              <a:rPr lang="de-DE" sz="1400" b="1" dirty="0" smtClean="0">
                <a:ea typeface="Times New Roman" pitchFamily="18" charset="0"/>
                <a:cs typeface="Arial" pitchFamily="34" charset="0"/>
              </a:rPr>
              <a:t>zweiter Instanz </a:t>
            </a:r>
            <a:r>
              <a:rPr lang="de-DE" sz="1400" dirty="0" smtClean="0">
                <a:ea typeface="Times New Roman" pitchFamily="18" charset="0"/>
                <a:cs typeface="Arial" pitchFamily="34" charset="0"/>
              </a:rPr>
              <a:t>der</a:t>
            </a:r>
            <a:r>
              <a:rPr lang="de-DE" sz="1400" b="1" dirty="0" smtClean="0">
                <a:solidFill>
                  <a:srgbClr val="C00000"/>
                </a:solidFill>
                <a:ea typeface="Times New Roman" pitchFamily="18" charset="0"/>
                <a:cs typeface="Arial" pitchFamily="34" charset="0"/>
              </a:rPr>
              <a:t> Kirchengerichtshof der EKD </a:t>
            </a:r>
            <a:r>
              <a:rPr lang="de-DE" sz="1400" dirty="0" smtClean="0">
                <a:ea typeface="Times New Roman" pitchFamily="18" charset="0"/>
                <a:cs typeface="Arial" pitchFamily="34" charset="0"/>
              </a:rPr>
              <a:t>berufen. Die </a:t>
            </a:r>
            <a:r>
              <a:rPr lang="de-DE" sz="1400" b="1" dirty="0" smtClean="0">
                <a:ea typeface="Times New Roman" pitchFamily="18" charset="0"/>
                <a:cs typeface="Arial" pitchFamily="34" charset="0"/>
              </a:rPr>
              <a:t>Bezeichnung</a:t>
            </a:r>
            <a:r>
              <a:rPr lang="de-DE" sz="1400" dirty="0" smtClean="0">
                <a:ea typeface="Times New Roman" pitchFamily="18" charset="0"/>
                <a:cs typeface="Arial" pitchFamily="34" charset="0"/>
              </a:rPr>
              <a:t> der Kirchengerichte erster Instanz können die Gliedkirchen abweichend regeln .</a:t>
            </a:r>
            <a:endParaRPr lang="de-DE" sz="1400" dirty="0">
              <a:ea typeface="Times New Roman" pitchFamily="18" charset="0"/>
              <a:cs typeface="Arial" pitchFamily="34" charset="0"/>
            </a:endParaRPr>
          </a:p>
        </p:txBody>
      </p:sp>
      <p:sp>
        <p:nvSpPr>
          <p:cNvPr id="12" name="Rechteck 11"/>
          <p:cNvSpPr/>
          <p:nvPr/>
        </p:nvSpPr>
        <p:spPr>
          <a:xfrm>
            <a:off x="2571736" y="3143248"/>
            <a:ext cx="6357982" cy="954107"/>
          </a:xfrm>
          <a:prstGeom prst="rect">
            <a:avLst/>
          </a:prstGeom>
        </p:spPr>
        <p:txBody>
          <a:bodyPr wrap="square">
            <a:spAutoFit/>
          </a:bodyPr>
          <a:lstStyle/>
          <a:p>
            <a:pPr marL="342900" indent="-342900"/>
            <a:r>
              <a:rPr lang="de-DE" sz="1400" dirty="0" smtClean="0"/>
              <a:t>Zu gerichtlichen Entscheidungen in erster Instanz wird für den </a:t>
            </a:r>
            <a:r>
              <a:rPr lang="de-DE" sz="1400" b="1" dirty="0" smtClean="0"/>
              <a:t>Bereich der </a:t>
            </a:r>
            <a:r>
              <a:rPr lang="de-DE" sz="1400" b="1" dirty="0" err="1" smtClean="0"/>
              <a:t>EKiR</a:t>
            </a:r>
            <a:r>
              <a:rPr lang="de-DE" sz="1400" b="1" dirty="0" smtClean="0"/>
              <a:t> </a:t>
            </a:r>
          </a:p>
          <a:p>
            <a:pPr marL="342900" indent="-342900"/>
            <a:r>
              <a:rPr lang="de-DE" sz="1400" dirty="0" smtClean="0"/>
              <a:t>und des </a:t>
            </a:r>
            <a:r>
              <a:rPr lang="de-DE" sz="1400" b="1" dirty="0" smtClean="0"/>
              <a:t>Diakonischen Werkes RWL</a:t>
            </a:r>
            <a:r>
              <a:rPr lang="de-DE" sz="1400" dirty="0" smtClean="0"/>
              <a:t> </a:t>
            </a:r>
            <a:r>
              <a:rPr lang="de-DE" sz="1400" b="1" dirty="0" smtClean="0">
                <a:solidFill>
                  <a:srgbClr val="C00000"/>
                </a:solidFill>
              </a:rPr>
              <a:t>eine Gemeinsame Schlichtungsstelle </a:t>
            </a:r>
            <a:r>
              <a:rPr lang="de-DE" sz="1400" dirty="0" smtClean="0"/>
              <a:t>gebildet, </a:t>
            </a:r>
          </a:p>
          <a:p>
            <a:pPr marL="342900" indent="-342900"/>
            <a:r>
              <a:rPr lang="de-DE" sz="1400" dirty="0" smtClean="0"/>
              <a:t>die aus mindestens </a:t>
            </a:r>
            <a:r>
              <a:rPr lang="de-DE" sz="1400" b="1" dirty="0" smtClean="0"/>
              <a:t>zwei Kammern</a:t>
            </a:r>
            <a:r>
              <a:rPr lang="de-DE" sz="1400" dirty="0" smtClean="0"/>
              <a:t> mit je </a:t>
            </a:r>
            <a:r>
              <a:rPr lang="de-DE" sz="1400" b="1" dirty="0" smtClean="0"/>
              <a:t>drei Mitgliedern</a:t>
            </a:r>
            <a:r>
              <a:rPr lang="de-DE" sz="1400" dirty="0" smtClean="0"/>
              <a:t> besteht, von denen je </a:t>
            </a:r>
          </a:p>
          <a:p>
            <a:pPr marL="342900" indent="-342900"/>
            <a:r>
              <a:rPr lang="de-DE" sz="1400" dirty="0" smtClean="0"/>
              <a:t>eines den Vorsitz führt.</a:t>
            </a:r>
            <a:endParaRPr lang="de-DE" sz="1400" dirty="0"/>
          </a:p>
        </p:txBody>
      </p:sp>
      <p:sp>
        <p:nvSpPr>
          <p:cNvPr id="23" name="AutoShape 22"/>
          <p:cNvSpPr>
            <a:spLocks noChangeArrowheads="1"/>
          </p:cNvSpPr>
          <p:nvPr/>
        </p:nvSpPr>
        <p:spPr bwMode="auto">
          <a:xfrm rot="10800000" flipH="1">
            <a:off x="2285984" y="2571744"/>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5" name="AutoShape 22"/>
          <p:cNvSpPr>
            <a:spLocks noChangeArrowheads="1"/>
          </p:cNvSpPr>
          <p:nvPr/>
        </p:nvSpPr>
        <p:spPr bwMode="auto">
          <a:xfrm rot="10800000" flipH="1">
            <a:off x="2285984" y="3429000"/>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7" name="Rectangle 2"/>
          <p:cNvSpPr>
            <a:spLocks noChangeArrowheads="1"/>
          </p:cNvSpPr>
          <p:nvPr/>
        </p:nvSpPr>
        <p:spPr bwMode="auto">
          <a:xfrm>
            <a:off x="2571736" y="4500570"/>
            <a:ext cx="6286544"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tabLst>
                <a:tab pos="228600" algn="l"/>
              </a:tabLst>
            </a:pPr>
            <a:r>
              <a:rPr lang="de-DE" sz="1200" b="1" dirty="0" smtClean="0">
                <a:cs typeface="Times New Roman" pitchFamily="18" charset="0"/>
              </a:rPr>
              <a:t>Die Bezeichnung </a:t>
            </a:r>
            <a:r>
              <a:rPr lang="de-DE" sz="1400" b="1" dirty="0" smtClean="0">
                <a:solidFill>
                  <a:srgbClr val="C00000"/>
                </a:solidFill>
                <a:cs typeface="Times New Roman" pitchFamily="18" charset="0"/>
              </a:rPr>
              <a:t>Schlichtungsstelle</a:t>
            </a:r>
            <a:r>
              <a:rPr lang="de-DE" sz="1200" b="1" dirty="0" smtClean="0">
                <a:cs typeface="Times New Roman" pitchFamily="18" charset="0"/>
              </a:rPr>
              <a:t> macht deutlich, </a:t>
            </a:r>
          </a:p>
          <a:p>
            <a:pPr>
              <a:tabLst>
                <a:tab pos="228600" algn="l"/>
              </a:tabLst>
            </a:pPr>
            <a:r>
              <a:rPr lang="de-DE" sz="1200" b="1" dirty="0" smtClean="0">
                <a:cs typeface="Times New Roman" pitchFamily="18" charset="0"/>
              </a:rPr>
              <a:t>dass trotz des gerichtskonformen Verfahrens eine </a:t>
            </a:r>
            <a:r>
              <a:rPr lang="de-DE" sz="1400" b="1" dirty="0" smtClean="0">
                <a:solidFill>
                  <a:srgbClr val="C00000"/>
                </a:solidFill>
                <a:cs typeface="Times New Roman" pitchFamily="18" charset="0"/>
              </a:rPr>
              <a:t>gütliche Einigung </a:t>
            </a:r>
            <a:r>
              <a:rPr lang="de-DE" sz="1200" b="1" dirty="0" smtClean="0">
                <a:cs typeface="Times New Roman" pitchFamily="18" charset="0"/>
              </a:rPr>
              <a:t>bei den Streitigkeiten </a:t>
            </a:r>
          </a:p>
          <a:p>
            <a:pPr>
              <a:tabLst>
                <a:tab pos="228600" algn="l"/>
              </a:tabLst>
            </a:pPr>
            <a:r>
              <a:rPr lang="de-DE" sz="1200" b="1" dirty="0" smtClean="0">
                <a:cs typeface="Times New Roman" pitchFamily="18" charset="0"/>
              </a:rPr>
              <a:t>im Vordergrund stehen soll. Dies entspricht auch weitgehend der Praxis der Schlichtungsstelle, </a:t>
            </a:r>
            <a:r>
              <a:rPr lang="de-DE" sz="1200" b="1" dirty="0" smtClean="0">
                <a:solidFill>
                  <a:srgbClr val="C00000"/>
                </a:solidFill>
                <a:cs typeface="Times New Roman" pitchFamily="18" charset="0"/>
              </a:rPr>
              <a:t>unabhängig von der Rechtslage </a:t>
            </a:r>
            <a:r>
              <a:rPr lang="de-DE" sz="1200" b="1" dirty="0" smtClean="0">
                <a:cs typeface="Times New Roman" pitchFamily="18" charset="0"/>
              </a:rPr>
              <a:t>die </a:t>
            </a:r>
            <a:r>
              <a:rPr lang="de-DE" sz="1200" b="1" dirty="0" smtClean="0">
                <a:solidFill>
                  <a:srgbClr val="C00000"/>
                </a:solidFill>
                <a:cs typeface="Times New Roman" pitchFamily="18" charset="0"/>
              </a:rPr>
              <a:t>Ursachen </a:t>
            </a:r>
            <a:r>
              <a:rPr lang="de-DE" sz="1200" b="1" dirty="0" smtClean="0">
                <a:cs typeface="Times New Roman" pitchFamily="18" charset="0"/>
              </a:rPr>
              <a:t>von Konflikten aufzuklären</a:t>
            </a:r>
            <a:endParaRPr lang="de-DE" sz="1200" b="1" dirty="0"/>
          </a:p>
        </p:txBody>
      </p:sp>
      <p:sp>
        <p:nvSpPr>
          <p:cNvPr id="28" name="Rechteck 27"/>
          <p:cNvSpPr/>
          <p:nvPr/>
        </p:nvSpPr>
        <p:spPr>
          <a:xfrm>
            <a:off x="714348" y="4572008"/>
            <a:ext cx="1357872" cy="276999"/>
          </a:xfrm>
          <a:prstGeom prst="rect">
            <a:avLst/>
          </a:prstGeom>
        </p:spPr>
        <p:txBody>
          <a:bodyPr wrap="none">
            <a:spAutoFit/>
          </a:bodyPr>
          <a:lstStyle/>
          <a:p>
            <a:pPr algn="r"/>
            <a:r>
              <a:rPr lang="de-DE" sz="1200" b="1" dirty="0" smtClean="0">
                <a:solidFill>
                  <a:srgbClr val="C00000"/>
                </a:solidFill>
                <a:ea typeface="Calibri" pitchFamily="34" charset="0"/>
                <a:cs typeface="Times New Roman" pitchFamily="18" charset="0"/>
              </a:rPr>
              <a:t>Schlichtungsstelle </a:t>
            </a:r>
            <a:endParaRPr lang="de-DE" sz="1200" b="1" dirty="0">
              <a:solidFill>
                <a:srgbClr val="C00000"/>
              </a:solidFill>
            </a:endParaRPr>
          </a:p>
        </p:txBody>
      </p:sp>
      <p:grpSp>
        <p:nvGrpSpPr>
          <p:cNvPr id="2" name="Gruppieren 30"/>
          <p:cNvGrpSpPr/>
          <p:nvPr/>
        </p:nvGrpSpPr>
        <p:grpSpPr>
          <a:xfrm>
            <a:off x="3286116" y="285728"/>
            <a:ext cx="5572164" cy="928694"/>
            <a:chOff x="3286116" y="285728"/>
            <a:chExt cx="5572164" cy="928694"/>
          </a:xfrm>
        </p:grpSpPr>
        <p:grpSp>
          <p:nvGrpSpPr>
            <p:cNvPr id="3" name="Gruppieren 16"/>
            <p:cNvGrpSpPr/>
            <p:nvPr/>
          </p:nvGrpSpPr>
          <p:grpSpPr>
            <a:xfrm>
              <a:off x="3286116" y="285728"/>
              <a:ext cx="5572164" cy="928694"/>
              <a:chOff x="3286116" y="428604"/>
              <a:chExt cx="5572164" cy="928694"/>
            </a:xfrm>
          </p:grpSpPr>
          <p:sp>
            <p:nvSpPr>
              <p:cNvPr id="20" name="Rechteck 19"/>
              <p:cNvSpPr/>
              <p:nvPr/>
            </p:nvSpPr>
            <p:spPr bwMode="auto">
              <a:xfrm>
                <a:off x="3286116" y="785794"/>
                <a:ext cx="5572164"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24" name="Picture 4"/>
              <p:cNvPicPr>
                <a:picLocks noChangeAspect="1" noChangeArrowheads="1"/>
              </p:cNvPicPr>
              <p:nvPr/>
            </p:nvPicPr>
            <p:blipFill>
              <a:blip r:embed="rId3"/>
              <a:srcRect/>
              <a:stretch>
                <a:fillRect/>
              </a:stretch>
            </p:blipFill>
            <p:spPr bwMode="auto">
              <a:xfrm>
                <a:off x="6572264" y="428604"/>
                <a:ext cx="2071702" cy="928694"/>
              </a:xfrm>
              <a:prstGeom prst="rect">
                <a:avLst/>
              </a:prstGeom>
              <a:noFill/>
              <a:ln w="9525">
                <a:noFill/>
                <a:miter lim="800000"/>
                <a:headEnd/>
                <a:tailEnd/>
              </a:ln>
              <a:effectLst/>
            </p:spPr>
          </p:pic>
        </p:grpSp>
        <p:sp>
          <p:nvSpPr>
            <p:cNvPr id="8" name="Rechteck 7"/>
            <p:cNvSpPr/>
            <p:nvPr/>
          </p:nvSpPr>
          <p:spPr>
            <a:xfrm>
              <a:off x="4143372" y="642918"/>
              <a:ext cx="1857356" cy="276999"/>
            </a:xfrm>
            <a:prstGeom prst="rect">
              <a:avLst/>
            </a:prstGeom>
          </p:spPr>
          <p:txBody>
            <a:bodyPr wrap="square">
              <a:spAutoFit/>
            </a:bodyPr>
            <a:lstStyle/>
            <a:p>
              <a:pPr algn="r"/>
              <a:r>
                <a:rPr lang="de-DE" sz="1200" b="1" dirty="0" smtClean="0"/>
                <a:t>MVG EKD  VIII. Abschnitt</a:t>
              </a:r>
              <a:endParaRPr lang="de-DE" sz="1200" b="1" dirty="0"/>
            </a:p>
          </p:txBody>
        </p:sp>
        <p:sp>
          <p:nvSpPr>
            <p:cNvPr id="34" name="Rechteck 33"/>
            <p:cNvSpPr/>
            <p:nvPr/>
          </p:nvSpPr>
          <p:spPr>
            <a:xfrm>
              <a:off x="3714744" y="928670"/>
              <a:ext cx="3571868" cy="276999"/>
            </a:xfrm>
            <a:prstGeom prst="rect">
              <a:avLst/>
            </a:prstGeom>
          </p:spPr>
          <p:txBody>
            <a:bodyPr wrap="square">
              <a:spAutoFit/>
            </a:bodyPr>
            <a:lstStyle/>
            <a:p>
              <a:pPr algn="r"/>
              <a:r>
                <a:rPr lang="de-DE" sz="1200" b="1" dirty="0" smtClean="0"/>
                <a:t>Aufgaben und Befugnisse der Mitarbeitervertretung</a:t>
              </a:r>
              <a:endParaRPr lang="de-DE" sz="1200" b="1" dirty="0"/>
            </a:p>
          </p:txBody>
        </p:sp>
      </p:grpSp>
      <p:sp>
        <p:nvSpPr>
          <p:cNvPr id="35" name="AutoShape 22"/>
          <p:cNvSpPr>
            <a:spLocks noChangeArrowheads="1"/>
          </p:cNvSpPr>
          <p:nvPr/>
        </p:nvSpPr>
        <p:spPr bwMode="auto">
          <a:xfrm rot="10800000" flipH="1">
            <a:off x="2285984" y="5143512"/>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26" name="Rechteck 51"/>
          <p:cNvSpPr>
            <a:spLocks noChangeArrowheads="1"/>
          </p:cNvSpPr>
          <p:nvPr/>
        </p:nvSpPr>
        <p:spPr bwMode="auto">
          <a:xfrm>
            <a:off x="500034" y="1500174"/>
            <a:ext cx="1714512" cy="523220"/>
          </a:xfrm>
          <a:prstGeom prst="rect">
            <a:avLst/>
          </a:prstGeom>
          <a:noFill/>
          <a:ln w="9525">
            <a:noFill/>
            <a:miter lim="800000"/>
            <a:headEnd/>
            <a:tailEnd/>
          </a:ln>
        </p:spPr>
        <p:txBody>
          <a:bodyPr wrap="square">
            <a:spAutoFit/>
          </a:bodyPr>
          <a:lstStyle/>
          <a:p>
            <a:pPr algn="r"/>
            <a:r>
              <a:rPr lang="de-DE" sz="1400" b="1" i="1" dirty="0">
                <a:solidFill>
                  <a:srgbClr val="C00000"/>
                </a:solidFill>
                <a:cs typeface="Arial" pitchFamily="34" charset="0"/>
              </a:rPr>
              <a:t>…wenn </a:t>
            </a:r>
            <a:endParaRPr lang="de-DE" sz="1400" b="1" i="1" dirty="0" smtClean="0">
              <a:solidFill>
                <a:srgbClr val="C00000"/>
              </a:solidFill>
              <a:cs typeface="Arial" pitchFamily="34" charset="0"/>
            </a:endParaRPr>
          </a:p>
          <a:p>
            <a:pPr algn="r"/>
            <a:r>
              <a:rPr lang="de-DE" sz="1400" b="1" i="1" dirty="0" smtClean="0">
                <a:cs typeface="Arial" pitchFamily="34" charset="0"/>
              </a:rPr>
              <a:t>nichts</a:t>
            </a:r>
            <a:r>
              <a:rPr lang="de-DE" sz="1400" b="1" i="1" dirty="0" smtClean="0">
                <a:solidFill>
                  <a:srgbClr val="C00000"/>
                </a:solidFill>
                <a:cs typeface="Arial" pitchFamily="34" charset="0"/>
              </a:rPr>
              <a:t> </a:t>
            </a:r>
            <a:r>
              <a:rPr lang="de-DE" sz="1400" b="1" i="1" dirty="0">
                <a:solidFill>
                  <a:srgbClr val="C00000"/>
                </a:solidFill>
                <a:cs typeface="Arial" pitchFamily="34" charset="0"/>
              </a:rPr>
              <a:t>mehr hilft</a:t>
            </a:r>
          </a:p>
        </p:txBody>
      </p:sp>
      <p:pic>
        <p:nvPicPr>
          <p:cNvPr id="29" name="Picture 2" descr="C:\Users\Gisbert\Desktop\Homepage und Infodienst\freie Bilder_pixabay\Recht\icon-1302201_640.png"/>
          <p:cNvPicPr>
            <a:picLocks noChangeAspect="1" noChangeArrowheads="1"/>
          </p:cNvPicPr>
          <p:nvPr/>
        </p:nvPicPr>
        <p:blipFill>
          <a:blip r:embed="rId4" cstate="print"/>
          <a:srcRect/>
          <a:stretch>
            <a:fillRect/>
          </a:stretch>
        </p:blipFill>
        <p:spPr bwMode="auto">
          <a:xfrm>
            <a:off x="785786" y="857232"/>
            <a:ext cx="833422" cy="809982"/>
          </a:xfrm>
          <a:prstGeom prst="rect">
            <a:avLst/>
          </a:prstGeom>
          <a:noFill/>
          <a:effectLst>
            <a:outerShdw blurRad="50800" dist="38100" dir="2700000" algn="tl" rotWithShape="0">
              <a:prstClr val="black">
                <a:alpha val="40000"/>
              </a:prstClr>
            </a:outerShdw>
          </a:effectLst>
        </p:spPr>
      </p:pic>
      <p:sp>
        <p:nvSpPr>
          <p:cNvPr id="42" name="Rechteck 41"/>
          <p:cNvSpPr/>
          <p:nvPr/>
        </p:nvSpPr>
        <p:spPr>
          <a:xfrm>
            <a:off x="928662" y="3214686"/>
            <a:ext cx="1197764" cy="461665"/>
          </a:xfrm>
          <a:prstGeom prst="rect">
            <a:avLst/>
          </a:prstGeom>
        </p:spPr>
        <p:txBody>
          <a:bodyPr wrap="none">
            <a:spAutoFit/>
          </a:bodyPr>
          <a:lstStyle/>
          <a:p>
            <a:r>
              <a:rPr lang="de-DE" sz="1200" b="1" dirty="0" smtClean="0">
                <a:solidFill>
                  <a:srgbClr val="C00000"/>
                </a:solidFill>
                <a:ea typeface="Calibri" pitchFamily="34" charset="0"/>
                <a:cs typeface="Times New Roman" pitchFamily="18" charset="0"/>
              </a:rPr>
              <a:t>Bezeichnung </a:t>
            </a:r>
          </a:p>
          <a:p>
            <a:r>
              <a:rPr lang="de-DE" sz="1200" b="1" dirty="0" smtClean="0">
                <a:solidFill>
                  <a:srgbClr val="C00000"/>
                </a:solidFill>
                <a:cs typeface="Times New Roman" pitchFamily="18" charset="0"/>
              </a:rPr>
              <a:t>        In der </a:t>
            </a:r>
            <a:r>
              <a:rPr lang="de-DE" sz="1200" b="1" dirty="0" err="1" smtClean="0">
                <a:solidFill>
                  <a:srgbClr val="C00000"/>
                </a:solidFill>
                <a:cs typeface="Times New Roman" pitchFamily="18" charset="0"/>
              </a:rPr>
              <a:t>EKiR</a:t>
            </a:r>
            <a:r>
              <a:rPr lang="de-DE" sz="1200" b="1" dirty="0" smtClean="0">
                <a:solidFill>
                  <a:srgbClr val="C00000"/>
                </a:solidFill>
                <a:cs typeface="Times New Roman" pitchFamily="18" charset="0"/>
              </a:rPr>
              <a:t> </a:t>
            </a:r>
            <a:endParaRPr lang="de-DE" sz="1200" b="1" dirty="0">
              <a:solidFill>
                <a:srgbClr val="C00000"/>
              </a:solidFill>
            </a:endParaRPr>
          </a:p>
        </p:txBody>
      </p:sp>
      <p:sp>
        <p:nvSpPr>
          <p:cNvPr id="43" name="Rechteck 42"/>
          <p:cNvSpPr/>
          <p:nvPr/>
        </p:nvSpPr>
        <p:spPr>
          <a:xfrm>
            <a:off x="2000232" y="5786454"/>
            <a:ext cx="4357718" cy="707886"/>
          </a:xfrm>
          <a:prstGeom prst="rect">
            <a:avLst/>
          </a:prstGeom>
        </p:spPr>
        <p:txBody>
          <a:bodyPr wrap="square">
            <a:spAutoFit/>
          </a:bodyPr>
          <a:lstStyle/>
          <a:p>
            <a:pPr algn="r"/>
            <a:r>
              <a:rPr lang="de-DE" sz="1000" b="1" dirty="0" smtClean="0"/>
              <a:t>Gemeinsame Schlichtungsstelle der Ev. Kirche im Rheinland </a:t>
            </a:r>
          </a:p>
          <a:p>
            <a:pPr algn="r"/>
            <a:r>
              <a:rPr lang="de-DE" sz="1000" b="1" dirty="0" smtClean="0"/>
              <a:t>und des Diakonischen Werkes Rheinland-Westfalen-Lippe e.V. - Diakonie RWL</a:t>
            </a:r>
            <a:endParaRPr lang="de-DE" sz="1000" dirty="0" smtClean="0"/>
          </a:p>
          <a:p>
            <a:pPr algn="r"/>
            <a:r>
              <a:rPr lang="de-DE" sz="1000" dirty="0" smtClean="0"/>
              <a:t>Charlotte </a:t>
            </a:r>
            <a:r>
              <a:rPr lang="de-DE" sz="1000" dirty="0" err="1" smtClean="0"/>
              <a:t>Pilscheur</a:t>
            </a:r>
            <a:r>
              <a:rPr lang="de-DE" sz="1000" dirty="0" smtClean="0"/>
              <a:t/>
            </a:r>
            <a:br>
              <a:rPr lang="de-DE" sz="1000" dirty="0" smtClean="0"/>
            </a:br>
            <a:r>
              <a:rPr lang="de-DE" sz="1000" dirty="0" smtClean="0"/>
              <a:t>Geschäftsführung</a:t>
            </a:r>
            <a:endParaRPr lang="de-DE" sz="1000" dirty="0"/>
          </a:p>
        </p:txBody>
      </p:sp>
      <p:sp>
        <p:nvSpPr>
          <p:cNvPr id="44" name="Rechteck 43"/>
          <p:cNvSpPr/>
          <p:nvPr/>
        </p:nvSpPr>
        <p:spPr>
          <a:xfrm>
            <a:off x="6357950" y="5786454"/>
            <a:ext cx="2428892" cy="707886"/>
          </a:xfrm>
          <a:prstGeom prst="rect">
            <a:avLst/>
          </a:prstGeom>
        </p:spPr>
        <p:txBody>
          <a:bodyPr wrap="square">
            <a:spAutoFit/>
          </a:bodyPr>
          <a:lstStyle/>
          <a:p>
            <a:r>
              <a:rPr lang="de-DE" sz="1000" b="1" dirty="0" err="1" smtClean="0"/>
              <a:t>Lenaustraße</a:t>
            </a:r>
            <a:r>
              <a:rPr lang="de-DE" sz="1000" b="1" dirty="0" smtClean="0"/>
              <a:t> 41, 40470 Düsseldorf</a:t>
            </a:r>
            <a:r>
              <a:rPr lang="de-DE" sz="1000" dirty="0" smtClean="0"/>
              <a:t/>
            </a:r>
            <a:br>
              <a:rPr lang="de-DE" sz="1000" dirty="0" smtClean="0"/>
            </a:br>
            <a:r>
              <a:rPr lang="de-DE" sz="1000" dirty="0" smtClean="0"/>
              <a:t>Telefon: 0211 6398-430</a:t>
            </a:r>
            <a:br>
              <a:rPr lang="de-DE" sz="1000" dirty="0" smtClean="0"/>
            </a:br>
            <a:r>
              <a:rPr lang="de-DE" sz="1000" dirty="0" smtClean="0"/>
              <a:t>Telefax: 0211 6398-431</a:t>
            </a:r>
            <a:br>
              <a:rPr lang="de-DE" sz="1000" dirty="0" smtClean="0"/>
            </a:br>
            <a:r>
              <a:rPr lang="de-DE" sz="1000" dirty="0" smtClean="0">
                <a:hlinkClick r:id="rId5"/>
              </a:rPr>
              <a:t>schlichtungsstelle@diakonie-rwl.de</a:t>
            </a:r>
            <a:endParaRPr lang="de-DE"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0-#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0-#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55" presetClass="entr" presetSubtype="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1000" fill="hold"/>
                                        <p:tgtEl>
                                          <p:spTgt spid="42"/>
                                        </p:tgtEl>
                                        <p:attrNameLst>
                                          <p:attrName>ppt_w</p:attrName>
                                        </p:attrNameLst>
                                      </p:cBhvr>
                                      <p:tavLst>
                                        <p:tav tm="0">
                                          <p:val>
                                            <p:strVal val="#ppt_w*0.70"/>
                                          </p:val>
                                        </p:tav>
                                        <p:tav tm="100000">
                                          <p:val>
                                            <p:strVal val="#ppt_w"/>
                                          </p:val>
                                        </p:tav>
                                      </p:tavLst>
                                    </p:anim>
                                    <p:anim calcmode="lin" valueType="num">
                                      <p:cBhvr>
                                        <p:cTn id="24" dur="1000" fill="hold"/>
                                        <p:tgtEl>
                                          <p:spTgt spid="42"/>
                                        </p:tgtEl>
                                        <p:attrNameLst>
                                          <p:attrName>ppt_h</p:attrName>
                                        </p:attrNameLst>
                                      </p:cBhvr>
                                      <p:tavLst>
                                        <p:tav tm="0">
                                          <p:val>
                                            <p:strVal val="#ppt_h"/>
                                          </p:val>
                                        </p:tav>
                                        <p:tav tm="100000">
                                          <p:val>
                                            <p:strVal val="#ppt_h"/>
                                          </p:val>
                                        </p:tav>
                                      </p:tavLst>
                                    </p:anim>
                                    <p:animEffect transition="in" filter="fade">
                                      <p:cBhvr>
                                        <p:cTn id="25" dur="1000"/>
                                        <p:tgtEl>
                                          <p:spTgt spid="42"/>
                                        </p:tgtEl>
                                      </p:cBhvr>
                                    </p:animEffect>
                                  </p:childTnLst>
                                </p:cTn>
                              </p:par>
                            </p:childTnLst>
                          </p:cTn>
                        </p:par>
                        <p:par>
                          <p:cTn id="26" fill="hold">
                            <p:stCondLst>
                              <p:cond delay="3000"/>
                            </p:stCondLst>
                            <p:childTnLst>
                              <p:par>
                                <p:cTn id="27" presetID="3" presetClass="entr" presetSubtype="1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linds(horizontal)">
                                      <p:cBhvr>
                                        <p:cTn id="29" dur="500"/>
                                        <p:tgtEl>
                                          <p:spTgt spid="3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childTnLst>
                          </p:cTn>
                        </p:par>
                        <p:par>
                          <p:cTn id="33" fill="hold">
                            <p:stCondLst>
                              <p:cond delay="3500"/>
                            </p:stCondLst>
                            <p:childTnLst>
                              <p:par>
                                <p:cTn id="34" presetID="55" presetClass="entr" presetSubtype="0"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1000" fill="hold"/>
                                        <p:tgtEl>
                                          <p:spTgt spid="38"/>
                                        </p:tgtEl>
                                        <p:attrNameLst>
                                          <p:attrName>ppt_w</p:attrName>
                                        </p:attrNameLst>
                                      </p:cBhvr>
                                      <p:tavLst>
                                        <p:tav tm="0">
                                          <p:val>
                                            <p:strVal val="#ppt_w*0.70"/>
                                          </p:val>
                                        </p:tav>
                                        <p:tav tm="100000">
                                          <p:val>
                                            <p:strVal val="#ppt_w"/>
                                          </p:val>
                                        </p:tav>
                                      </p:tavLst>
                                    </p:anim>
                                    <p:anim calcmode="lin" valueType="num">
                                      <p:cBhvr>
                                        <p:cTn id="37" dur="1000" fill="hold"/>
                                        <p:tgtEl>
                                          <p:spTgt spid="38"/>
                                        </p:tgtEl>
                                        <p:attrNameLst>
                                          <p:attrName>ppt_h</p:attrName>
                                        </p:attrNameLst>
                                      </p:cBhvr>
                                      <p:tavLst>
                                        <p:tav tm="0">
                                          <p:val>
                                            <p:strVal val="#ppt_h"/>
                                          </p:val>
                                        </p:tav>
                                        <p:tav tm="100000">
                                          <p:val>
                                            <p:strVal val="#ppt_h"/>
                                          </p:val>
                                        </p:tav>
                                      </p:tavLst>
                                    </p:anim>
                                    <p:animEffect transition="in" filter="fade">
                                      <p:cBhvr>
                                        <p:cTn id="38" dur="1000"/>
                                        <p:tgtEl>
                                          <p:spTgt spid="38"/>
                                        </p:tgtEl>
                                      </p:cBhvr>
                                    </p:animEffect>
                                  </p:childTnLst>
                                </p:cTn>
                              </p:par>
                            </p:childTnLst>
                          </p:cTn>
                        </p:par>
                        <p:par>
                          <p:cTn id="39" fill="hold">
                            <p:stCondLst>
                              <p:cond delay="4500"/>
                            </p:stCondLst>
                            <p:childTnLst>
                              <p:par>
                                <p:cTn id="40" presetID="55"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1000" fill="hold"/>
                                        <p:tgtEl>
                                          <p:spTgt spid="28"/>
                                        </p:tgtEl>
                                        <p:attrNameLst>
                                          <p:attrName>ppt_w</p:attrName>
                                        </p:attrNameLst>
                                      </p:cBhvr>
                                      <p:tavLst>
                                        <p:tav tm="0">
                                          <p:val>
                                            <p:strVal val="#ppt_w*0.70"/>
                                          </p:val>
                                        </p:tav>
                                        <p:tav tm="100000">
                                          <p:val>
                                            <p:strVal val="#ppt_w"/>
                                          </p:val>
                                        </p:tav>
                                      </p:tavLst>
                                    </p:anim>
                                    <p:anim calcmode="lin" valueType="num">
                                      <p:cBhvr>
                                        <p:cTn id="43" dur="1000" fill="hold"/>
                                        <p:tgtEl>
                                          <p:spTgt spid="28"/>
                                        </p:tgtEl>
                                        <p:attrNameLst>
                                          <p:attrName>ppt_h</p:attrName>
                                        </p:attrNameLst>
                                      </p:cBhvr>
                                      <p:tavLst>
                                        <p:tav tm="0">
                                          <p:val>
                                            <p:strVal val="#ppt_h"/>
                                          </p:val>
                                        </p:tav>
                                        <p:tav tm="100000">
                                          <p:val>
                                            <p:strVal val="#ppt_h"/>
                                          </p:val>
                                        </p:tav>
                                      </p:tavLst>
                                    </p:anim>
                                    <p:animEffect transition="in" filter="fade">
                                      <p:cBhvr>
                                        <p:cTn id="44" dur="1000"/>
                                        <p:tgtEl>
                                          <p:spTgt spid="28"/>
                                        </p:tgtEl>
                                      </p:cBhvr>
                                    </p:animEffect>
                                  </p:childTnLst>
                                </p:cTn>
                              </p:par>
                            </p:childTnLst>
                          </p:cTn>
                        </p:par>
                        <p:par>
                          <p:cTn id="45" fill="hold">
                            <p:stCondLst>
                              <p:cond delay="5500"/>
                            </p:stCondLst>
                            <p:childTnLst>
                              <p:par>
                                <p:cTn id="46" presetID="2"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0-#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23" grpId="0" animBg="1"/>
      <p:bldP spid="25" grpId="0" animBg="1"/>
      <p:bldP spid="27" grpId="0"/>
      <p:bldP spid="28" grpId="0"/>
      <p:bldP spid="35" grpId="0" animBg="1"/>
      <p:bldP spid="4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hteck 40"/>
          <p:cNvSpPr/>
          <p:nvPr/>
        </p:nvSpPr>
        <p:spPr bwMode="auto">
          <a:xfrm>
            <a:off x="0" y="0"/>
            <a:ext cx="2714612"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32" name="Rechteck 31"/>
          <p:cNvSpPr/>
          <p:nvPr/>
        </p:nvSpPr>
        <p:spPr bwMode="auto">
          <a:xfrm>
            <a:off x="4857752" y="2643182"/>
            <a:ext cx="3714776" cy="71437"/>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30" name="Rechteck 29"/>
          <p:cNvSpPr/>
          <p:nvPr/>
        </p:nvSpPr>
        <p:spPr bwMode="auto">
          <a:xfrm>
            <a:off x="2714612" y="6286520"/>
            <a:ext cx="3786214" cy="142876"/>
          </a:xfrm>
          <a:prstGeom prst="rect">
            <a:avLst/>
          </a:prstGeom>
          <a:solidFill>
            <a:srgbClr val="FFFF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200" b="1" i="1">
              <a:cs typeface="Arial" pitchFamily="34" charset="0"/>
            </a:endParaRPr>
          </a:p>
        </p:txBody>
      </p:sp>
      <p:sp>
        <p:nvSpPr>
          <p:cNvPr id="31" name="Rechteck 30"/>
          <p:cNvSpPr/>
          <p:nvPr/>
        </p:nvSpPr>
        <p:spPr bwMode="auto">
          <a:xfrm>
            <a:off x="2500298" y="3429000"/>
            <a:ext cx="6072230" cy="714380"/>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200" b="1" i="1" dirty="0">
              <a:solidFill>
                <a:schemeClr val="tx1"/>
              </a:solidFill>
            </a:endParaRPr>
          </a:p>
        </p:txBody>
      </p:sp>
      <p:sp>
        <p:nvSpPr>
          <p:cNvPr id="28" name="Rechteck 27"/>
          <p:cNvSpPr/>
          <p:nvPr/>
        </p:nvSpPr>
        <p:spPr bwMode="auto">
          <a:xfrm>
            <a:off x="2500298" y="1643050"/>
            <a:ext cx="6000792" cy="142875"/>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27" name="Rechteck 26"/>
          <p:cNvSpPr/>
          <p:nvPr/>
        </p:nvSpPr>
        <p:spPr bwMode="auto">
          <a:xfrm>
            <a:off x="2500298" y="5143512"/>
            <a:ext cx="6072230" cy="285752"/>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200" b="1" i="1" dirty="0">
              <a:solidFill>
                <a:schemeClr val="tx1"/>
              </a:solidFill>
            </a:endParaRPr>
          </a:p>
        </p:txBody>
      </p:sp>
      <p:sp>
        <p:nvSpPr>
          <p:cNvPr id="26" name="Rechteck 25"/>
          <p:cNvSpPr/>
          <p:nvPr/>
        </p:nvSpPr>
        <p:spPr bwMode="auto">
          <a:xfrm>
            <a:off x="2500298" y="4286256"/>
            <a:ext cx="6072230" cy="785818"/>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200" b="1" i="1" dirty="0">
              <a:solidFill>
                <a:schemeClr val="tx1"/>
              </a:solidFill>
            </a:endParaRPr>
          </a:p>
        </p:txBody>
      </p:sp>
      <p:sp>
        <p:nvSpPr>
          <p:cNvPr id="25" name="Rechteck 24"/>
          <p:cNvSpPr/>
          <p:nvPr/>
        </p:nvSpPr>
        <p:spPr bwMode="auto">
          <a:xfrm>
            <a:off x="2500298" y="5572140"/>
            <a:ext cx="6072230" cy="571504"/>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200" b="1" i="1">
              <a:cs typeface="Arial" pitchFamily="34" charset="0"/>
            </a:endParaRPr>
          </a:p>
        </p:txBody>
      </p:sp>
      <p:sp>
        <p:nvSpPr>
          <p:cNvPr id="24" name="Rechteck 23"/>
          <p:cNvSpPr/>
          <p:nvPr/>
        </p:nvSpPr>
        <p:spPr bwMode="auto">
          <a:xfrm>
            <a:off x="2500298" y="3071810"/>
            <a:ext cx="6072230" cy="214314"/>
          </a:xfrm>
          <a:prstGeom prst="rect">
            <a:avLst/>
          </a:prstGeom>
          <a:solidFill>
            <a:srgbClr val="FFFF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200" b="1" i="1">
              <a:cs typeface="Arial" pitchFamily="34" charset="0"/>
            </a:endParaRPr>
          </a:p>
        </p:txBody>
      </p:sp>
      <p:sp>
        <p:nvSpPr>
          <p:cNvPr id="4" name="Rechteck 3"/>
          <p:cNvSpPr/>
          <p:nvPr/>
        </p:nvSpPr>
        <p:spPr>
          <a:xfrm>
            <a:off x="2643174" y="1571612"/>
            <a:ext cx="4572000" cy="307777"/>
          </a:xfrm>
          <a:prstGeom prst="rect">
            <a:avLst/>
          </a:prstGeom>
        </p:spPr>
        <p:txBody>
          <a:bodyPr>
            <a:spAutoFit/>
          </a:bodyPr>
          <a:lstStyle/>
          <a:p>
            <a:r>
              <a:rPr lang="de-DE" sz="1400" b="1" dirty="0" smtClean="0"/>
              <a:t>§ 60  Zuständigkeit der Kirchengerichte</a:t>
            </a:r>
            <a:endParaRPr lang="de-DE" sz="1400" b="1" dirty="0"/>
          </a:p>
        </p:txBody>
      </p:sp>
      <p:sp>
        <p:nvSpPr>
          <p:cNvPr id="7" name="Rechteck 6"/>
          <p:cNvSpPr/>
          <p:nvPr/>
        </p:nvSpPr>
        <p:spPr>
          <a:xfrm>
            <a:off x="2643174" y="1785926"/>
            <a:ext cx="6072230" cy="800219"/>
          </a:xfrm>
          <a:prstGeom prst="rect">
            <a:avLst/>
          </a:prstGeom>
        </p:spPr>
        <p:txBody>
          <a:bodyPr wrap="square">
            <a:spAutoFit/>
          </a:bodyPr>
          <a:lstStyle/>
          <a:p>
            <a:r>
              <a:rPr lang="de-DE" sz="1400" b="1" dirty="0" smtClean="0"/>
              <a:t>Auf Antrag der MAV entscheiden die Kirchengerichte über </a:t>
            </a:r>
            <a:r>
              <a:rPr lang="de-DE" b="1" dirty="0" smtClean="0">
                <a:solidFill>
                  <a:srgbClr val="C00000"/>
                </a:solidFill>
              </a:rPr>
              <a:t>alle</a:t>
            </a:r>
            <a:r>
              <a:rPr lang="de-DE" sz="1400" b="1" dirty="0" smtClean="0"/>
              <a:t> Streitigkeiten, </a:t>
            </a:r>
          </a:p>
          <a:p>
            <a:r>
              <a:rPr lang="de-DE" sz="1400" b="1" dirty="0" smtClean="0"/>
              <a:t>die sich aus der </a:t>
            </a:r>
            <a:r>
              <a:rPr lang="de-DE" sz="1400" b="1" dirty="0" smtClean="0">
                <a:solidFill>
                  <a:srgbClr val="C00000"/>
                </a:solidFill>
              </a:rPr>
              <a:t>Anwendung des MVG </a:t>
            </a:r>
            <a:r>
              <a:rPr lang="de-DE" sz="1400" b="1" dirty="0" smtClean="0"/>
              <a:t>zwischen den jeweils Beteiligten ergeben.</a:t>
            </a:r>
          </a:p>
          <a:p>
            <a:r>
              <a:rPr lang="de-DE" sz="1400" b="1" dirty="0" smtClean="0"/>
              <a:t>Dabei sind die jeweiligen Fristen zu beachten. </a:t>
            </a:r>
            <a:endParaRPr lang="de-DE" sz="1400" b="1" dirty="0"/>
          </a:p>
        </p:txBody>
      </p:sp>
      <p:sp>
        <p:nvSpPr>
          <p:cNvPr id="8" name="Rechteck 7"/>
          <p:cNvSpPr/>
          <p:nvPr/>
        </p:nvSpPr>
        <p:spPr>
          <a:xfrm>
            <a:off x="2071670" y="3000372"/>
            <a:ext cx="5715040" cy="338554"/>
          </a:xfrm>
          <a:prstGeom prst="rect">
            <a:avLst/>
          </a:prstGeom>
        </p:spPr>
        <p:txBody>
          <a:bodyPr wrap="square">
            <a:spAutoFit/>
          </a:bodyPr>
          <a:lstStyle/>
          <a:p>
            <a:r>
              <a:rPr lang="de-DE" sz="1600" b="1" dirty="0" smtClean="0">
                <a:solidFill>
                  <a:srgbClr val="C00000"/>
                </a:solidFill>
              </a:rPr>
              <a:t>§ 61  Durchführung </a:t>
            </a:r>
            <a:r>
              <a:rPr lang="de-DE" sz="1400" b="1" dirty="0" smtClean="0"/>
              <a:t>des kirchengerichtlichen Verfahrens in erster Instanz</a:t>
            </a:r>
            <a:endParaRPr lang="de-DE" sz="1400" b="1" dirty="0"/>
          </a:p>
        </p:txBody>
      </p:sp>
      <p:sp>
        <p:nvSpPr>
          <p:cNvPr id="9" name="Rechteck 51"/>
          <p:cNvSpPr>
            <a:spLocks noChangeArrowheads="1"/>
          </p:cNvSpPr>
          <p:nvPr/>
        </p:nvSpPr>
        <p:spPr bwMode="auto">
          <a:xfrm>
            <a:off x="428596" y="2000240"/>
            <a:ext cx="1714512" cy="523220"/>
          </a:xfrm>
          <a:prstGeom prst="rect">
            <a:avLst/>
          </a:prstGeom>
          <a:noFill/>
          <a:ln w="9525">
            <a:noFill/>
            <a:miter lim="800000"/>
            <a:headEnd/>
            <a:tailEnd/>
          </a:ln>
        </p:spPr>
        <p:txBody>
          <a:bodyPr wrap="square">
            <a:spAutoFit/>
          </a:bodyPr>
          <a:lstStyle/>
          <a:p>
            <a:pPr algn="r"/>
            <a:r>
              <a:rPr lang="de-DE" sz="1400" b="1" i="1" dirty="0">
                <a:solidFill>
                  <a:srgbClr val="C00000"/>
                </a:solidFill>
                <a:cs typeface="Arial" pitchFamily="34" charset="0"/>
              </a:rPr>
              <a:t>…wenn </a:t>
            </a:r>
            <a:endParaRPr lang="de-DE" sz="1400" b="1" i="1" dirty="0" smtClean="0">
              <a:solidFill>
                <a:srgbClr val="C00000"/>
              </a:solidFill>
              <a:cs typeface="Arial" pitchFamily="34" charset="0"/>
            </a:endParaRPr>
          </a:p>
          <a:p>
            <a:pPr algn="r"/>
            <a:r>
              <a:rPr lang="de-DE" sz="1400" b="1" i="1" dirty="0" smtClean="0">
                <a:cs typeface="Arial" pitchFamily="34" charset="0"/>
              </a:rPr>
              <a:t>nichts</a:t>
            </a:r>
            <a:r>
              <a:rPr lang="de-DE" sz="1400" b="1" i="1" dirty="0" smtClean="0">
                <a:solidFill>
                  <a:srgbClr val="C00000"/>
                </a:solidFill>
                <a:cs typeface="Arial" pitchFamily="34" charset="0"/>
              </a:rPr>
              <a:t> </a:t>
            </a:r>
            <a:r>
              <a:rPr lang="de-DE" sz="1400" b="1" i="1" dirty="0">
                <a:solidFill>
                  <a:srgbClr val="C00000"/>
                </a:solidFill>
                <a:cs typeface="Arial" pitchFamily="34" charset="0"/>
              </a:rPr>
              <a:t>mehr hilft</a:t>
            </a:r>
          </a:p>
        </p:txBody>
      </p:sp>
      <p:sp>
        <p:nvSpPr>
          <p:cNvPr id="10" name="Rechteck 9"/>
          <p:cNvSpPr/>
          <p:nvPr/>
        </p:nvSpPr>
        <p:spPr>
          <a:xfrm>
            <a:off x="2643174" y="3429000"/>
            <a:ext cx="6143668" cy="738664"/>
          </a:xfrm>
          <a:prstGeom prst="rect">
            <a:avLst/>
          </a:prstGeom>
        </p:spPr>
        <p:txBody>
          <a:bodyPr wrap="square">
            <a:spAutoFit/>
          </a:bodyPr>
          <a:lstStyle/>
          <a:p>
            <a:r>
              <a:rPr lang="de-DE" sz="1200" dirty="0" smtClean="0"/>
              <a:t>( 1 ) </a:t>
            </a:r>
            <a:r>
              <a:rPr lang="de-DE" sz="1400" b="1" dirty="0" smtClean="0"/>
              <a:t>Sofern keine besondere Frist </a:t>
            </a:r>
            <a:r>
              <a:rPr lang="de-DE" sz="1400" dirty="0" smtClean="0"/>
              <a:t>für die Anrufung der Kirchengerichte </a:t>
            </a:r>
          </a:p>
          <a:p>
            <a:r>
              <a:rPr lang="de-DE" sz="1400" dirty="0" smtClean="0"/>
              <a:t>festgelegt ist, beträgt die Frist </a:t>
            </a:r>
            <a:r>
              <a:rPr lang="de-DE" sz="1400" b="1" dirty="0" smtClean="0">
                <a:solidFill>
                  <a:srgbClr val="C00000"/>
                </a:solidFill>
              </a:rPr>
              <a:t>zwei Monate nach Kenntnis </a:t>
            </a:r>
            <a:r>
              <a:rPr lang="de-DE" sz="1400" dirty="0" smtClean="0"/>
              <a:t>einer Maßnahme </a:t>
            </a:r>
          </a:p>
          <a:p>
            <a:r>
              <a:rPr lang="de-DE" sz="1400" dirty="0" smtClean="0"/>
              <a:t>oder eines </a:t>
            </a:r>
            <a:r>
              <a:rPr lang="de-DE" sz="1400" b="1" dirty="0" smtClean="0"/>
              <a:t>Rechtsverstoßes</a:t>
            </a:r>
            <a:endParaRPr lang="de-DE" sz="1400" dirty="0"/>
          </a:p>
        </p:txBody>
      </p:sp>
      <p:sp>
        <p:nvSpPr>
          <p:cNvPr id="11" name="Rechteck 10"/>
          <p:cNvSpPr/>
          <p:nvPr/>
        </p:nvSpPr>
        <p:spPr>
          <a:xfrm>
            <a:off x="2643174" y="4286256"/>
            <a:ext cx="6000792" cy="738664"/>
          </a:xfrm>
          <a:prstGeom prst="rect">
            <a:avLst/>
          </a:prstGeom>
        </p:spPr>
        <p:txBody>
          <a:bodyPr wrap="square">
            <a:spAutoFit/>
          </a:bodyPr>
          <a:lstStyle/>
          <a:p>
            <a:r>
              <a:rPr lang="de-DE" sz="1200" dirty="0" smtClean="0"/>
              <a:t>( 2 ) </a:t>
            </a:r>
            <a:r>
              <a:rPr lang="de-DE" sz="1400" dirty="0" smtClean="0"/>
              <a:t>Der Vorsitzende der Kammer hat zunächst durch Verhandlungen mit </a:t>
            </a:r>
          </a:p>
          <a:p>
            <a:r>
              <a:rPr lang="de-DE" sz="1400" dirty="0" smtClean="0"/>
              <a:t>den Beteiligten </a:t>
            </a:r>
            <a:r>
              <a:rPr lang="de-DE" sz="1400" b="1" dirty="0" smtClean="0"/>
              <a:t>auf eine gütliche Einigung hinzuwirken </a:t>
            </a:r>
            <a:r>
              <a:rPr lang="de-DE" sz="1400" b="1" dirty="0" smtClean="0">
                <a:solidFill>
                  <a:srgbClr val="C00000"/>
                </a:solidFill>
              </a:rPr>
              <a:t>(Einigungsgespräch). </a:t>
            </a:r>
            <a:r>
              <a:rPr lang="de-DE" sz="1400" dirty="0" smtClean="0"/>
              <a:t>Gelingt diese nicht, so ist die Kammer einzuberufen.</a:t>
            </a:r>
            <a:endParaRPr lang="de-DE" sz="1400" dirty="0"/>
          </a:p>
        </p:txBody>
      </p:sp>
      <p:sp>
        <p:nvSpPr>
          <p:cNvPr id="12" name="Rechteck 11"/>
          <p:cNvSpPr/>
          <p:nvPr/>
        </p:nvSpPr>
        <p:spPr>
          <a:xfrm>
            <a:off x="2643174" y="5143512"/>
            <a:ext cx="6072230" cy="307777"/>
          </a:xfrm>
          <a:prstGeom prst="rect">
            <a:avLst/>
          </a:prstGeom>
        </p:spPr>
        <p:txBody>
          <a:bodyPr wrap="square">
            <a:spAutoFit/>
          </a:bodyPr>
          <a:lstStyle/>
          <a:p>
            <a:r>
              <a:rPr lang="de-DE" sz="1200" dirty="0" smtClean="0"/>
              <a:t>( 3 ) </a:t>
            </a:r>
            <a:r>
              <a:rPr lang="de-DE" sz="1400" b="1" dirty="0" smtClean="0"/>
              <a:t>Das Einigungsgespräch findet unter </a:t>
            </a:r>
            <a:r>
              <a:rPr lang="de-DE" sz="1400" b="1" dirty="0" smtClean="0">
                <a:solidFill>
                  <a:srgbClr val="C00000"/>
                </a:solidFill>
              </a:rPr>
              <a:t>Ausschluss der Öffentlichkeit </a:t>
            </a:r>
            <a:r>
              <a:rPr lang="de-DE" sz="1400" b="1" dirty="0" smtClean="0"/>
              <a:t>statt.</a:t>
            </a:r>
            <a:endParaRPr lang="de-DE" sz="1400" b="1" dirty="0"/>
          </a:p>
        </p:txBody>
      </p:sp>
      <p:sp>
        <p:nvSpPr>
          <p:cNvPr id="13" name="Rechteck 12"/>
          <p:cNvSpPr/>
          <p:nvPr/>
        </p:nvSpPr>
        <p:spPr>
          <a:xfrm>
            <a:off x="2643174" y="5572140"/>
            <a:ext cx="6000792" cy="523220"/>
          </a:xfrm>
          <a:prstGeom prst="rect">
            <a:avLst/>
          </a:prstGeom>
        </p:spPr>
        <p:txBody>
          <a:bodyPr wrap="square">
            <a:spAutoFit/>
          </a:bodyPr>
          <a:lstStyle/>
          <a:p>
            <a:r>
              <a:rPr lang="de-DE" sz="1200" dirty="0" smtClean="0"/>
              <a:t>( 4 ) </a:t>
            </a:r>
            <a:r>
              <a:rPr lang="de-DE" sz="1400" dirty="0" smtClean="0"/>
              <a:t>Die Beteiligten können zu ihrem </a:t>
            </a:r>
            <a:r>
              <a:rPr lang="de-DE" sz="1400" b="1" dirty="0" smtClean="0">
                <a:solidFill>
                  <a:srgbClr val="C00000"/>
                </a:solidFill>
              </a:rPr>
              <a:t>Beistand</a:t>
            </a:r>
            <a:r>
              <a:rPr lang="de-DE" sz="1400" dirty="0" smtClean="0"/>
              <a:t> jeweils eine Person hinzuziehen. die Mitglied einer Kirche der </a:t>
            </a:r>
            <a:r>
              <a:rPr lang="de-DE" sz="1200" b="1" dirty="0" smtClean="0"/>
              <a:t>Arbeitsgemeinschaft Christlicher Kirchen </a:t>
            </a:r>
            <a:r>
              <a:rPr lang="de-DE" sz="1400" dirty="0" smtClean="0"/>
              <a:t>angehört.</a:t>
            </a:r>
            <a:endParaRPr lang="de-DE" sz="1400" dirty="0"/>
          </a:p>
        </p:txBody>
      </p:sp>
      <p:grpSp>
        <p:nvGrpSpPr>
          <p:cNvPr id="2" name="Gruppieren 30"/>
          <p:cNvGrpSpPr/>
          <p:nvPr/>
        </p:nvGrpSpPr>
        <p:grpSpPr>
          <a:xfrm>
            <a:off x="3286116" y="285728"/>
            <a:ext cx="5572164" cy="928694"/>
            <a:chOff x="3286116" y="285728"/>
            <a:chExt cx="5572164" cy="928694"/>
          </a:xfrm>
        </p:grpSpPr>
        <p:grpSp>
          <p:nvGrpSpPr>
            <p:cNvPr id="3" name="Gruppieren 16"/>
            <p:cNvGrpSpPr/>
            <p:nvPr/>
          </p:nvGrpSpPr>
          <p:grpSpPr>
            <a:xfrm>
              <a:off x="3286116" y="285728"/>
              <a:ext cx="5572164" cy="928694"/>
              <a:chOff x="3286116" y="428604"/>
              <a:chExt cx="5572164" cy="928694"/>
            </a:xfrm>
          </p:grpSpPr>
          <p:sp>
            <p:nvSpPr>
              <p:cNvPr id="18" name="Rechteck 17"/>
              <p:cNvSpPr/>
              <p:nvPr/>
            </p:nvSpPr>
            <p:spPr bwMode="auto">
              <a:xfrm>
                <a:off x="3286116" y="785794"/>
                <a:ext cx="5572164"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19" name="Picture 4"/>
              <p:cNvPicPr>
                <a:picLocks noChangeAspect="1" noChangeArrowheads="1"/>
              </p:cNvPicPr>
              <p:nvPr/>
            </p:nvPicPr>
            <p:blipFill>
              <a:blip r:embed="rId2"/>
              <a:srcRect/>
              <a:stretch>
                <a:fillRect/>
              </a:stretch>
            </p:blipFill>
            <p:spPr bwMode="auto">
              <a:xfrm>
                <a:off x="6572264" y="428604"/>
                <a:ext cx="2071702" cy="928694"/>
              </a:xfrm>
              <a:prstGeom prst="rect">
                <a:avLst/>
              </a:prstGeom>
              <a:noFill/>
              <a:ln w="9525">
                <a:noFill/>
                <a:miter lim="800000"/>
                <a:headEnd/>
                <a:tailEnd/>
              </a:ln>
              <a:effectLst/>
            </p:spPr>
          </p:pic>
        </p:grpSp>
        <p:sp>
          <p:nvSpPr>
            <p:cNvPr id="16" name="Rechteck 15"/>
            <p:cNvSpPr/>
            <p:nvPr/>
          </p:nvSpPr>
          <p:spPr>
            <a:xfrm>
              <a:off x="4429124" y="642918"/>
              <a:ext cx="1857356" cy="276999"/>
            </a:xfrm>
            <a:prstGeom prst="rect">
              <a:avLst/>
            </a:prstGeom>
          </p:spPr>
          <p:txBody>
            <a:bodyPr wrap="square">
              <a:spAutoFit/>
            </a:bodyPr>
            <a:lstStyle/>
            <a:p>
              <a:pPr algn="r"/>
              <a:r>
                <a:rPr lang="de-DE" sz="1200" b="1" dirty="0" smtClean="0"/>
                <a:t>MVG EKD  XI. Abschnitt</a:t>
              </a:r>
              <a:endParaRPr lang="de-DE" sz="1200" b="1" dirty="0"/>
            </a:p>
          </p:txBody>
        </p:sp>
        <p:sp>
          <p:nvSpPr>
            <p:cNvPr id="17" name="Rechteck 16"/>
            <p:cNvSpPr/>
            <p:nvPr/>
          </p:nvSpPr>
          <p:spPr>
            <a:xfrm>
              <a:off x="4000496" y="928670"/>
              <a:ext cx="2500298" cy="276999"/>
            </a:xfrm>
            <a:prstGeom prst="rect">
              <a:avLst/>
            </a:prstGeom>
          </p:spPr>
          <p:txBody>
            <a:bodyPr wrap="square">
              <a:spAutoFit/>
            </a:bodyPr>
            <a:lstStyle/>
            <a:p>
              <a:pPr algn="r"/>
              <a:r>
                <a:rPr lang="de-DE" sz="1200" b="1" dirty="0" smtClean="0"/>
                <a:t>Kirchengerichtlicher Rechtsschutz</a:t>
              </a:r>
              <a:endParaRPr lang="de-DE" sz="1200" b="1" dirty="0"/>
            </a:p>
          </p:txBody>
        </p:sp>
      </p:grpSp>
      <p:pic>
        <p:nvPicPr>
          <p:cNvPr id="203778" name="Picture 2" descr="C:\Users\Gisbert\Desktop\Homepage und Infodienst\freie Bilder_pixabay\Recht\icon-1302201_640.png"/>
          <p:cNvPicPr>
            <a:picLocks noChangeAspect="1" noChangeArrowheads="1"/>
          </p:cNvPicPr>
          <p:nvPr/>
        </p:nvPicPr>
        <p:blipFill>
          <a:blip r:embed="rId3" cstate="print"/>
          <a:srcRect/>
          <a:stretch>
            <a:fillRect/>
          </a:stretch>
        </p:blipFill>
        <p:spPr bwMode="auto">
          <a:xfrm>
            <a:off x="714348" y="1357298"/>
            <a:ext cx="833422" cy="809982"/>
          </a:xfrm>
          <a:prstGeom prst="rect">
            <a:avLst/>
          </a:prstGeom>
          <a:noFill/>
          <a:effectLst>
            <a:outerShdw blurRad="50800" dist="38100" dir="2700000" algn="tl" rotWithShape="0">
              <a:prstClr val="black">
                <a:alpha val="40000"/>
              </a:prstClr>
            </a:outerShdw>
          </a:effectLst>
        </p:spPr>
      </p:pic>
      <p:sp>
        <p:nvSpPr>
          <p:cNvPr id="21" name="Rechteck 20"/>
          <p:cNvSpPr/>
          <p:nvPr/>
        </p:nvSpPr>
        <p:spPr>
          <a:xfrm>
            <a:off x="142844" y="0"/>
            <a:ext cx="142844"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4643438" y="2500306"/>
            <a:ext cx="4143404" cy="307777"/>
          </a:xfrm>
          <a:prstGeom prst="rect">
            <a:avLst/>
          </a:prstGeom>
        </p:spPr>
        <p:txBody>
          <a:bodyPr wrap="square">
            <a:spAutoFit/>
          </a:bodyPr>
          <a:lstStyle/>
          <a:p>
            <a:r>
              <a:rPr lang="de-DE" sz="1000" dirty="0" smtClean="0"/>
              <a:t>( 8 ) </a:t>
            </a:r>
            <a:r>
              <a:rPr lang="de-DE" sz="1400" b="1" dirty="0" smtClean="0">
                <a:solidFill>
                  <a:srgbClr val="C00000"/>
                </a:solidFill>
              </a:rPr>
              <a:t>Der kirchengerichtliche Beschluss ist verbindlich. </a:t>
            </a:r>
            <a:endParaRPr lang="de-DE" sz="1400" b="1" dirty="0">
              <a:solidFill>
                <a:srgbClr val="C00000"/>
              </a:solidFill>
            </a:endParaRPr>
          </a:p>
        </p:txBody>
      </p:sp>
      <p:sp>
        <p:nvSpPr>
          <p:cNvPr id="23" name="Rechteck 22"/>
          <p:cNvSpPr/>
          <p:nvPr/>
        </p:nvSpPr>
        <p:spPr>
          <a:xfrm>
            <a:off x="2643174" y="6215082"/>
            <a:ext cx="4572000" cy="307777"/>
          </a:xfrm>
          <a:prstGeom prst="rect">
            <a:avLst/>
          </a:prstGeom>
        </p:spPr>
        <p:txBody>
          <a:bodyPr>
            <a:spAutoFit/>
          </a:bodyPr>
          <a:lstStyle/>
          <a:p>
            <a:r>
              <a:rPr lang="de-DE" sz="1400" b="1" dirty="0" smtClean="0"/>
              <a:t>Für die </a:t>
            </a:r>
            <a:r>
              <a:rPr lang="de-DE" sz="1400" b="1" dirty="0" smtClean="0">
                <a:solidFill>
                  <a:srgbClr val="C00000"/>
                </a:solidFill>
              </a:rPr>
              <a:t>Übernahme der Kosten </a:t>
            </a:r>
            <a:r>
              <a:rPr lang="de-DE" sz="1400" b="1" dirty="0" smtClean="0"/>
              <a:t>findet § 30 Anwendung.</a:t>
            </a:r>
            <a:endParaRPr lang="de-DE" sz="1400" b="1" dirty="0"/>
          </a:p>
        </p:txBody>
      </p:sp>
      <p:sp>
        <p:nvSpPr>
          <p:cNvPr id="33" name="Rechteck 32"/>
          <p:cNvSpPr/>
          <p:nvPr/>
        </p:nvSpPr>
        <p:spPr>
          <a:xfrm>
            <a:off x="785786" y="3500438"/>
            <a:ext cx="1333057" cy="461665"/>
          </a:xfrm>
          <a:prstGeom prst="rect">
            <a:avLst/>
          </a:prstGeom>
        </p:spPr>
        <p:txBody>
          <a:bodyPr wrap="none">
            <a:spAutoFit/>
          </a:bodyPr>
          <a:lstStyle/>
          <a:p>
            <a:r>
              <a:rPr lang="de-DE" sz="1200" b="1" dirty="0" smtClean="0"/>
              <a:t>zwei Monate </a:t>
            </a:r>
          </a:p>
          <a:p>
            <a:r>
              <a:rPr lang="de-DE" sz="1200" b="1" dirty="0" smtClean="0">
                <a:solidFill>
                  <a:srgbClr val="C00000"/>
                </a:solidFill>
              </a:rPr>
              <a:t>      nach Kenntnis </a:t>
            </a:r>
            <a:endParaRPr lang="de-DE" sz="1200" dirty="0"/>
          </a:p>
        </p:txBody>
      </p:sp>
      <p:sp>
        <p:nvSpPr>
          <p:cNvPr id="34" name="Rechteck 33"/>
          <p:cNvSpPr/>
          <p:nvPr/>
        </p:nvSpPr>
        <p:spPr>
          <a:xfrm>
            <a:off x="928662" y="3357562"/>
            <a:ext cx="548163" cy="307777"/>
          </a:xfrm>
          <a:prstGeom prst="rect">
            <a:avLst/>
          </a:prstGeom>
        </p:spPr>
        <p:txBody>
          <a:bodyPr wrap="none">
            <a:spAutoFit/>
          </a:bodyPr>
          <a:lstStyle/>
          <a:p>
            <a:r>
              <a:rPr lang="de-DE" sz="1400" b="1" dirty="0" smtClean="0"/>
              <a:t>Frist </a:t>
            </a:r>
          </a:p>
        </p:txBody>
      </p:sp>
      <p:sp>
        <p:nvSpPr>
          <p:cNvPr id="35" name="Rechteck 34"/>
          <p:cNvSpPr/>
          <p:nvPr/>
        </p:nvSpPr>
        <p:spPr>
          <a:xfrm>
            <a:off x="785786" y="4429132"/>
            <a:ext cx="1362617" cy="276999"/>
          </a:xfrm>
          <a:prstGeom prst="rect">
            <a:avLst/>
          </a:prstGeom>
        </p:spPr>
        <p:txBody>
          <a:bodyPr wrap="none">
            <a:spAutoFit/>
          </a:bodyPr>
          <a:lstStyle/>
          <a:p>
            <a:r>
              <a:rPr lang="de-DE" sz="1200" b="1" dirty="0" smtClean="0">
                <a:solidFill>
                  <a:srgbClr val="C00000"/>
                </a:solidFill>
              </a:rPr>
              <a:t>Einigungsgespräch</a:t>
            </a:r>
            <a:endParaRPr lang="de-DE" sz="1200" dirty="0"/>
          </a:p>
        </p:txBody>
      </p:sp>
      <p:sp>
        <p:nvSpPr>
          <p:cNvPr id="36" name="Rechteck 35"/>
          <p:cNvSpPr/>
          <p:nvPr/>
        </p:nvSpPr>
        <p:spPr>
          <a:xfrm>
            <a:off x="714348" y="5643578"/>
            <a:ext cx="1401538" cy="276999"/>
          </a:xfrm>
          <a:prstGeom prst="rect">
            <a:avLst/>
          </a:prstGeom>
        </p:spPr>
        <p:txBody>
          <a:bodyPr wrap="none">
            <a:spAutoFit/>
          </a:bodyPr>
          <a:lstStyle/>
          <a:p>
            <a:r>
              <a:rPr lang="de-DE" sz="1200" b="1" dirty="0" smtClean="0">
                <a:solidFill>
                  <a:srgbClr val="C00000"/>
                </a:solidFill>
              </a:rPr>
              <a:t>Christlicher Anwalt</a:t>
            </a:r>
            <a:endParaRPr lang="de-DE" sz="1200" dirty="0"/>
          </a:p>
        </p:txBody>
      </p:sp>
      <p:sp>
        <p:nvSpPr>
          <p:cNvPr id="37" name="AutoShape 22"/>
          <p:cNvSpPr>
            <a:spLocks noChangeArrowheads="1"/>
          </p:cNvSpPr>
          <p:nvPr/>
        </p:nvSpPr>
        <p:spPr bwMode="auto">
          <a:xfrm rot="10800000" flipH="1">
            <a:off x="2159524" y="445527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8" name="AutoShape 22"/>
          <p:cNvSpPr>
            <a:spLocks noChangeArrowheads="1"/>
          </p:cNvSpPr>
          <p:nvPr/>
        </p:nvSpPr>
        <p:spPr bwMode="auto">
          <a:xfrm rot="10800000" flipH="1">
            <a:off x="2143108" y="5214950"/>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39" name="AutoShape 22"/>
          <p:cNvSpPr>
            <a:spLocks noChangeArrowheads="1"/>
          </p:cNvSpPr>
          <p:nvPr/>
        </p:nvSpPr>
        <p:spPr bwMode="auto">
          <a:xfrm rot="10800000" flipH="1">
            <a:off x="2143108" y="5643578"/>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40" name="AutoShape 22"/>
          <p:cNvSpPr>
            <a:spLocks noChangeArrowheads="1"/>
          </p:cNvSpPr>
          <p:nvPr/>
        </p:nvSpPr>
        <p:spPr bwMode="auto">
          <a:xfrm rot="10800000" flipH="1">
            <a:off x="2143108" y="3643314"/>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500" fill="hold"/>
                                        <p:tgtEl>
                                          <p:spTgt spid="40"/>
                                        </p:tgtEl>
                                        <p:attrNameLst>
                                          <p:attrName>ppt_x</p:attrName>
                                        </p:attrNameLst>
                                      </p:cBhvr>
                                      <p:tavLst>
                                        <p:tav tm="0">
                                          <p:val>
                                            <p:strVal val="0-#ppt_w/2"/>
                                          </p:val>
                                        </p:tav>
                                        <p:tav tm="100000">
                                          <p:val>
                                            <p:strVal val="#ppt_x"/>
                                          </p:val>
                                        </p:tav>
                                      </p:tavLst>
                                    </p:anim>
                                    <p:anim calcmode="lin" valueType="num">
                                      <p:cBhvr additive="base">
                                        <p:cTn id="19" dur="500" fill="hold"/>
                                        <p:tgtEl>
                                          <p:spTgt spid="40"/>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0-#ppt_w/2"/>
                                          </p:val>
                                        </p:tav>
                                        <p:tav tm="100000">
                                          <p:val>
                                            <p:strVal val="#ppt_x"/>
                                          </p:val>
                                        </p:tav>
                                      </p:tavLst>
                                    </p:anim>
                                    <p:anim calcmode="lin" valueType="num">
                                      <p:cBhvr additive="base">
                                        <p:cTn id="24" dur="500" fill="hold"/>
                                        <p:tgtEl>
                                          <p:spTgt spid="37"/>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0-#ppt_w/2"/>
                                          </p:val>
                                        </p:tav>
                                        <p:tav tm="100000">
                                          <p:val>
                                            <p:strVal val="#ppt_x"/>
                                          </p:val>
                                        </p:tav>
                                      </p:tavLst>
                                    </p:anim>
                                    <p:anim calcmode="lin" valueType="num">
                                      <p:cBhvr additive="base">
                                        <p:cTn id="29" dur="500" fill="hold"/>
                                        <p:tgtEl>
                                          <p:spTgt spid="38"/>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8"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0-#ppt_w/2"/>
                                          </p:val>
                                        </p:tav>
                                        <p:tav tm="100000">
                                          <p:val>
                                            <p:strVal val="#ppt_x"/>
                                          </p:val>
                                        </p:tav>
                                      </p:tavLst>
                                    </p:anim>
                                    <p:anim calcmode="lin" valueType="num">
                                      <p:cBhvr additive="base">
                                        <p:cTn id="34" dur="500" fill="hold"/>
                                        <p:tgtEl>
                                          <p:spTgt spid="39"/>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3" presetClass="entr" presetSubtype="1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blinds(horizontal)">
                                      <p:cBhvr>
                                        <p:cTn id="38" dur="500"/>
                                        <p:tgtEl>
                                          <p:spTgt spid="33"/>
                                        </p:tgtEl>
                                      </p:cBhvr>
                                    </p:animEffect>
                                  </p:childTnLst>
                                </p:cTn>
                              </p:par>
                            </p:childTnLst>
                          </p:cTn>
                        </p:par>
                        <p:par>
                          <p:cTn id="39" fill="hold">
                            <p:stCondLst>
                              <p:cond delay="4000"/>
                            </p:stCondLst>
                            <p:childTnLst>
                              <p:par>
                                <p:cTn id="40" presetID="3" presetClass="entr" presetSubtype="1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linds(horizontal)">
                                      <p:cBhvr>
                                        <p:cTn id="42" dur="500"/>
                                        <p:tgtEl>
                                          <p:spTgt spid="34"/>
                                        </p:tgtEl>
                                      </p:cBhvr>
                                    </p:animEffect>
                                  </p:childTnLst>
                                </p:cTn>
                              </p:par>
                            </p:childTnLst>
                          </p:cTn>
                        </p:par>
                        <p:par>
                          <p:cTn id="43" fill="hold">
                            <p:stCondLst>
                              <p:cond delay="4500"/>
                            </p:stCondLst>
                            <p:childTnLst>
                              <p:par>
                                <p:cTn id="44" presetID="3" presetClass="entr" presetSubtype="1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linds(horizontal)">
                                      <p:cBhvr>
                                        <p:cTn id="46" dur="500"/>
                                        <p:tgtEl>
                                          <p:spTgt spid="35"/>
                                        </p:tgtEl>
                                      </p:cBhvr>
                                    </p:animEffect>
                                  </p:childTnLst>
                                </p:cTn>
                              </p:par>
                            </p:childTnLst>
                          </p:cTn>
                        </p:par>
                        <p:par>
                          <p:cTn id="47" fill="hold">
                            <p:stCondLst>
                              <p:cond delay="5000"/>
                            </p:stCondLst>
                            <p:childTnLst>
                              <p:par>
                                <p:cTn id="48" presetID="3" presetClass="entr" presetSubtype="10"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blinds(horizontal)">
                                      <p:cBhvr>
                                        <p:cTn id="5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33" grpId="0"/>
      <p:bldP spid="34" grpId="0"/>
      <p:bldP spid="35" grpId="0"/>
      <p:bldP spid="36" grpId="0"/>
      <p:bldP spid="37" grpId="0" animBg="1"/>
      <p:bldP spid="38" grpId="0" animBg="1"/>
      <p:bldP spid="39" grpId="0" animBg="1"/>
      <p:bldP spid="4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hteck 70"/>
          <p:cNvSpPr/>
          <p:nvPr/>
        </p:nvSpPr>
        <p:spPr bwMode="auto">
          <a:xfrm>
            <a:off x="0" y="0"/>
            <a:ext cx="2714612"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34" name="Rechteck 33"/>
          <p:cNvSpPr/>
          <p:nvPr/>
        </p:nvSpPr>
        <p:spPr bwMode="auto">
          <a:xfrm>
            <a:off x="2500298" y="6000768"/>
            <a:ext cx="6072230" cy="285752"/>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200" b="1" i="1" dirty="0">
              <a:solidFill>
                <a:schemeClr val="tx1"/>
              </a:solidFill>
            </a:endParaRPr>
          </a:p>
        </p:txBody>
      </p:sp>
      <p:sp>
        <p:nvSpPr>
          <p:cNvPr id="64" name="Rechteck 63"/>
          <p:cNvSpPr/>
          <p:nvPr/>
        </p:nvSpPr>
        <p:spPr bwMode="auto">
          <a:xfrm>
            <a:off x="2500298" y="4929199"/>
            <a:ext cx="6072230" cy="928694"/>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200" b="1" i="1" dirty="0">
              <a:solidFill>
                <a:schemeClr val="tx1"/>
              </a:solidFill>
            </a:endParaRPr>
          </a:p>
        </p:txBody>
      </p:sp>
      <p:sp>
        <p:nvSpPr>
          <p:cNvPr id="63" name="Rechteck 62"/>
          <p:cNvSpPr/>
          <p:nvPr/>
        </p:nvSpPr>
        <p:spPr bwMode="auto">
          <a:xfrm>
            <a:off x="2500298" y="3143248"/>
            <a:ext cx="6072230" cy="785818"/>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200" b="1" i="1">
              <a:cs typeface="Arial" pitchFamily="34" charset="0"/>
            </a:endParaRPr>
          </a:p>
        </p:txBody>
      </p:sp>
      <p:sp>
        <p:nvSpPr>
          <p:cNvPr id="62" name="Rechteck 61"/>
          <p:cNvSpPr/>
          <p:nvPr/>
        </p:nvSpPr>
        <p:spPr bwMode="auto">
          <a:xfrm>
            <a:off x="2500298" y="4071942"/>
            <a:ext cx="6072230" cy="500066"/>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200" b="1" i="1">
              <a:cs typeface="Arial" pitchFamily="34" charset="0"/>
            </a:endParaRPr>
          </a:p>
        </p:txBody>
      </p:sp>
      <p:sp>
        <p:nvSpPr>
          <p:cNvPr id="61" name="Rechteck 60"/>
          <p:cNvSpPr/>
          <p:nvPr/>
        </p:nvSpPr>
        <p:spPr bwMode="auto">
          <a:xfrm>
            <a:off x="2500298" y="2428868"/>
            <a:ext cx="6072230" cy="571504"/>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200" b="1" i="1">
              <a:cs typeface="Arial" pitchFamily="34" charset="0"/>
            </a:endParaRPr>
          </a:p>
        </p:txBody>
      </p:sp>
      <p:sp>
        <p:nvSpPr>
          <p:cNvPr id="40" name="Rechteck 39"/>
          <p:cNvSpPr/>
          <p:nvPr/>
        </p:nvSpPr>
        <p:spPr>
          <a:xfrm>
            <a:off x="2571736" y="2500306"/>
            <a:ext cx="6000808" cy="461665"/>
          </a:xfrm>
          <a:prstGeom prst="rect">
            <a:avLst/>
          </a:prstGeom>
        </p:spPr>
        <p:txBody>
          <a:bodyPr wrap="square">
            <a:spAutoFit/>
          </a:bodyPr>
          <a:lstStyle/>
          <a:p>
            <a:r>
              <a:rPr lang="de-DE" sz="1000" i="1" dirty="0" smtClean="0"/>
              <a:t>( 6 ) </a:t>
            </a:r>
            <a:r>
              <a:rPr lang="de-DE" sz="1200" b="1" i="1" dirty="0" smtClean="0"/>
              <a:t>…wird über die </a:t>
            </a:r>
            <a:r>
              <a:rPr lang="de-DE" sz="1200" b="1" i="1" dirty="0" smtClean="0">
                <a:solidFill>
                  <a:srgbClr val="C00000"/>
                </a:solidFill>
              </a:rPr>
              <a:t>Ersetzung der Zustimmung </a:t>
            </a:r>
            <a:r>
              <a:rPr lang="de-DE" sz="1200" b="1" i="1" dirty="0" smtClean="0"/>
              <a:t>der MAV entschieden. Die Entscheidung </a:t>
            </a:r>
          </a:p>
          <a:p>
            <a:r>
              <a:rPr lang="de-DE" sz="1200" b="1" i="1" dirty="0" smtClean="0"/>
              <a:t>      muss  sich </a:t>
            </a:r>
            <a:r>
              <a:rPr lang="de-DE" sz="1200" b="1" i="1" dirty="0" smtClean="0">
                <a:solidFill>
                  <a:srgbClr val="C00000"/>
                </a:solidFill>
              </a:rPr>
              <a:t>im Rahmen der Anträge </a:t>
            </a:r>
            <a:r>
              <a:rPr lang="de-DE" sz="1200" b="1" i="1" dirty="0" smtClean="0"/>
              <a:t>von Dienststellenleitung und MAV halten.</a:t>
            </a:r>
            <a:endParaRPr lang="de-DE" sz="1200" b="1" i="1" dirty="0"/>
          </a:p>
        </p:txBody>
      </p:sp>
      <p:sp>
        <p:nvSpPr>
          <p:cNvPr id="42" name="Rechteck 41"/>
          <p:cNvSpPr/>
          <p:nvPr/>
        </p:nvSpPr>
        <p:spPr>
          <a:xfrm>
            <a:off x="714348" y="2571744"/>
            <a:ext cx="1497398" cy="461665"/>
          </a:xfrm>
          <a:prstGeom prst="rect">
            <a:avLst/>
          </a:prstGeom>
        </p:spPr>
        <p:txBody>
          <a:bodyPr wrap="none">
            <a:spAutoFit/>
          </a:bodyPr>
          <a:lstStyle/>
          <a:p>
            <a:pPr algn="r"/>
            <a:r>
              <a:rPr lang="de-DE" sz="1200" b="1" dirty="0" smtClean="0"/>
              <a:t>In den Fällen </a:t>
            </a:r>
          </a:p>
          <a:p>
            <a:pPr algn="r"/>
            <a:r>
              <a:rPr lang="de-DE" sz="1200" b="1" dirty="0" smtClean="0"/>
              <a:t>der </a:t>
            </a:r>
            <a:r>
              <a:rPr lang="de-DE" sz="1200" b="1" dirty="0" smtClean="0">
                <a:solidFill>
                  <a:srgbClr val="C00000"/>
                </a:solidFill>
              </a:rPr>
              <a:t>Mitbestimmung </a:t>
            </a:r>
            <a:endParaRPr lang="de-DE" sz="1200" b="1" dirty="0">
              <a:solidFill>
                <a:srgbClr val="C00000"/>
              </a:solidFill>
            </a:endParaRPr>
          </a:p>
        </p:txBody>
      </p:sp>
      <p:sp>
        <p:nvSpPr>
          <p:cNvPr id="43" name="Rechteck 42"/>
          <p:cNvSpPr/>
          <p:nvPr/>
        </p:nvSpPr>
        <p:spPr>
          <a:xfrm>
            <a:off x="2571736" y="3214686"/>
            <a:ext cx="5929354" cy="646331"/>
          </a:xfrm>
          <a:prstGeom prst="rect">
            <a:avLst/>
          </a:prstGeom>
        </p:spPr>
        <p:txBody>
          <a:bodyPr wrap="square">
            <a:spAutoFit/>
          </a:bodyPr>
          <a:lstStyle/>
          <a:p>
            <a:r>
              <a:rPr lang="de-DE" sz="1000" i="1" dirty="0" smtClean="0"/>
              <a:t>( 5 ) </a:t>
            </a:r>
            <a:r>
              <a:rPr lang="de-DE" sz="1200" b="1" i="1" dirty="0" smtClean="0"/>
              <a:t>…haben die Kirchengerichte lediglich </a:t>
            </a:r>
            <a:r>
              <a:rPr lang="de-DE" sz="1200" b="1" i="1" dirty="0" smtClean="0">
                <a:solidFill>
                  <a:srgbClr val="C00000"/>
                </a:solidFill>
              </a:rPr>
              <a:t>zu prüfen und festzustellen</a:t>
            </a:r>
            <a:r>
              <a:rPr lang="de-DE" sz="1200" b="1" i="1" dirty="0" smtClean="0"/>
              <a:t>, ob für die MAV ein </a:t>
            </a:r>
          </a:p>
          <a:p>
            <a:r>
              <a:rPr lang="de-DE" sz="1200" b="1" i="1" dirty="0" smtClean="0"/>
              <a:t>      </a:t>
            </a:r>
            <a:r>
              <a:rPr lang="de-DE" sz="1200" b="1" i="1" dirty="0" smtClean="0">
                <a:solidFill>
                  <a:srgbClr val="C00000"/>
                </a:solidFill>
              </a:rPr>
              <a:t>Grund zur Verweigerung </a:t>
            </a:r>
            <a:r>
              <a:rPr lang="de-DE" sz="1200" b="1" i="1" dirty="0" smtClean="0"/>
              <a:t>der Zustimmung </a:t>
            </a:r>
            <a:r>
              <a:rPr lang="de-DE" sz="1200" b="1" i="1" dirty="0" smtClean="0">
                <a:solidFill>
                  <a:srgbClr val="C00000"/>
                </a:solidFill>
              </a:rPr>
              <a:t>nach § 41 </a:t>
            </a:r>
            <a:r>
              <a:rPr lang="de-DE" sz="1200" b="1" i="1" dirty="0" smtClean="0"/>
              <a:t>vorliegt. Wird festgestellt, dass </a:t>
            </a:r>
          </a:p>
          <a:p>
            <a:r>
              <a:rPr lang="de-DE" sz="1200" b="1" i="1" dirty="0" smtClean="0"/>
              <a:t>      kein Grund zur Verweigerung vorliegt, gilt die Zustimmung der MAV </a:t>
            </a:r>
            <a:r>
              <a:rPr lang="de-DE" sz="1200" b="1" i="1" dirty="0" smtClean="0">
                <a:solidFill>
                  <a:srgbClr val="C00000"/>
                </a:solidFill>
              </a:rPr>
              <a:t>als ersetzt</a:t>
            </a:r>
            <a:r>
              <a:rPr lang="de-DE" sz="1200" b="1" i="1" dirty="0" smtClean="0"/>
              <a:t>.</a:t>
            </a:r>
            <a:endParaRPr lang="de-DE" sz="1200" b="1" i="1" dirty="0"/>
          </a:p>
        </p:txBody>
      </p:sp>
      <p:sp>
        <p:nvSpPr>
          <p:cNvPr id="44" name="Rechteck 43"/>
          <p:cNvSpPr/>
          <p:nvPr/>
        </p:nvSpPr>
        <p:spPr>
          <a:xfrm>
            <a:off x="285720" y="3286124"/>
            <a:ext cx="1857388" cy="646331"/>
          </a:xfrm>
          <a:prstGeom prst="rect">
            <a:avLst/>
          </a:prstGeom>
        </p:spPr>
        <p:txBody>
          <a:bodyPr wrap="square">
            <a:spAutoFit/>
          </a:bodyPr>
          <a:lstStyle/>
          <a:p>
            <a:pPr algn="r"/>
            <a:r>
              <a:rPr lang="de-DE" sz="1200" b="1" dirty="0" smtClean="0"/>
              <a:t>In den Fällen </a:t>
            </a:r>
          </a:p>
          <a:p>
            <a:pPr algn="r"/>
            <a:r>
              <a:rPr lang="de-DE" sz="1200" b="1" dirty="0" smtClean="0"/>
              <a:t>der </a:t>
            </a:r>
            <a:r>
              <a:rPr lang="de-DE" sz="1200" b="1" dirty="0" smtClean="0">
                <a:solidFill>
                  <a:srgbClr val="C00000"/>
                </a:solidFill>
              </a:rPr>
              <a:t>eingeschränkten </a:t>
            </a:r>
          </a:p>
          <a:p>
            <a:pPr algn="r"/>
            <a:r>
              <a:rPr lang="de-DE" sz="1200" b="1" dirty="0" smtClean="0"/>
              <a:t>Mitbestimmungsrecht </a:t>
            </a:r>
            <a:endParaRPr lang="de-DE" sz="1200" b="1" dirty="0"/>
          </a:p>
        </p:txBody>
      </p:sp>
      <p:sp>
        <p:nvSpPr>
          <p:cNvPr id="45" name="Rechteck 44"/>
          <p:cNvSpPr/>
          <p:nvPr/>
        </p:nvSpPr>
        <p:spPr>
          <a:xfrm>
            <a:off x="2571736" y="4071942"/>
            <a:ext cx="5715040" cy="461665"/>
          </a:xfrm>
          <a:prstGeom prst="rect">
            <a:avLst/>
          </a:prstGeom>
        </p:spPr>
        <p:txBody>
          <a:bodyPr wrap="square">
            <a:spAutoFit/>
          </a:bodyPr>
          <a:lstStyle/>
          <a:p>
            <a:r>
              <a:rPr lang="de-DE" sz="1000" i="1" dirty="0" smtClean="0"/>
              <a:t>( 4 ) </a:t>
            </a:r>
            <a:r>
              <a:rPr lang="de-DE" sz="1200" b="1" i="1" dirty="0" smtClean="0"/>
              <a:t>…stellen die Kirchengerichte nur fest, ob </a:t>
            </a:r>
            <a:r>
              <a:rPr lang="de-DE" sz="1200" b="1" i="1" dirty="0" smtClean="0">
                <a:solidFill>
                  <a:srgbClr val="C00000"/>
                </a:solidFill>
              </a:rPr>
              <a:t>die Beteiligung </a:t>
            </a:r>
            <a:r>
              <a:rPr lang="de-DE" sz="1200" b="1" i="1" dirty="0" smtClean="0"/>
              <a:t>der MAV </a:t>
            </a:r>
            <a:r>
              <a:rPr lang="de-DE" sz="1200" b="1" i="1" dirty="0" smtClean="0">
                <a:solidFill>
                  <a:srgbClr val="C00000"/>
                </a:solidFill>
              </a:rPr>
              <a:t>erfolgt ist</a:t>
            </a:r>
            <a:r>
              <a:rPr lang="de-DE" sz="1200" b="1" i="1" dirty="0" smtClean="0"/>
              <a:t>. </a:t>
            </a:r>
          </a:p>
          <a:p>
            <a:r>
              <a:rPr lang="de-DE" sz="1200" b="1" i="1" dirty="0" smtClean="0"/>
              <a:t>       Ist das nicht der Fall, hat dies die </a:t>
            </a:r>
            <a:r>
              <a:rPr lang="de-DE" sz="1200" b="1" i="1" dirty="0" smtClean="0">
                <a:solidFill>
                  <a:srgbClr val="C00000"/>
                </a:solidFill>
              </a:rPr>
              <a:t>Unwirksamkeit der Maßnahme </a:t>
            </a:r>
            <a:r>
              <a:rPr lang="de-DE" sz="1200" b="1" i="1" dirty="0" smtClean="0"/>
              <a:t>zur Folge.</a:t>
            </a:r>
            <a:endParaRPr lang="de-DE" sz="1200" b="1" i="1" dirty="0"/>
          </a:p>
        </p:txBody>
      </p:sp>
      <p:sp>
        <p:nvSpPr>
          <p:cNvPr id="46" name="Rechteck 45"/>
          <p:cNvSpPr/>
          <p:nvPr/>
        </p:nvSpPr>
        <p:spPr>
          <a:xfrm>
            <a:off x="928662" y="4143380"/>
            <a:ext cx="1274708" cy="461665"/>
          </a:xfrm>
          <a:prstGeom prst="rect">
            <a:avLst/>
          </a:prstGeom>
        </p:spPr>
        <p:txBody>
          <a:bodyPr wrap="none">
            <a:spAutoFit/>
          </a:bodyPr>
          <a:lstStyle/>
          <a:p>
            <a:pPr algn="r"/>
            <a:r>
              <a:rPr lang="de-DE" sz="1200" b="1" dirty="0" smtClean="0"/>
              <a:t>In den Fällen </a:t>
            </a:r>
          </a:p>
          <a:p>
            <a:pPr algn="r"/>
            <a:r>
              <a:rPr lang="de-DE" sz="1200" b="1" dirty="0" smtClean="0"/>
              <a:t>der </a:t>
            </a:r>
            <a:r>
              <a:rPr lang="de-DE" sz="1200" b="1" dirty="0" err="1" smtClean="0">
                <a:solidFill>
                  <a:srgbClr val="C00000"/>
                </a:solidFill>
              </a:rPr>
              <a:t>Mitberatung</a:t>
            </a:r>
            <a:r>
              <a:rPr lang="de-DE" sz="1200" b="1" dirty="0" smtClean="0"/>
              <a:t> </a:t>
            </a:r>
            <a:endParaRPr lang="de-DE" sz="1200" b="1" dirty="0"/>
          </a:p>
        </p:txBody>
      </p:sp>
      <p:sp>
        <p:nvSpPr>
          <p:cNvPr id="47" name="Rechteck 46"/>
          <p:cNvSpPr/>
          <p:nvPr/>
        </p:nvSpPr>
        <p:spPr>
          <a:xfrm>
            <a:off x="2571736" y="6000768"/>
            <a:ext cx="5715040" cy="276999"/>
          </a:xfrm>
          <a:prstGeom prst="rect">
            <a:avLst/>
          </a:prstGeom>
        </p:spPr>
        <p:txBody>
          <a:bodyPr wrap="square">
            <a:spAutoFit/>
          </a:bodyPr>
          <a:lstStyle/>
          <a:p>
            <a:r>
              <a:rPr lang="de-DE" sz="1000" i="1" dirty="0" smtClean="0"/>
              <a:t>( 3 ) </a:t>
            </a:r>
            <a:r>
              <a:rPr lang="de-DE" sz="1200" b="1" i="1" dirty="0" smtClean="0"/>
              <a:t>…wird vom Kirchengericht nur ein </a:t>
            </a:r>
            <a:r>
              <a:rPr lang="de-DE" sz="1200" b="1" i="1" dirty="0" smtClean="0">
                <a:solidFill>
                  <a:srgbClr val="C00000"/>
                </a:solidFill>
              </a:rPr>
              <a:t>Vermittlungsvorschlag</a:t>
            </a:r>
            <a:r>
              <a:rPr lang="de-DE" sz="1200" b="1" i="1" dirty="0" smtClean="0"/>
              <a:t> unterbreitet.</a:t>
            </a:r>
            <a:endParaRPr lang="de-DE" sz="1200" b="1" i="1" dirty="0"/>
          </a:p>
        </p:txBody>
      </p:sp>
      <p:sp>
        <p:nvSpPr>
          <p:cNvPr id="48" name="Rechteck 47"/>
          <p:cNvSpPr/>
          <p:nvPr/>
        </p:nvSpPr>
        <p:spPr>
          <a:xfrm>
            <a:off x="357158" y="5929330"/>
            <a:ext cx="1785950" cy="461665"/>
          </a:xfrm>
          <a:prstGeom prst="rect">
            <a:avLst/>
          </a:prstGeom>
        </p:spPr>
        <p:txBody>
          <a:bodyPr wrap="square">
            <a:spAutoFit/>
          </a:bodyPr>
          <a:lstStyle/>
          <a:p>
            <a:pPr algn="r"/>
            <a:r>
              <a:rPr lang="de-DE" sz="1200" b="1" dirty="0" smtClean="0"/>
              <a:t>In den Fällen zu </a:t>
            </a:r>
            <a:r>
              <a:rPr lang="de-DE" sz="1200" b="1" dirty="0" smtClean="0">
                <a:solidFill>
                  <a:srgbClr val="C00000"/>
                </a:solidFill>
              </a:rPr>
              <a:t>Dienstvereinbarungen </a:t>
            </a:r>
            <a:endParaRPr lang="de-DE" sz="1200" b="1" dirty="0">
              <a:solidFill>
                <a:srgbClr val="C00000"/>
              </a:solidFill>
            </a:endParaRPr>
          </a:p>
        </p:txBody>
      </p:sp>
      <p:sp>
        <p:nvSpPr>
          <p:cNvPr id="49" name="Rechteck 48"/>
          <p:cNvSpPr/>
          <p:nvPr/>
        </p:nvSpPr>
        <p:spPr>
          <a:xfrm>
            <a:off x="2571736" y="5000636"/>
            <a:ext cx="6000792" cy="830997"/>
          </a:xfrm>
          <a:prstGeom prst="rect">
            <a:avLst/>
          </a:prstGeom>
        </p:spPr>
        <p:txBody>
          <a:bodyPr wrap="square">
            <a:spAutoFit/>
          </a:bodyPr>
          <a:lstStyle/>
          <a:p>
            <a:r>
              <a:rPr lang="de-DE" sz="1000" i="1" dirty="0" smtClean="0"/>
              <a:t>( 7 ) </a:t>
            </a:r>
            <a:r>
              <a:rPr lang="de-DE" sz="1200" b="1" i="1" dirty="0" smtClean="0"/>
              <a:t>…wird festgestellt, ob die Weigerung der Dienststellenleitung, </a:t>
            </a:r>
          </a:p>
          <a:p>
            <a:r>
              <a:rPr lang="de-DE" sz="1200" b="1" i="1" dirty="0" smtClean="0"/>
              <a:t>       die von der MAV beantragte Maßnahme zu vollziehen, </a:t>
            </a:r>
            <a:r>
              <a:rPr lang="de-DE" sz="1200" b="1" i="1" dirty="0" smtClean="0">
                <a:solidFill>
                  <a:srgbClr val="C00000"/>
                </a:solidFill>
              </a:rPr>
              <a:t>rechtwidrig ist</a:t>
            </a:r>
            <a:r>
              <a:rPr lang="de-DE" sz="1200" b="1" i="1" dirty="0" smtClean="0"/>
              <a:t>. Ist das der Fall, </a:t>
            </a:r>
          </a:p>
          <a:p>
            <a:r>
              <a:rPr lang="de-DE" sz="1200" b="1" i="1" dirty="0" smtClean="0"/>
              <a:t>       hat die Dienststellenleitung </a:t>
            </a:r>
            <a:r>
              <a:rPr lang="de-DE" sz="1200" b="1" i="1" dirty="0" smtClean="0">
                <a:solidFill>
                  <a:srgbClr val="C00000"/>
                </a:solidFill>
              </a:rPr>
              <a:t>erneut</a:t>
            </a:r>
            <a:r>
              <a:rPr lang="de-DE" sz="1200" b="1" i="1" dirty="0" smtClean="0"/>
              <a:t> unter Berücksichtigung des Beschlusses über den </a:t>
            </a:r>
          </a:p>
          <a:p>
            <a:r>
              <a:rPr lang="de-DE" sz="1200" b="1" i="1" dirty="0" smtClean="0"/>
              <a:t>       Antrag der MAV zu entscheiden.</a:t>
            </a:r>
            <a:endParaRPr lang="de-DE" sz="1200" b="1" i="1" dirty="0"/>
          </a:p>
        </p:txBody>
      </p:sp>
      <p:sp>
        <p:nvSpPr>
          <p:cNvPr id="50" name="Rechteck 49"/>
          <p:cNvSpPr/>
          <p:nvPr/>
        </p:nvSpPr>
        <p:spPr>
          <a:xfrm>
            <a:off x="893117" y="5143512"/>
            <a:ext cx="1279003" cy="461665"/>
          </a:xfrm>
          <a:prstGeom prst="rect">
            <a:avLst/>
          </a:prstGeom>
        </p:spPr>
        <p:txBody>
          <a:bodyPr wrap="none">
            <a:spAutoFit/>
          </a:bodyPr>
          <a:lstStyle/>
          <a:p>
            <a:pPr algn="r"/>
            <a:r>
              <a:rPr lang="de-DE" sz="1200" b="1" dirty="0" smtClean="0"/>
              <a:t>In den Fällen zu </a:t>
            </a:r>
          </a:p>
          <a:p>
            <a:pPr algn="r"/>
            <a:r>
              <a:rPr lang="de-DE" sz="1200" b="1" dirty="0" smtClean="0">
                <a:solidFill>
                  <a:srgbClr val="C00000"/>
                </a:solidFill>
              </a:rPr>
              <a:t>Initiativanträgen</a:t>
            </a:r>
            <a:r>
              <a:rPr lang="de-DE" sz="1200" b="1" dirty="0" smtClean="0"/>
              <a:t> </a:t>
            </a:r>
            <a:endParaRPr lang="de-DE" sz="1200" b="1" dirty="0"/>
          </a:p>
        </p:txBody>
      </p:sp>
      <p:sp>
        <p:nvSpPr>
          <p:cNvPr id="51" name="Rechteck 51"/>
          <p:cNvSpPr>
            <a:spLocks noChangeArrowheads="1"/>
          </p:cNvSpPr>
          <p:nvPr/>
        </p:nvSpPr>
        <p:spPr bwMode="auto">
          <a:xfrm>
            <a:off x="500034" y="1785926"/>
            <a:ext cx="1714512" cy="523220"/>
          </a:xfrm>
          <a:prstGeom prst="rect">
            <a:avLst/>
          </a:prstGeom>
          <a:noFill/>
          <a:ln w="9525">
            <a:noFill/>
            <a:miter lim="800000"/>
            <a:headEnd/>
            <a:tailEnd/>
          </a:ln>
        </p:spPr>
        <p:txBody>
          <a:bodyPr wrap="square">
            <a:spAutoFit/>
          </a:bodyPr>
          <a:lstStyle/>
          <a:p>
            <a:pPr algn="r"/>
            <a:r>
              <a:rPr lang="de-DE" sz="1400" b="1" i="1" dirty="0">
                <a:solidFill>
                  <a:srgbClr val="C00000"/>
                </a:solidFill>
                <a:cs typeface="Arial" pitchFamily="34" charset="0"/>
              </a:rPr>
              <a:t>…wenn </a:t>
            </a:r>
            <a:endParaRPr lang="de-DE" sz="1400" b="1" i="1" dirty="0" smtClean="0">
              <a:solidFill>
                <a:srgbClr val="C00000"/>
              </a:solidFill>
              <a:cs typeface="Arial" pitchFamily="34" charset="0"/>
            </a:endParaRPr>
          </a:p>
          <a:p>
            <a:pPr algn="r"/>
            <a:r>
              <a:rPr lang="de-DE" sz="1400" b="1" i="1" dirty="0" smtClean="0">
                <a:cs typeface="Arial" pitchFamily="34" charset="0"/>
              </a:rPr>
              <a:t>nichts</a:t>
            </a:r>
            <a:r>
              <a:rPr lang="de-DE" sz="1400" b="1" i="1" dirty="0" smtClean="0">
                <a:solidFill>
                  <a:srgbClr val="C00000"/>
                </a:solidFill>
                <a:cs typeface="Arial" pitchFamily="34" charset="0"/>
              </a:rPr>
              <a:t> </a:t>
            </a:r>
            <a:r>
              <a:rPr lang="de-DE" sz="1400" b="1" i="1" dirty="0">
                <a:solidFill>
                  <a:srgbClr val="C00000"/>
                </a:solidFill>
                <a:cs typeface="Arial" pitchFamily="34" charset="0"/>
              </a:rPr>
              <a:t>mehr hilft</a:t>
            </a:r>
          </a:p>
        </p:txBody>
      </p:sp>
      <p:grpSp>
        <p:nvGrpSpPr>
          <p:cNvPr id="2" name="Gruppieren 30"/>
          <p:cNvGrpSpPr/>
          <p:nvPr/>
        </p:nvGrpSpPr>
        <p:grpSpPr>
          <a:xfrm>
            <a:off x="3286116" y="285728"/>
            <a:ext cx="5572164" cy="928694"/>
            <a:chOff x="3286116" y="285728"/>
            <a:chExt cx="5572164" cy="928694"/>
          </a:xfrm>
        </p:grpSpPr>
        <p:grpSp>
          <p:nvGrpSpPr>
            <p:cNvPr id="3" name="Gruppieren 16"/>
            <p:cNvGrpSpPr/>
            <p:nvPr/>
          </p:nvGrpSpPr>
          <p:grpSpPr>
            <a:xfrm>
              <a:off x="3286116" y="285728"/>
              <a:ext cx="5572164" cy="928694"/>
              <a:chOff x="3286116" y="428604"/>
              <a:chExt cx="5572164" cy="928694"/>
            </a:xfrm>
          </p:grpSpPr>
          <p:sp>
            <p:nvSpPr>
              <p:cNvPr id="56" name="Rechteck 55"/>
              <p:cNvSpPr/>
              <p:nvPr/>
            </p:nvSpPr>
            <p:spPr bwMode="auto">
              <a:xfrm>
                <a:off x="3286116" y="785794"/>
                <a:ext cx="5572164"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57" name="Picture 4"/>
              <p:cNvPicPr>
                <a:picLocks noChangeAspect="1" noChangeArrowheads="1"/>
              </p:cNvPicPr>
              <p:nvPr/>
            </p:nvPicPr>
            <p:blipFill>
              <a:blip r:embed="rId2"/>
              <a:srcRect/>
              <a:stretch>
                <a:fillRect/>
              </a:stretch>
            </p:blipFill>
            <p:spPr bwMode="auto">
              <a:xfrm>
                <a:off x="6572264" y="428604"/>
                <a:ext cx="2071702" cy="928694"/>
              </a:xfrm>
              <a:prstGeom prst="rect">
                <a:avLst/>
              </a:prstGeom>
              <a:noFill/>
              <a:ln w="9525">
                <a:noFill/>
                <a:miter lim="800000"/>
                <a:headEnd/>
                <a:tailEnd/>
              </a:ln>
              <a:effectLst/>
            </p:spPr>
          </p:pic>
        </p:grpSp>
        <p:sp>
          <p:nvSpPr>
            <p:cNvPr id="54" name="Rechteck 53"/>
            <p:cNvSpPr/>
            <p:nvPr/>
          </p:nvSpPr>
          <p:spPr>
            <a:xfrm>
              <a:off x="4429124" y="642918"/>
              <a:ext cx="1857356" cy="276999"/>
            </a:xfrm>
            <a:prstGeom prst="rect">
              <a:avLst/>
            </a:prstGeom>
          </p:spPr>
          <p:txBody>
            <a:bodyPr wrap="square">
              <a:spAutoFit/>
            </a:bodyPr>
            <a:lstStyle/>
            <a:p>
              <a:pPr algn="r"/>
              <a:r>
                <a:rPr lang="de-DE" sz="1200" b="1" dirty="0" smtClean="0"/>
                <a:t>MVG EKD  XI. Abschnitt</a:t>
              </a:r>
              <a:endParaRPr lang="de-DE" sz="1200" b="1" dirty="0"/>
            </a:p>
          </p:txBody>
        </p:sp>
        <p:sp>
          <p:nvSpPr>
            <p:cNvPr id="55" name="Rechteck 54"/>
            <p:cNvSpPr/>
            <p:nvPr/>
          </p:nvSpPr>
          <p:spPr>
            <a:xfrm>
              <a:off x="4000496" y="928670"/>
              <a:ext cx="2500298" cy="276999"/>
            </a:xfrm>
            <a:prstGeom prst="rect">
              <a:avLst/>
            </a:prstGeom>
          </p:spPr>
          <p:txBody>
            <a:bodyPr wrap="square">
              <a:spAutoFit/>
            </a:bodyPr>
            <a:lstStyle/>
            <a:p>
              <a:pPr algn="r"/>
              <a:r>
                <a:rPr lang="de-DE" sz="1200" b="1" dirty="0" smtClean="0"/>
                <a:t>Kirchengerichtlicher Rechtsschutz</a:t>
              </a:r>
              <a:endParaRPr lang="de-DE" sz="1200" b="1" dirty="0"/>
            </a:p>
          </p:txBody>
        </p:sp>
      </p:grpSp>
      <p:sp>
        <p:nvSpPr>
          <p:cNvPr id="58" name="Rechteck 57"/>
          <p:cNvSpPr/>
          <p:nvPr/>
        </p:nvSpPr>
        <p:spPr>
          <a:xfrm>
            <a:off x="2500298" y="1785926"/>
            <a:ext cx="5643602" cy="523220"/>
          </a:xfrm>
          <a:prstGeom prst="rect">
            <a:avLst/>
          </a:prstGeom>
        </p:spPr>
        <p:txBody>
          <a:bodyPr wrap="square">
            <a:spAutoFit/>
          </a:bodyPr>
          <a:lstStyle/>
          <a:p>
            <a:r>
              <a:rPr lang="de-DE" sz="1400" b="1" dirty="0" smtClean="0"/>
              <a:t>    die Kirchengerichte entscheiden </a:t>
            </a:r>
          </a:p>
          <a:p>
            <a:r>
              <a:rPr lang="de-DE" sz="1400" b="1" dirty="0" smtClean="0"/>
              <a:t>über alle Streitigkeiten, die sich aus der Anwendung des MVG ergeben.</a:t>
            </a:r>
          </a:p>
        </p:txBody>
      </p:sp>
      <p:sp>
        <p:nvSpPr>
          <p:cNvPr id="65" name="AutoShape 22"/>
          <p:cNvSpPr>
            <a:spLocks noChangeArrowheads="1"/>
          </p:cNvSpPr>
          <p:nvPr/>
        </p:nvSpPr>
        <p:spPr bwMode="auto">
          <a:xfrm rot="10800000" flipH="1">
            <a:off x="2214546" y="5286388"/>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66" name="AutoShape 22"/>
          <p:cNvSpPr>
            <a:spLocks noChangeArrowheads="1"/>
          </p:cNvSpPr>
          <p:nvPr/>
        </p:nvSpPr>
        <p:spPr bwMode="auto">
          <a:xfrm rot="10800000" flipH="1">
            <a:off x="2214546" y="428625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67" name="AutoShape 22"/>
          <p:cNvSpPr>
            <a:spLocks noChangeArrowheads="1"/>
          </p:cNvSpPr>
          <p:nvPr/>
        </p:nvSpPr>
        <p:spPr bwMode="auto">
          <a:xfrm rot="10800000" flipH="1">
            <a:off x="2214546" y="6072206"/>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68" name="AutoShape 22"/>
          <p:cNvSpPr>
            <a:spLocks noChangeArrowheads="1"/>
          </p:cNvSpPr>
          <p:nvPr/>
        </p:nvSpPr>
        <p:spPr bwMode="auto">
          <a:xfrm rot="10800000" flipH="1">
            <a:off x="2214546" y="3571876"/>
            <a:ext cx="285752"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69" name="AutoShape 22"/>
          <p:cNvSpPr>
            <a:spLocks noChangeArrowheads="1"/>
          </p:cNvSpPr>
          <p:nvPr/>
        </p:nvSpPr>
        <p:spPr bwMode="auto">
          <a:xfrm rot="10800000" flipH="1">
            <a:off x="2214546" y="2714620"/>
            <a:ext cx="285750" cy="214312"/>
          </a:xfrm>
          <a:prstGeom prst="chevron">
            <a:avLst>
              <a:gd name="adj" fmla="val 50000"/>
            </a:avLst>
          </a:prstGeom>
          <a:noFill/>
          <a:ln w="38100">
            <a:solidFill>
              <a:srgbClr val="C00000"/>
            </a:solidFill>
            <a:miter lim="800000"/>
            <a:headEnd/>
            <a:tailEnd/>
          </a:ln>
          <a:effectLst>
            <a:outerShdw blurRad="50800" dist="38100" dir="8100000" algn="tr" rotWithShape="0">
              <a:prstClr val="black">
                <a:alpha val="40000"/>
              </a:prstClr>
            </a:outerShdw>
          </a:effectLst>
        </p:spPr>
        <p:txBody>
          <a:bodyPr wrap="none" anchor="ctr"/>
          <a:lstStyle/>
          <a:p>
            <a:pPr>
              <a:defRPr/>
            </a:pPr>
            <a:endParaRPr lang="de-DE">
              <a:latin typeface="Arial" pitchFamily="34" charset="0"/>
              <a:cs typeface="Arial" pitchFamily="34" charset="0"/>
            </a:endParaRPr>
          </a:p>
        </p:txBody>
      </p:sp>
      <p:sp>
        <p:nvSpPr>
          <p:cNvPr id="70" name="Rechteck 69"/>
          <p:cNvSpPr/>
          <p:nvPr/>
        </p:nvSpPr>
        <p:spPr>
          <a:xfrm>
            <a:off x="7786710" y="2000240"/>
            <a:ext cx="910955" cy="307777"/>
          </a:xfrm>
          <a:prstGeom prst="rect">
            <a:avLst/>
          </a:prstGeom>
        </p:spPr>
        <p:txBody>
          <a:bodyPr wrap="none">
            <a:spAutoFit/>
          </a:bodyPr>
          <a:lstStyle/>
          <a:p>
            <a:r>
              <a:rPr lang="de-DE" sz="1400" b="1" dirty="0" smtClean="0">
                <a:solidFill>
                  <a:srgbClr val="C00000"/>
                </a:solidFill>
              </a:rPr>
              <a:t>§ 60 MVG</a:t>
            </a:r>
            <a:endParaRPr lang="de-DE" sz="1400" dirty="0">
              <a:solidFill>
                <a:srgbClr val="C00000"/>
              </a:solidFill>
            </a:endParaRPr>
          </a:p>
        </p:txBody>
      </p:sp>
      <p:sp>
        <p:nvSpPr>
          <p:cNvPr id="72" name="Rechteck 71"/>
          <p:cNvSpPr/>
          <p:nvPr/>
        </p:nvSpPr>
        <p:spPr>
          <a:xfrm>
            <a:off x="142844" y="0"/>
            <a:ext cx="142844"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5" name="Picture 2" descr="C:\Users\Gisbert\Desktop\Homepage und Infodienst\freie Bilder_pixabay\Recht\icon-1302201_640.png"/>
          <p:cNvPicPr>
            <a:picLocks noChangeAspect="1" noChangeArrowheads="1"/>
          </p:cNvPicPr>
          <p:nvPr/>
        </p:nvPicPr>
        <p:blipFill>
          <a:blip r:embed="rId3" cstate="print"/>
          <a:srcRect/>
          <a:stretch>
            <a:fillRect/>
          </a:stretch>
        </p:blipFill>
        <p:spPr bwMode="auto">
          <a:xfrm>
            <a:off x="714348" y="1142984"/>
            <a:ext cx="833422" cy="809982"/>
          </a:xfrm>
          <a:prstGeom prst="rect">
            <a:avLst/>
          </a:prstGeom>
          <a:noFill/>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1000" fill="hold"/>
                                        <p:tgtEl>
                                          <p:spTgt spid="58"/>
                                        </p:tgtEl>
                                        <p:attrNameLst>
                                          <p:attrName>ppt_w</p:attrName>
                                        </p:attrNameLst>
                                      </p:cBhvr>
                                      <p:tavLst>
                                        <p:tav tm="0">
                                          <p:val>
                                            <p:strVal val="#ppt_w*0.70"/>
                                          </p:val>
                                        </p:tav>
                                        <p:tav tm="100000">
                                          <p:val>
                                            <p:strVal val="#ppt_w"/>
                                          </p:val>
                                        </p:tav>
                                      </p:tavLst>
                                    </p:anim>
                                    <p:anim calcmode="lin" valueType="num">
                                      <p:cBhvr>
                                        <p:cTn id="8" dur="1000" fill="hold"/>
                                        <p:tgtEl>
                                          <p:spTgt spid="58"/>
                                        </p:tgtEl>
                                        <p:attrNameLst>
                                          <p:attrName>ppt_h</p:attrName>
                                        </p:attrNameLst>
                                      </p:cBhvr>
                                      <p:tavLst>
                                        <p:tav tm="0">
                                          <p:val>
                                            <p:strVal val="#ppt_h"/>
                                          </p:val>
                                        </p:tav>
                                        <p:tav tm="100000">
                                          <p:val>
                                            <p:strVal val="#ppt_h"/>
                                          </p:val>
                                        </p:tav>
                                      </p:tavLst>
                                    </p:anim>
                                    <p:animEffect transition="in" filter="fade">
                                      <p:cBhvr>
                                        <p:cTn id="9" dur="1000"/>
                                        <p:tgtEl>
                                          <p:spTgt spid="58"/>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additive="base">
                                        <p:cTn id="13" dur="500" fill="hold"/>
                                        <p:tgtEl>
                                          <p:spTgt spid="69"/>
                                        </p:tgtEl>
                                        <p:attrNameLst>
                                          <p:attrName>ppt_x</p:attrName>
                                        </p:attrNameLst>
                                      </p:cBhvr>
                                      <p:tavLst>
                                        <p:tav tm="0">
                                          <p:val>
                                            <p:strVal val="0-#ppt_w/2"/>
                                          </p:val>
                                        </p:tav>
                                        <p:tav tm="100000">
                                          <p:val>
                                            <p:strVal val="#ppt_x"/>
                                          </p:val>
                                        </p:tav>
                                      </p:tavLst>
                                    </p:anim>
                                    <p:anim calcmode="lin" valueType="num">
                                      <p:cBhvr additive="base">
                                        <p:cTn id="14" dur="500" fill="hold"/>
                                        <p:tgtEl>
                                          <p:spTgt spid="69"/>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68"/>
                                        </p:tgtEl>
                                        <p:attrNameLst>
                                          <p:attrName>style.visibility</p:attrName>
                                        </p:attrNameLst>
                                      </p:cBhvr>
                                      <p:to>
                                        <p:strVal val="visible"/>
                                      </p:to>
                                    </p:set>
                                    <p:anim calcmode="lin" valueType="num">
                                      <p:cBhvr additive="base">
                                        <p:cTn id="18" dur="500" fill="hold"/>
                                        <p:tgtEl>
                                          <p:spTgt spid="68"/>
                                        </p:tgtEl>
                                        <p:attrNameLst>
                                          <p:attrName>ppt_x</p:attrName>
                                        </p:attrNameLst>
                                      </p:cBhvr>
                                      <p:tavLst>
                                        <p:tav tm="0">
                                          <p:val>
                                            <p:strVal val="0-#ppt_w/2"/>
                                          </p:val>
                                        </p:tav>
                                        <p:tav tm="100000">
                                          <p:val>
                                            <p:strVal val="#ppt_x"/>
                                          </p:val>
                                        </p:tav>
                                      </p:tavLst>
                                    </p:anim>
                                    <p:anim calcmode="lin" valueType="num">
                                      <p:cBhvr additive="base">
                                        <p:cTn id="19" dur="500" fill="hold"/>
                                        <p:tgtEl>
                                          <p:spTgt spid="68"/>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65"/>
                                        </p:tgtEl>
                                        <p:attrNameLst>
                                          <p:attrName>style.visibility</p:attrName>
                                        </p:attrNameLst>
                                      </p:cBhvr>
                                      <p:to>
                                        <p:strVal val="visible"/>
                                      </p:to>
                                    </p:set>
                                    <p:anim calcmode="lin" valueType="num">
                                      <p:cBhvr additive="base">
                                        <p:cTn id="28" dur="500" fill="hold"/>
                                        <p:tgtEl>
                                          <p:spTgt spid="65"/>
                                        </p:tgtEl>
                                        <p:attrNameLst>
                                          <p:attrName>ppt_x</p:attrName>
                                        </p:attrNameLst>
                                      </p:cBhvr>
                                      <p:tavLst>
                                        <p:tav tm="0">
                                          <p:val>
                                            <p:strVal val="0-#ppt_w/2"/>
                                          </p:val>
                                        </p:tav>
                                        <p:tav tm="100000">
                                          <p:val>
                                            <p:strVal val="#ppt_x"/>
                                          </p:val>
                                        </p:tav>
                                      </p:tavLst>
                                    </p:anim>
                                    <p:anim calcmode="lin" valueType="num">
                                      <p:cBhvr additive="base">
                                        <p:cTn id="29" dur="500" fill="hold"/>
                                        <p:tgtEl>
                                          <p:spTgt spid="65"/>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8"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0-#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3" presetClass="entr" presetSubtype="10"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blinds(horizontal)">
                                      <p:cBhvr>
                                        <p:cTn id="38" dur="500"/>
                                        <p:tgtEl>
                                          <p:spTgt spid="42"/>
                                        </p:tgtEl>
                                      </p:cBhvr>
                                    </p:animEffect>
                                  </p:childTnLst>
                                </p:cTn>
                              </p:par>
                            </p:childTnLst>
                          </p:cTn>
                        </p:par>
                        <p:par>
                          <p:cTn id="39" fill="hold">
                            <p:stCondLst>
                              <p:cond delay="4000"/>
                            </p:stCondLst>
                            <p:childTnLst>
                              <p:par>
                                <p:cTn id="40" presetID="3" presetClass="entr" presetSubtype="10"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blinds(horizontal)">
                                      <p:cBhvr>
                                        <p:cTn id="42" dur="500"/>
                                        <p:tgtEl>
                                          <p:spTgt spid="44"/>
                                        </p:tgtEl>
                                      </p:cBhvr>
                                    </p:animEffect>
                                  </p:childTnLst>
                                </p:cTn>
                              </p:par>
                            </p:childTnLst>
                          </p:cTn>
                        </p:par>
                        <p:par>
                          <p:cTn id="43" fill="hold">
                            <p:stCondLst>
                              <p:cond delay="4500"/>
                            </p:stCondLst>
                            <p:childTnLst>
                              <p:par>
                                <p:cTn id="44" presetID="3" presetClass="entr" presetSubtype="10"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blinds(horizontal)">
                                      <p:cBhvr>
                                        <p:cTn id="46" dur="500"/>
                                        <p:tgtEl>
                                          <p:spTgt spid="46"/>
                                        </p:tgtEl>
                                      </p:cBhvr>
                                    </p:animEffect>
                                  </p:childTnLst>
                                </p:cTn>
                              </p:par>
                            </p:childTnLst>
                          </p:cTn>
                        </p:par>
                        <p:par>
                          <p:cTn id="47" fill="hold">
                            <p:stCondLst>
                              <p:cond delay="5000"/>
                            </p:stCondLst>
                            <p:childTnLst>
                              <p:par>
                                <p:cTn id="48" presetID="3" presetClass="entr" presetSubtype="10" fill="hold" grpId="0"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blinds(horizontal)">
                                      <p:cBhvr>
                                        <p:cTn id="50" dur="500"/>
                                        <p:tgtEl>
                                          <p:spTgt spid="50"/>
                                        </p:tgtEl>
                                      </p:cBhvr>
                                    </p:animEffect>
                                  </p:childTnLst>
                                </p:cTn>
                              </p:par>
                            </p:childTnLst>
                          </p:cTn>
                        </p:par>
                        <p:par>
                          <p:cTn id="51" fill="hold">
                            <p:stCondLst>
                              <p:cond delay="5500"/>
                            </p:stCondLst>
                            <p:childTnLst>
                              <p:par>
                                <p:cTn id="52" presetID="3" presetClass="entr" presetSubtype="10"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blinds(horizontal)">
                                      <p:cBhvr>
                                        <p:cTn id="5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46" grpId="0"/>
      <p:bldP spid="48" grpId="0"/>
      <p:bldP spid="50" grpId="0"/>
      <p:bldP spid="58" grpId="0"/>
      <p:bldP spid="65" grpId="0" animBg="1"/>
      <p:bldP spid="66" grpId="0" animBg="1"/>
      <p:bldP spid="67" grpId="0" animBg="1"/>
      <p:bldP spid="68" grpId="0" animBg="1"/>
      <p:bldP spid="6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p:cNvSpPr/>
          <p:nvPr/>
        </p:nvSpPr>
        <p:spPr bwMode="auto">
          <a:xfrm>
            <a:off x="0" y="0"/>
            <a:ext cx="5000628"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13" name="Rechteck 2"/>
          <p:cNvSpPr>
            <a:spLocks noChangeArrowheads="1"/>
          </p:cNvSpPr>
          <p:nvPr/>
        </p:nvSpPr>
        <p:spPr bwMode="auto">
          <a:xfrm>
            <a:off x="2357422" y="4071930"/>
            <a:ext cx="3786188" cy="646112"/>
          </a:xfrm>
          <a:prstGeom prst="rect">
            <a:avLst/>
          </a:prstGeom>
          <a:solidFill>
            <a:srgbClr val="FFFF99"/>
          </a:solidFill>
          <a:ln w="9525">
            <a:solidFill>
              <a:srgbClr val="FF0000"/>
            </a:solidFill>
            <a:miter lim="800000"/>
            <a:headEnd/>
            <a:tailEnd/>
          </a:ln>
        </p:spPr>
        <p:txBody>
          <a:bodyPr>
            <a:spAutoFit/>
          </a:bodyPr>
          <a:lstStyle/>
          <a:p>
            <a:r>
              <a:rPr lang="de-DE" b="1" i="1">
                <a:solidFill>
                  <a:srgbClr val="C00000"/>
                </a:solidFill>
              </a:rPr>
              <a:t>… </a:t>
            </a:r>
            <a:r>
              <a:rPr lang="de-DE" sz="1600" b="1" i="1">
                <a:solidFill>
                  <a:srgbClr val="C00000"/>
                </a:solidFill>
              </a:rPr>
              <a:t>gibt es (k)einen anderen Weg </a:t>
            </a:r>
          </a:p>
          <a:p>
            <a:r>
              <a:rPr lang="de-DE" b="1" i="1">
                <a:solidFill>
                  <a:srgbClr val="C00000"/>
                </a:solidFill>
              </a:rPr>
              <a:t>    als die Schlichtung ? </a:t>
            </a:r>
          </a:p>
        </p:txBody>
      </p:sp>
      <p:sp>
        <p:nvSpPr>
          <p:cNvPr id="15" name="Rechteck 2"/>
          <p:cNvSpPr>
            <a:spLocks noChangeArrowheads="1"/>
          </p:cNvSpPr>
          <p:nvPr/>
        </p:nvSpPr>
        <p:spPr bwMode="auto">
          <a:xfrm>
            <a:off x="2357422" y="2285992"/>
            <a:ext cx="3786188" cy="646113"/>
          </a:xfrm>
          <a:prstGeom prst="rect">
            <a:avLst/>
          </a:prstGeom>
          <a:solidFill>
            <a:srgbClr val="FFFF99"/>
          </a:solidFill>
          <a:ln w="9525">
            <a:solidFill>
              <a:srgbClr val="FF0000"/>
            </a:solidFill>
            <a:miter lim="800000"/>
            <a:headEnd/>
            <a:tailEnd/>
          </a:ln>
        </p:spPr>
        <p:txBody>
          <a:bodyPr>
            <a:spAutoFit/>
          </a:bodyPr>
          <a:lstStyle/>
          <a:p>
            <a:r>
              <a:rPr lang="de-DE" b="1" i="1">
                <a:solidFill>
                  <a:srgbClr val="C00000"/>
                </a:solidFill>
              </a:rPr>
              <a:t>… lohnt der ganze Aufwand -</a:t>
            </a:r>
          </a:p>
          <a:p>
            <a:r>
              <a:rPr lang="de-DE" b="1" i="1">
                <a:solidFill>
                  <a:srgbClr val="C00000"/>
                </a:solidFill>
              </a:rPr>
              <a:t>    um was ging es eigentlich ?</a:t>
            </a:r>
          </a:p>
        </p:txBody>
      </p:sp>
      <p:sp>
        <p:nvSpPr>
          <p:cNvPr id="16" name="Rechteck 2"/>
          <p:cNvSpPr>
            <a:spLocks noChangeArrowheads="1"/>
          </p:cNvSpPr>
          <p:nvPr/>
        </p:nvSpPr>
        <p:spPr bwMode="auto">
          <a:xfrm>
            <a:off x="2357422" y="3071805"/>
            <a:ext cx="3786188" cy="646112"/>
          </a:xfrm>
          <a:prstGeom prst="rect">
            <a:avLst/>
          </a:prstGeom>
          <a:solidFill>
            <a:srgbClr val="FFFF99"/>
          </a:solidFill>
          <a:ln w="9525">
            <a:solidFill>
              <a:srgbClr val="FF0000"/>
            </a:solidFill>
            <a:miter lim="800000"/>
            <a:headEnd/>
            <a:tailEnd/>
          </a:ln>
        </p:spPr>
        <p:txBody>
          <a:bodyPr>
            <a:spAutoFit/>
          </a:bodyPr>
          <a:lstStyle/>
          <a:p>
            <a:r>
              <a:rPr lang="de-DE" b="1" i="1">
                <a:solidFill>
                  <a:srgbClr val="C00000"/>
                </a:solidFill>
              </a:rPr>
              <a:t>… kleinliche Machtspiele -</a:t>
            </a:r>
          </a:p>
          <a:p>
            <a:r>
              <a:rPr lang="de-DE" b="1" i="1">
                <a:solidFill>
                  <a:srgbClr val="C00000"/>
                </a:solidFill>
              </a:rPr>
              <a:t>    oder Grundsatzfragen ?</a:t>
            </a:r>
          </a:p>
        </p:txBody>
      </p:sp>
      <p:pic>
        <p:nvPicPr>
          <p:cNvPr id="2" name="Grafik 1" descr="Eskalationsstufen.jpg"/>
          <p:cNvPicPr>
            <a:picLocks noChangeAspect="1"/>
          </p:cNvPicPr>
          <p:nvPr/>
        </p:nvPicPr>
        <p:blipFill>
          <a:blip r:embed="rId3"/>
          <a:srcRect/>
          <a:stretch>
            <a:fillRect/>
          </a:stretch>
        </p:blipFill>
        <p:spPr bwMode="auto">
          <a:xfrm>
            <a:off x="1214414" y="790260"/>
            <a:ext cx="7715274" cy="5304154"/>
          </a:xfrm>
          <a:prstGeom prst="rect">
            <a:avLst/>
          </a:prstGeom>
          <a:solidFill>
            <a:srgbClr val="FFFF00"/>
          </a:solidFill>
          <a:ln w="9525">
            <a:noFill/>
            <a:miter lim="800000"/>
            <a:headEnd/>
            <a:tailEnd/>
          </a:ln>
          <a:effectLst>
            <a:outerShdw blurRad="50800" dist="38100" dir="10800000" algn="r" rotWithShape="0">
              <a:prstClr val="black">
                <a:alpha val="40000"/>
              </a:prstClr>
            </a:outerShdw>
          </a:effectLst>
        </p:spPr>
      </p:pic>
      <p:sp>
        <p:nvSpPr>
          <p:cNvPr id="18436" name="Rechteck 2"/>
          <p:cNvSpPr>
            <a:spLocks noChangeArrowheads="1"/>
          </p:cNvSpPr>
          <p:nvPr/>
        </p:nvSpPr>
        <p:spPr bwMode="auto">
          <a:xfrm>
            <a:off x="4500562" y="5929330"/>
            <a:ext cx="4357718" cy="338554"/>
          </a:xfrm>
          <a:prstGeom prst="rect">
            <a:avLst/>
          </a:prstGeom>
          <a:solidFill>
            <a:srgbClr val="FFFFCC"/>
          </a:solidFill>
          <a:ln w="9525">
            <a:noFill/>
            <a:miter lim="800000"/>
            <a:headEnd/>
            <a:tailEnd/>
          </a:ln>
        </p:spPr>
        <p:txBody>
          <a:bodyPr wrap="square">
            <a:spAutoFit/>
          </a:bodyPr>
          <a:lstStyle/>
          <a:p>
            <a:r>
              <a:rPr lang="de-DE" sz="1600" b="1" dirty="0">
                <a:solidFill>
                  <a:srgbClr val="C00000"/>
                </a:solidFill>
              </a:rPr>
              <a:t>… </a:t>
            </a:r>
            <a:r>
              <a:rPr lang="de-DE" sz="1600" b="1" dirty="0" smtClean="0">
                <a:solidFill>
                  <a:srgbClr val="C00000"/>
                </a:solidFill>
              </a:rPr>
              <a:t>Schlichtung </a:t>
            </a:r>
            <a:r>
              <a:rPr lang="de-DE" sz="1600" b="1" dirty="0">
                <a:solidFill>
                  <a:srgbClr val="C00000"/>
                </a:solidFill>
              </a:rPr>
              <a:t>statt interne </a:t>
            </a:r>
            <a:r>
              <a:rPr lang="de-DE" sz="1600" b="1" dirty="0" smtClean="0">
                <a:solidFill>
                  <a:srgbClr val="C00000"/>
                </a:solidFill>
              </a:rPr>
              <a:t>Konfliktlösung </a:t>
            </a:r>
            <a:endParaRPr lang="de-DE" sz="1600" b="1" dirty="0">
              <a:solidFill>
                <a:srgbClr val="C00000"/>
              </a:solidFill>
            </a:endParaRPr>
          </a:p>
        </p:txBody>
      </p:sp>
      <p:pic>
        <p:nvPicPr>
          <p:cNvPr id="17" name="Picture 5" descr="C:\Users\Gisbert\Desktop\Bild1.jpg"/>
          <p:cNvPicPr>
            <a:picLocks noChangeAspect="1" noChangeArrowheads="1"/>
          </p:cNvPicPr>
          <p:nvPr/>
        </p:nvPicPr>
        <p:blipFill>
          <a:blip r:embed="rId4" cstate="print"/>
          <a:srcRect/>
          <a:stretch>
            <a:fillRect/>
          </a:stretch>
        </p:blipFill>
        <p:spPr bwMode="auto">
          <a:xfrm>
            <a:off x="8143900" y="5715016"/>
            <a:ext cx="428628" cy="703683"/>
          </a:xfrm>
          <a:prstGeom prst="rect">
            <a:avLst/>
          </a:prstGeom>
          <a:noFill/>
        </p:spPr>
      </p:pic>
      <p:sp>
        <p:nvSpPr>
          <p:cNvPr id="19" name="Rechteck 18"/>
          <p:cNvSpPr/>
          <p:nvPr/>
        </p:nvSpPr>
        <p:spPr>
          <a:xfrm>
            <a:off x="142844" y="0"/>
            <a:ext cx="142844"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8436"/>
                                        </p:tgtEl>
                                        <p:attrNameLst>
                                          <p:attrName>style.visibility</p:attrName>
                                        </p:attrNameLst>
                                      </p:cBhvr>
                                      <p:to>
                                        <p:strVal val="visible"/>
                                      </p:to>
                                    </p:set>
                                    <p:animEffect transition="in" filter="blinds(horizontal)">
                                      <p:cBhvr>
                                        <p:cTn id="19" dur="500"/>
                                        <p:tgtEl>
                                          <p:spTgt spid="1843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5"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linds(vertical)">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843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hteck 64"/>
          <p:cNvSpPr/>
          <p:nvPr/>
        </p:nvSpPr>
        <p:spPr bwMode="auto">
          <a:xfrm>
            <a:off x="0" y="0"/>
            <a:ext cx="5214942"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41986" name="Rechteck 4"/>
          <p:cNvSpPr>
            <a:spLocks noChangeArrowheads="1"/>
          </p:cNvSpPr>
          <p:nvPr/>
        </p:nvSpPr>
        <p:spPr bwMode="auto">
          <a:xfrm>
            <a:off x="1785918" y="3500439"/>
            <a:ext cx="7072331" cy="2786082"/>
          </a:xfrm>
          <a:prstGeom prst="rect">
            <a:avLst/>
          </a:prstGeom>
          <a:solidFill>
            <a:srgbClr val="CCFFFF">
              <a:alpha val="70195"/>
            </a:srgbClr>
          </a:solidFill>
          <a:ln w="9525" algn="ctr">
            <a:noFill/>
            <a:round/>
            <a:headEnd/>
            <a:tailEnd/>
          </a:ln>
        </p:spPr>
        <p:txBody>
          <a:bodyPr/>
          <a:lstStyle/>
          <a:p>
            <a:pPr eaLnBrk="0" hangingPunct="0"/>
            <a:endParaRPr lang="de-DE" sz="1000">
              <a:latin typeface="Tahoma" pitchFamily="34" charset="0"/>
            </a:endParaRPr>
          </a:p>
        </p:txBody>
      </p:sp>
      <p:sp>
        <p:nvSpPr>
          <p:cNvPr id="41987" name="Rechteck 21"/>
          <p:cNvSpPr>
            <a:spLocks noChangeArrowheads="1"/>
          </p:cNvSpPr>
          <p:nvPr/>
        </p:nvSpPr>
        <p:spPr bwMode="auto">
          <a:xfrm>
            <a:off x="1785918" y="500042"/>
            <a:ext cx="7072362" cy="3000395"/>
          </a:xfrm>
          <a:prstGeom prst="rect">
            <a:avLst/>
          </a:prstGeom>
          <a:solidFill>
            <a:srgbClr val="CCFFCC">
              <a:alpha val="69411"/>
            </a:srgbClr>
          </a:solidFill>
          <a:ln w="9525" algn="ctr">
            <a:noFill/>
            <a:round/>
            <a:headEnd/>
            <a:tailEnd/>
          </a:ln>
        </p:spPr>
        <p:txBody>
          <a:bodyPr/>
          <a:lstStyle/>
          <a:p>
            <a:pPr eaLnBrk="0" hangingPunct="0"/>
            <a:endParaRPr lang="de-DE" sz="1000">
              <a:latin typeface="Tahoma" pitchFamily="34" charset="0"/>
            </a:endParaRPr>
          </a:p>
        </p:txBody>
      </p:sp>
      <p:pic>
        <p:nvPicPr>
          <p:cNvPr id="41989" name="Grafik 56" descr="Sonne.png"/>
          <p:cNvPicPr>
            <a:picLocks noChangeAspect="1"/>
          </p:cNvPicPr>
          <p:nvPr/>
        </p:nvPicPr>
        <p:blipFill>
          <a:blip r:embed="rId2"/>
          <a:srcRect/>
          <a:stretch>
            <a:fillRect/>
          </a:stretch>
        </p:blipFill>
        <p:spPr bwMode="auto">
          <a:xfrm>
            <a:off x="6143636" y="0"/>
            <a:ext cx="2428866" cy="2428866"/>
          </a:xfrm>
          <a:prstGeom prst="rect">
            <a:avLst/>
          </a:prstGeom>
          <a:noFill/>
          <a:ln w="9525">
            <a:noFill/>
            <a:miter lim="800000"/>
            <a:headEnd/>
            <a:tailEnd/>
          </a:ln>
        </p:spPr>
      </p:pic>
      <p:sp>
        <p:nvSpPr>
          <p:cNvPr id="7" name="Rectangle 1"/>
          <p:cNvSpPr>
            <a:spLocks noChangeArrowheads="1"/>
          </p:cNvSpPr>
          <p:nvPr/>
        </p:nvSpPr>
        <p:spPr bwMode="auto">
          <a:xfrm>
            <a:off x="3428992" y="1071546"/>
            <a:ext cx="1928812" cy="650875"/>
          </a:xfrm>
          <a:prstGeom prst="rect">
            <a:avLst/>
          </a:prstGeom>
          <a:solidFill>
            <a:srgbClr val="EFF9FF"/>
          </a:solidFill>
          <a:ln w="9525">
            <a:solidFill>
              <a:schemeClr val="tx2">
                <a:lumMod val="20000"/>
                <a:lumOff val="80000"/>
              </a:schemeClr>
            </a:solidFill>
            <a:miter lim="800000"/>
            <a:headEnd/>
            <a:tailEnd/>
          </a:ln>
        </p:spPr>
        <p:txBody>
          <a:bodyPr anchor="ctr">
            <a:spAutoFit/>
          </a:bodyPr>
          <a:lstStyle/>
          <a:p>
            <a:pPr algn="ctr" eaLnBrk="0" hangingPunct="0">
              <a:tabLst>
                <a:tab pos="269875" algn="l"/>
                <a:tab pos="503238" algn="l"/>
                <a:tab pos="539750" algn="l"/>
              </a:tabLst>
              <a:defRPr/>
            </a:pPr>
            <a:endParaRPr lang="de-DE" sz="800" b="1" dirty="0">
              <a:solidFill>
                <a:srgbClr val="000000"/>
              </a:solidFill>
              <a:ea typeface="Times New Roman" pitchFamily="18" charset="0"/>
              <a:cs typeface="Arial" pitchFamily="34" charset="0"/>
            </a:endParaRPr>
          </a:p>
          <a:p>
            <a:pPr eaLnBrk="0" hangingPunct="0">
              <a:tabLst>
                <a:tab pos="269875" algn="l"/>
                <a:tab pos="503238" algn="l"/>
                <a:tab pos="539750" algn="l"/>
              </a:tabLst>
              <a:defRPr/>
            </a:pPr>
            <a:r>
              <a:rPr lang="de-DE" sz="2000" b="1" dirty="0">
                <a:solidFill>
                  <a:srgbClr val="000000"/>
                </a:solidFill>
                <a:ea typeface="Times New Roman" pitchFamily="18" charset="0"/>
                <a:cs typeface="Arial" pitchFamily="34" charset="0"/>
              </a:rPr>
              <a:t>  </a:t>
            </a:r>
            <a:r>
              <a:rPr lang="de-DE" sz="2000" dirty="0">
                <a:solidFill>
                  <a:srgbClr val="C00000"/>
                </a:solidFill>
                <a:latin typeface="Arial Black" pitchFamily="34" charset="0"/>
                <a:ea typeface="Times New Roman" pitchFamily="18" charset="0"/>
                <a:cs typeface="Arial" pitchFamily="34" charset="0"/>
              </a:rPr>
              <a:t>Erörterung</a:t>
            </a:r>
            <a:endParaRPr lang="de-DE" sz="800" dirty="0">
              <a:solidFill>
                <a:srgbClr val="C00000"/>
              </a:solidFill>
              <a:latin typeface="Arial Black" pitchFamily="34" charset="0"/>
              <a:ea typeface="Times New Roman" pitchFamily="18" charset="0"/>
              <a:cs typeface="Arial" pitchFamily="34" charset="0"/>
            </a:endParaRPr>
          </a:p>
          <a:p>
            <a:pPr algn="ctr" eaLnBrk="0" hangingPunct="0">
              <a:tabLst>
                <a:tab pos="269875" algn="l"/>
                <a:tab pos="503238" algn="l"/>
                <a:tab pos="539750" algn="l"/>
              </a:tabLst>
              <a:defRPr/>
            </a:pPr>
            <a:endParaRPr lang="de-DE" sz="800" b="1" dirty="0">
              <a:solidFill>
                <a:srgbClr val="000000"/>
              </a:solidFill>
              <a:ea typeface="Times New Roman" pitchFamily="18" charset="0"/>
              <a:cs typeface="Arial" pitchFamily="34" charset="0"/>
            </a:endParaRPr>
          </a:p>
        </p:txBody>
      </p:sp>
      <p:grpSp>
        <p:nvGrpSpPr>
          <p:cNvPr id="3" name="Gruppieren 104"/>
          <p:cNvGrpSpPr>
            <a:grpSpLocks/>
          </p:cNvGrpSpPr>
          <p:nvPr/>
        </p:nvGrpSpPr>
        <p:grpSpPr bwMode="auto">
          <a:xfrm>
            <a:off x="2500298" y="5572144"/>
            <a:ext cx="3589562" cy="807843"/>
            <a:chOff x="2643173" y="5500692"/>
            <a:chExt cx="3589174" cy="807700"/>
          </a:xfrm>
        </p:grpSpPr>
        <p:cxnSp>
          <p:nvCxnSpPr>
            <p:cNvPr id="42046" name="Gerade Verbindung mit Pfeil 81"/>
            <p:cNvCxnSpPr>
              <a:cxnSpLocks noChangeShapeType="1"/>
              <a:endCxn id="20" idx="0"/>
            </p:cNvCxnSpPr>
            <p:nvPr/>
          </p:nvCxnSpPr>
          <p:spPr bwMode="auto">
            <a:xfrm rot="10800000" flipV="1">
              <a:off x="3256677" y="5572113"/>
              <a:ext cx="1601012" cy="428552"/>
            </a:xfrm>
            <a:prstGeom prst="straightConnector1">
              <a:avLst/>
            </a:prstGeom>
            <a:noFill/>
            <a:ln w="9525" algn="ctr">
              <a:solidFill>
                <a:srgbClr val="C00000"/>
              </a:solidFill>
              <a:round/>
              <a:headEnd/>
              <a:tailEnd type="arrow" w="med" len="med"/>
            </a:ln>
          </p:spPr>
        </p:cxnSp>
        <p:sp>
          <p:nvSpPr>
            <p:cNvPr id="2" name="Rechteck 6"/>
            <p:cNvSpPr>
              <a:spLocks noChangeArrowheads="1"/>
            </p:cNvSpPr>
            <p:nvPr/>
          </p:nvSpPr>
          <p:spPr bwMode="auto">
            <a:xfrm>
              <a:off x="4214640" y="5500692"/>
              <a:ext cx="2017707" cy="369267"/>
            </a:xfrm>
            <a:prstGeom prst="rect">
              <a:avLst/>
            </a:prstGeom>
            <a:solidFill>
              <a:schemeClr val="bg1"/>
            </a:solidFill>
            <a:ln w="9525">
              <a:solidFill>
                <a:schemeClr val="bg2">
                  <a:lumMod val="60000"/>
                  <a:lumOff val="40000"/>
                </a:schemeClr>
              </a:solidFill>
              <a:miter lim="800000"/>
              <a:headEnd/>
              <a:tailEnd/>
            </a:ln>
          </p:spPr>
          <p:txBody>
            <a:bodyPr wrap="none">
              <a:spAutoFit/>
            </a:bodyPr>
            <a:lstStyle/>
            <a:p>
              <a:pPr algn="ctr" eaLnBrk="0" hangingPunct="0">
                <a:tabLst>
                  <a:tab pos="269875" algn="l"/>
                  <a:tab pos="503238" algn="l"/>
                  <a:tab pos="539750" algn="l"/>
                </a:tabLst>
                <a:defRPr/>
              </a:pPr>
              <a:r>
                <a:rPr lang="de-DE" b="1" dirty="0" smtClean="0">
                  <a:solidFill>
                    <a:srgbClr val="000000"/>
                  </a:solidFill>
                  <a:ea typeface="Times New Roman" pitchFamily="18" charset="0"/>
                  <a:cs typeface="Arial" pitchFamily="34" charset="0"/>
                </a:rPr>
                <a:t>  Beschwerde  </a:t>
              </a:r>
              <a:r>
                <a:rPr lang="de-DE" sz="1400" b="1" dirty="0" smtClean="0">
                  <a:solidFill>
                    <a:srgbClr val="000000"/>
                  </a:solidFill>
                  <a:ea typeface="Times New Roman" pitchFamily="18" charset="0"/>
                  <a:cs typeface="Arial" pitchFamily="34" charset="0"/>
                </a:rPr>
                <a:t>KGH </a:t>
              </a:r>
              <a:r>
                <a:rPr lang="de-DE" b="1" dirty="0" smtClean="0">
                  <a:solidFill>
                    <a:srgbClr val="000000"/>
                  </a:solidFill>
                  <a:ea typeface="Times New Roman" pitchFamily="18" charset="0"/>
                  <a:cs typeface="Arial" pitchFamily="34" charset="0"/>
                </a:rPr>
                <a:t>  </a:t>
              </a:r>
              <a:endParaRPr lang="de-DE" b="1" dirty="0">
                <a:solidFill>
                  <a:srgbClr val="000000"/>
                </a:solidFill>
                <a:ea typeface="Times New Roman" pitchFamily="18" charset="0"/>
                <a:cs typeface="Arial" pitchFamily="34" charset="0"/>
              </a:endParaRPr>
            </a:p>
          </p:txBody>
        </p:sp>
        <p:sp>
          <p:nvSpPr>
            <p:cNvPr id="19" name="Rechteck 6"/>
            <p:cNvSpPr>
              <a:spLocks noChangeArrowheads="1"/>
            </p:cNvSpPr>
            <p:nvPr/>
          </p:nvSpPr>
          <p:spPr bwMode="auto">
            <a:xfrm>
              <a:off x="3286045" y="5714967"/>
              <a:ext cx="1050811" cy="314270"/>
            </a:xfrm>
            <a:prstGeom prst="rect">
              <a:avLst/>
            </a:prstGeom>
            <a:solidFill>
              <a:schemeClr val="bg1">
                <a:lumMod val="95000"/>
              </a:schemeClr>
            </a:solidFill>
            <a:ln w="9525">
              <a:solidFill>
                <a:schemeClr val="bg1">
                  <a:lumMod val="75000"/>
                </a:schemeClr>
              </a:solidFill>
              <a:miter lim="800000"/>
              <a:headEnd/>
              <a:tailEnd/>
            </a:ln>
          </p:spPr>
          <p:txBody>
            <a:bodyPr wrap="none">
              <a:spAutoFit/>
            </a:bodyPr>
            <a:lstStyle/>
            <a:p>
              <a:pPr algn="ctr" eaLnBrk="0" hangingPunct="0">
                <a:tabLst>
                  <a:tab pos="269875" algn="l"/>
                  <a:tab pos="503238" algn="l"/>
                  <a:tab pos="539750" algn="l"/>
                </a:tabLst>
                <a:defRPr/>
              </a:pPr>
              <a:r>
                <a:rPr lang="de-DE" sz="1400" b="1" dirty="0">
                  <a:solidFill>
                    <a:srgbClr val="000000"/>
                  </a:solidFill>
                  <a:ea typeface="Times New Roman" pitchFamily="18" charset="0"/>
                  <a:cs typeface="Arial" pitchFamily="34" charset="0"/>
                </a:rPr>
                <a:t>Annahme </a:t>
              </a:r>
            </a:p>
          </p:txBody>
        </p:sp>
        <p:sp>
          <p:nvSpPr>
            <p:cNvPr id="20" name="Rechteck 6"/>
            <p:cNvSpPr>
              <a:spLocks noChangeArrowheads="1"/>
            </p:cNvSpPr>
            <p:nvPr/>
          </p:nvSpPr>
          <p:spPr bwMode="auto">
            <a:xfrm>
              <a:off x="2643173" y="6000669"/>
              <a:ext cx="1227004" cy="307723"/>
            </a:xfrm>
            <a:prstGeom prst="rect">
              <a:avLst/>
            </a:prstGeom>
            <a:solidFill>
              <a:srgbClr val="DDDDDD"/>
            </a:solidFill>
            <a:ln w="9525">
              <a:solidFill>
                <a:schemeClr val="tx1"/>
              </a:solidFill>
              <a:miter lim="800000"/>
              <a:headEnd/>
              <a:tailEnd/>
            </a:ln>
          </p:spPr>
          <p:txBody>
            <a:bodyPr wrap="square">
              <a:spAutoFit/>
            </a:bodyPr>
            <a:lstStyle/>
            <a:p>
              <a:pPr algn="ctr" eaLnBrk="0" hangingPunct="0">
                <a:tabLst>
                  <a:tab pos="269875" algn="l"/>
                  <a:tab pos="503238" algn="l"/>
                  <a:tab pos="539750" algn="l"/>
                </a:tabLst>
                <a:defRPr/>
              </a:pPr>
              <a:r>
                <a:rPr lang="de-DE" sz="1400" b="1" dirty="0">
                  <a:solidFill>
                    <a:srgbClr val="000000"/>
                  </a:solidFill>
                  <a:ea typeface="Times New Roman" pitchFamily="18" charset="0"/>
                  <a:cs typeface="Arial" pitchFamily="34" charset="0"/>
                </a:rPr>
                <a:t>Beschluss   </a:t>
              </a:r>
            </a:p>
          </p:txBody>
        </p:sp>
      </p:grpSp>
      <p:sp>
        <p:nvSpPr>
          <p:cNvPr id="41993" name="Rectangle 1"/>
          <p:cNvSpPr>
            <a:spLocks noChangeArrowheads="1"/>
          </p:cNvSpPr>
          <p:nvPr/>
        </p:nvSpPr>
        <p:spPr bwMode="auto">
          <a:xfrm>
            <a:off x="428597" y="2857495"/>
            <a:ext cx="1143000" cy="523220"/>
          </a:xfrm>
          <a:prstGeom prst="rect">
            <a:avLst/>
          </a:prstGeom>
          <a:noFill/>
          <a:ln w="9525">
            <a:noFill/>
            <a:miter lim="800000"/>
            <a:headEnd/>
            <a:tailEnd/>
          </a:ln>
        </p:spPr>
        <p:txBody>
          <a:bodyPr anchor="ctr">
            <a:spAutoFit/>
          </a:bodyPr>
          <a:lstStyle/>
          <a:p>
            <a:pPr eaLnBrk="0" hangingPunct="0">
              <a:tabLst>
                <a:tab pos="269875" algn="l"/>
                <a:tab pos="503238" algn="l"/>
                <a:tab pos="539750" algn="l"/>
              </a:tabLst>
            </a:pPr>
            <a:r>
              <a:rPr lang="de-DE" sz="1400" b="1" dirty="0">
                <a:ea typeface="Times New Roman" pitchFamily="18" charset="0"/>
                <a:cs typeface="Arial" pitchFamily="34" charset="0"/>
              </a:rPr>
              <a:t>Internes </a:t>
            </a:r>
          </a:p>
          <a:p>
            <a:pPr eaLnBrk="0" hangingPunct="0">
              <a:tabLst>
                <a:tab pos="269875" algn="l"/>
                <a:tab pos="503238" algn="l"/>
                <a:tab pos="539750" algn="l"/>
              </a:tabLst>
            </a:pPr>
            <a:r>
              <a:rPr lang="de-DE" sz="1400" b="1" dirty="0">
                <a:ea typeface="Times New Roman" pitchFamily="18" charset="0"/>
                <a:cs typeface="Arial" pitchFamily="34" charset="0"/>
              </a:rPr>
              <a:t>Verfahren </a:t>
            </a:r>
            <a:endParaRPr lang="de-DE" sz="1200" b="1" dirty="0">
              <a:ea typeface="Times New Roman" pitchFamily="18" charset="0"/>
              <a:cs typeface="Arial" pitchFamily="34" charset="0"/>
            </a:endParaRPr>
          </a:p>
        </p:txBody>
      </p:sp>
      <p:sp>
        <p:nvSpPr>
          <p:cNvPr id="41994" name="Rectangle 1"/>
          <p:cNvSpPr>
            <a:spLocks noChangeArrowheads="1"/>
          </p:cNvSpPr>
          <p:nvPr/>
        </p:nvSpPr>
        <p:spPr bwMode="auto">
          <a:xfrm>
            <a:off x="428597" y="3571870"/>
            <a:ext cx="1071562" cy="523220"/>
          </a:xfrm>
          <a:prstGeom prst="rect">
            <a:avLst/>
          </a:prstGeom>
          <a:noFill/>
          <a:ln w="9525">
            <a:noFill/>
            <a:miter lim="800000"/>
            <a:headEnd/>
            <a:tailEnd/>
          </a:ln>
        </p:spPr>
        <p:txBody>
          <a:bodyPr anchor="ctr">
            <a:spAutoFit/>
          </a:bodyPr>
          <a:lstStyle/>
          <a:p>
            <a:pPr eaLnBrk="0" hangingPunct="0">
              <a:tabLst>
                <a:tab pos="269875" algn="l"/>
                <a:tab pos="503238" algn="l"/>
                <a:tab pos="539750" algn="l"/>
              </a:tabLst>
            </a:pPr>
            <a:r>
              <a:rPr lang="de-DE" sz="1400" b="1" dirty="0">
                <a:ea typeface="Times New Roman" pitchFamily="18" charset="0"/>
                <a:cs typeface="Arial" pitchFamily="34" charset="0"/>
              </a:rPr>
              <a:t>Externes </a:t>
            </a:r>
          </a:p>
          <a:p>
            <a:pPr eaLnBrk="0" hangingPunct="0">
              <a:tabLst>
                <a:tab pos="269875" algn="l"/>
                <a:tab pos="503238" algn="l"/>
                <a:tab pos="539750" algn="l"/>
              </a:tabLst>
            </a:pPr>
            <a:r>
              <a:rPr lang="de-DE" sz="1400" b="1" dirty="0">
                <a:ea typeface="Times New Roman" pitchFamily="18" charset="0"/>
                <a:cs typeface="Arial" pitchFamily="34" charset="0"/>
              </a:rPr>
              <a:t>Verfahren </a:t>
            </a:r>
            <a:endParaRPr lang="de-DE" sz="1200" b="1" dirty="0">
              <a:ea typeface="Times New Roman" pitchFamily="18" charset="0"/>
              <a:cs typeface="Arial" pitchFamily="34" charset="0"/>
            </a:endParaRPr>
          </a:p>
        </p:txBody>
      </p:sp>
      <p:grpSp>
        <p:nvGrpSpPr>
          <p:cNvPr id="4" name="Group 67"/>
          <p:cNvGrpSpPr>
            <a:grpSpLocks/>
          </p:cNvGrpSpPr>
          <p:nvPr/>
        </p:nvGrpSpPr>
        <p:grpSpPr bwMode="auto">
          <a:xfrm>
            <a:off x="6286500" y="286399"/>
            <a:ext cx="2428876" cy="1929449"/>
            <a:chOff x="4050" y="47"/>
            <a:chExt cx="1530" cy="1172"/>
          </a:xfrm>
        </p:grpSpPr>
        <p:sp>
          <p:nvSpPr>
            <p:cNvPr id="55" name="Ellipse 54"/>
            <p:cNvSpPr/>
            <p:nvPr/>
          </p:nvSpPr>
          <p:spPr bwMode="auto">
            <a:xfrm>
              <a:off x="4050" y="47"/>
              <a:ext cx="1285" cy="1172"/>
            </a:xfrm>
            <a:prstGeom prst="ellipse">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de-DE" sz="1000">
                <a:latin typeface="Tahoma" pitchFamily="34" charset="0"/>
              </a:endParaRPr>
            </a:p>
          </p:txBody>
        </p:sp>
        <p:sp>
          <p:nvSpPr>
            <p:cNvPr id="5" name="Rectangle 1"/>
            <p:cNvSpPr>
              <a:spLocks noChangeArrowheads="1"/>
            </p:cNvSpPr>
            <p:nvPr/>
          </p:nvSpPr>
          <p:spPr bwMode="auto">
            <a:xfrm>
              <a:off x="4635" y="264"/>
              <a:ext cx="945" cy="243"/>
            </a:xfrm>
            <a:prstGeom prst="rect">
              <a:avLst/>
            </a:prstGeom>
            <a:noFill/>
            <a:ln w="9525">
              <a:noFill/>
              <a:miter lim="800000"/>
              <a:headEnd/>
              <a:tailEnd/>
            </a:ln>
          </p:spPr>
          <p:txBody>
            <a:bodyPr wrap="square" anchor="ctr">
              <a:spAutoFit/>
            </a:bodyPr>
            <a:lstStyle/>
            <a:p>
              <a:pPr eaLnBrk="0" hangingPunct="0">
                <a:tabLst>
                  <a:tab pos="269875" algn="l"/>
                  <a:tab pos="503238" algn="l"/>
                  <a:tab pos="539750" algn="l"/>
                </a:tabLst>
                <a:defRPr/>
              </a:pPr>
              <a:r>
                <a:rPr lang="de-DE" sz="2000" dirty="0">
                  <a:solidFill>
                    <a:srgbClr val="C00000"/>
                  </a:solidFill>
                  <a:latin typeface="Arial Black" pitchFamily="34" charset="0"/>
                  <a:ea typeface="Times New Roman" pitchFamily="18" charset="0"/>
                  <a:cs typeface="Arial" pitchFamily="34" charset="0"/>
                </a:rPr>
                <a:t>Streitfall</a:t>
              </a:r>
            </a:p>
          </p:txBody>
        </p:sp>
        <p:sp>
          <p:nvSpPr>
            <p:cNvPr id="28" name="Rectangle 1"/>
            <p:cNvSpPr>
              <a:spLocks noChangeArrowheads="1"/>
            </p:cNvSpPr>
            <p:nvPr/>
          </p:nvSpPr>
          <p:spPr bwMode="auto">
            <a:xfrm>
              <a:off x="4185" y="567"/>
              <a:ext cx="1215" cy="243"/>
            </a:xfrm>
            <a:prstGeom prst="rect">
              <a:avLst/>
            </a:prstGeom>
            <a:noFill/>
            <a:ln w="9525">
              <a:noFill/>
              <a:miter lim="800000"/>
              <a:headEnd/>
              <a:tailEnd/>
            </a:ln>
          </p:spPr>
          <p:txBody>
            <a:bodyPr wrap="square" anchor="ctr">
              <a:spAutoFit/>
            </a:bodyPr>
            <a:lstStyle/>
            <a:p>
              <a:pPr algn="ctr" eaLnBrk="0" hangingPunct="0">
                <a:tabLst>
                  <a:tab pos="269875" algn="l"/>
                  <a:tab pos="503238" algn="l"/>
                  <a:tab pos="539750" algn="l"/>
                </a:tabLst>
                <a:defRPr/>
              </a:pPr>
              <a:r>
                <a:rPr lang="de-DE" sz="2000" dirty="0">
                  <a:solidFill>
                    <a:schemeClr val="tx1">
                      <a:lumMod val="50000"/>
                      <a:lumOff val="50000"/>
                    </a:schemeClr>
                  </a:solidFill>
                  <a:latin typeface="Arial Black" pitchFamily="34" charset="0"/>
                  <a:ea typeface="Times New Roman" pitchFamily="18" charset="0"/>
                  <a:cs typeface="Arial" pitchFamily="34" charset="0"/>
                </a:rPr>
                <a:t>MAV Sitzung </a:t>
              </a:r>
            </a:p>
          </p:txBody>
        </p:sp>
        <p:sp>
          <p:nvSpPr>
            <p:cNvPr id="11" name="Rectangle 1"/>
            <p:cNvSpPr>
              <a:spLocks noChangeArrowheads="1"/>
            </p:cNvSpPr>
            <p:nvPr/>
          </p:nvSpPr>
          <p:spPr bwMode="auto">
            <a:xfrm>
              <a:off x="4320" y="437"/>
              <a:ext cx="660" cy="187"/>
            </a:xfrm>
            <a:prstGeom prst="rect">
              <a:avLst/>
            </a:prstGeom>
            <a:noFill/>
            <a:ln w="9525">
              <a:noFill/>
              <a:miter lim="800000"/>
              <a:headEnd/>
              <a:tailEnd/>
            </a:ln>
          </p:spPr>
          <p:txBody>
            <a:bodyPr anchor="ctr">
              <a:spAutoFit/>
            </a:bodyPr>
            <a:lstStyle/>
            <a:p>
              <a:pPr algn="ctr" eaLnBrk="0" hangingPunct="0">
                <a:tabLst>
                  <a:tab pos="269875" algn="l"/>
                  <a:tab pos="503238" algn="l"/>
                  <a:tab pos="539750" algn="l"/>
                </a:tabLst>
                <a:defRPr/>
              </a:pPr>
              <a:r>
                <a:rPr lang="de-DE" sz="1400" b="1" dirty="0">
                  <a:ea typeface="Times New Roman" pitchFamily="18" charset="0"/>
                  <a:cs typeface="Arial" pitchFamily="34" charset="0"/>
                </a:rPr>
                <a:t>Beratung </a:t>
              </a:r>
            </a:p>
          </p:txBody>
        </p:sp>
      </p:grpSp>
      <p:sp>
        <p:nvSpPr>
          <p:cNvPr id="8" name="Rectangle 1"/>
          <p:cNvSpPr>
            <a:spLocks noChangeArrowheads="1"/>
          </p:cNvSpPr>
          <p:nvPr/>
        </p:nvSpPr>
        <p:spPr bwMode="auto">
          <a:xfrm>
            <a:off x="5214942" y="1285860"/>
            <a:ext cx="1285884" cy="338137"/>
          </a:xfrm>
          <a:prstGeom prst="rect">
            <a:avLst/>
          </a:prstGeom>
          <a:solidFill>
            <a:schemeClr val="bg1"/>
          </a:solidFill>
          <a:ln w="9525">
            <a:solidFill>
              <a:schemeClr val="bg1">
                <a:lumMod val="75000"/>
              </a:schemeClr>
            </a:solidFill>
            <a:miter lim="800000"/>
            <a:headEnd/>
            <a:tailEnd/>
          </a:ln>
        </p:spPr>
        <p:txBody>
          <a:bodyPr wrap="square" anchor="ctr">
            <a:spAutoFit/>
          </a:bodyPr>
          <a:lstStyle/>
          <a:p>
            <a:pPr algn="ctr" eaLnBrk="0" hangingPunct="0">
              <a:tabLst>
                <a:tab pos="269875" algn="l"/>
                <a:tab pos="503238" algn="l"/>
                <a:tab pos="539750" algn="l"/>
              </a:tabLst>
            </a:pPr>
            <a:r>
              <a:rPr lang="de-DE" sz="1600" b="1" dirty="0">
                <a:solidFill>
                  <a:srgbClr val="C00000"/>
                </a:solidFill>
                <a:ea typeface="Times New Roman" pitchFamily="18" charset="0"/>
                <a:cs typeface="Arial" pitchFamily="34" charset="0"/>
              </a:rPr>
              <a:t>Ablehnung</a:t>
            </a:r>
            <a:r>
              <a:rPr lang="de-DE" sz="1400" b="1" dirty="0">
                <a:solidFill>
                  <a:srgbClr val="000000"/>
                </a:solidFill>
                <a:ea typeface="Times New Roman" pitchFamily="18" charset="0"/>
                <a:cs typeface="Arial" pitchFamily="34" charset="0"/>
              </a:rPr>
              <a:t> </a:t>
            </a:r>
          </a:p>
        </p:txBody>
      </p:sp>
      <p:grpSp>
        <p:nvGrpSpPr>
          <p:cNvPr id="6" name="Gruppieren 57"/>
          <p:cNvGrpSpPr>
            <a:grpSpLocks/>
          </p:cNvGrpSpPr>
          <p:nvPr/>
        </p:nvGrpSpPr>
        <p:grpSpPr bwMode="auto">
          <a:xfrm>
            <a:off x="2000232" y="1643050"/>
            <a:ext cx="3382972" cy="671515"/>
            <a:chOff x="2714612" y="1427149"/>
            <a:chExt cx="3091411" cy="671294"/>
          </a:xfrm>
        </p:grpSpPr>
        <p:sp>
          <p:nvSpPr>
            <p:cNvPr id="9" name="Rectangle 1"/>
            <p:cNvSpPr>
              <a:spLocks noChangeArrowheads="1"/>
            </p:cNvSpPr>
            <p:nvPr/>
          </p:nvSpPr>
          <p:spPr bwMode="auto">
            <a:xfrm>
              <a:off x="2714612" y="1427149"/>
              <a:ext cx="1714705" cy="482441"/>
            </a:xfrm>
            <a:prstGeom prst="rect">
              <a:avLst/>
            </a:prstGeom>
            <a:solidFill>
              <a:schemeClr val="bg1"/>
            </a:solidFill>
            <a:ln w="9525">
              <a:solidFill>
                <a:schemeClr val="tx1">
                  <a:lumMod val="50000"/>
                  <a:lumOff val="50000"/>
                </a:schemeClr>
              </a:solidFill>
              <a:miter lim="800000"/>
              <a:headEnd/>
              <a:tailEnd/>
            </a:ln>
          </p:spPr>
          <p:txBody>
            <a:bodyPr anchor="ctr">
              <a:spAutoFit/>
            </a:bodyPr>
            <a:lstStyle/>
            <a:p>
              <a:pPr algn="ctr" eaLnBrk="0" hangingPunct="0">
                <a:tabLst>
                  <a:tab pos="269875" algn="l"/>
                  <a:tab pos="503238" algn="l"/>
                  <a:tab pos="539750" algn="l"/>
                </a:tabLst>
                <a:defRPr/>
              </a:pPr>
              <a:r>
                <a:rPr lang="de-DE" sz="1400" b="1" dirty="0">
                  <a:solidFill>
                    <a:schemeClr val="tx1">
                      <a:lumMod val="75000"/>
                      <a:lumOff val="25000"/>
                    </a:schemeClr>
                  </a:solidFill>
                  <a:ea typeface="Times New Roman" pitchFamily="18" charset="0"/>
                  <a:cs typeface="Arial" pitchFamily="34" charset="0"/>
                </a:rPr>
                <a:t>erneute Beratung</a:t>
              </a:r>
            </a:p>
            <a:p>
              <a:pPr algn="ctr" eaLnBrk="0" hangingPunct="0">
                <a:tabLst>
                  <a:tab pos="269875" algn="l"/>
                  <a:tab pos="503238" algn="l"/>
                  <a:tab pos="539750" algn="l"/>
                </a:tabLst>
                <a:defRPr/>
              </a:pPr>
              <a:r>
                <a:rPr lang="de-DE" sz="1100" b="1" dirty="0">
                  <a:solidFill>
                    <a:schemeClr val="tx1">
                      <a:lumMod val="75000"/>
                      <a:lumOff val="25000"/>
                    </a:schemeClr>
                  </a:solidFill>
                  <a:ea typeface="Times New Roman" pitchFamily="18" charset="0"/>
                  <a:cs typeface="Arial" pitchFamily="34" charset="0"/>
                </a:rPr>
                <a:t>MAV Sitzung </a:t>
              </a:r>
            </a:p>
          </p:txBody>
        </p:sp>
        <p:sp>
          <p:nvSpPr>
            <p:cNvPr id="10" name="Rectangle 1"/>
            <p:cNvSpPr>
              <a:spLocks noChangeArrowheads="1"/>
            </p:cNvSpPr>
            <p:nvPr/>
          </p:nvSpPr>
          <p:spPr bwMode="auto">
            <a:xfrm>
              <a:off x="4020234" y="1784221"/>
              <a:ext cx="1785789" cy="314222"/>
            </a:xfrm>
            <a:prstGeom prst="rect">
              <a:avLst/>
            </a:prstGeom>
            <a:solidFill>
              <a:schemeClr val="bg1"/>
            </a:solidFill>
            <a:ln w="9525">
              <a:solidFill>
                <a:srgbClr val="C00000"/>
              </a:solidFill>
              <a:miter lim="800000"/>
              <a:headEnd/>
              <a:tailEnd/>
            </a:ln>
          </p:spPr>
          <p:txBody>
            <a:bodyPr anchor="ctr">
              <a:spAutoFit/>
            </a:bodyPr>
            <a:lstStyle/>
            <a:p>
              <a:pPr algn="ctr" eaLnBrk="0" hangingPunct="0">
                <a:tabLst>
                  <a:tab pos="269875" algn="l"/>
                  <a:tab pos="503238" algn="l"/>
                  <a:tab pos="539750" algn="l"/>
                </a:tabLst>
                <a:defRPr/>
              </a:pPr>
              <a:r>
                <a:rPr lang="de-DE" sz="1400" b="1" dirty="0">
                  <a:solidFill>
                    <a:srgbClr val="C00000"/>
                  </a:solidFill>
                  <a:ea typeface="Times New Roman" pitchFamily="18" charset="0"/>
                  <a:cs typeface="Arial" pitchFamily="34" charset="0"/>
                </a:rPr>
                <a:t>erklärtes Scheitern  </a:t>
              </a:r>
            </a:p>
          </p:txBody>
        </p:sp>
      </p:grpSp>
      <p:sp>
        <p:nvSpPr>
          <p:cNvPr id="33" name="Rectangle 1"/>
          <p:cNvSpPr>
            <a:spLocks noChangeArrowheads="1"/>
          </p:cNvSpPr>
          <p:nvPr/>
        </p:nvSpPr>
        <p:spPr bwMode="auto">
          <a:xfrm>
            <a:off x="2214563" y="3640138"/>
            <a:ext cx="2571750" cy="369332"/>
          </a:xfrm>
          <a:prstGeom prst="rect">
            <a:avLst/>
          </a:prstGeom>
          <a:solidFill>
            <a:srgbClr val="FFFF99"/>
          </a:solidFill>
          <a:ln w="9525">
            <a:solidFill>
              <a:srgbClr val="FFC000"/>
            </a:solidFill>
            <a:miter lim="800000"/>
            <a:headEnd/>
            <a:tailEnd/>
          </a:ln>
        </p:spPr>
        <p:txBody>
          <a:bodyPr wrap="square" anchor="ctr">
            <a:spAutoFit/>
          </a:bodyPr>
          <a:lstStyle/>
          <a:p>
            <a:pPr algn="ctr" eaLnBrk="0" hangingPunct="0">
              <a:tabLst>
                <a:tab pos="269875" algn="l"/>
                <a:tab pos="503238" algn="l"/>
                <a:tab pos="539750" algn="l"/>
              </a:tabLst>
            </a:pPr>
            <a:r>
              <a:rPr lang="de-DE" dirty="0">
                <a:solidFill>
                  <a:schemeClr val="tx1">
                    <a:lumMod val="50000"/>
                    <a:lumOff val="50000"/>
                  </a:schemeClr>
                </a:solidFill>
                <a:latin typeface="Arial Black" pitchFamily="34" charset="0"/>
                <a:ea typeface="Times New Roman" pitchFamily="18" charset="0"/>
                <a:cs typeface="Arial" pitchFamily="34" charset="0"/>
              </a:rPr>
              <a:t>Schlichtungsstelle</a:t>
            </a:r>
          </a:p>
        </p:txBody>
      </p:sp>
      <p:pic>
        <p:nvPicPr>
          <p:cNvPr id="41999" name="Grafik 36" descr="Sonne.png"/>
          <p:cNvPicPr>
            <a:picLocks noChangeAspect="1"/>
          </p:cNvPicPr>
          <p:nvPr/>
        </p:nvPicPr>
        <p:blipFill>
          <a:blip r:embed="rId3"/>
          <a:srcRect/>
          <a:stretch>
            <a:fillRect/>
          </a:stretch>
        </p:blipFill>
        <p:spPr bwMode="auto">
          <a:xfrm>
            <a:off x="500034" y="496882"/>
            <a:ext cx="571500" cy="500063"/>
          </a:xfrm>
          <a:prstGeom prst="rect">
            <a:avLst/>
          </a:prstGeom>
          <a:solidFill>
            <a:schemeClr val="bg1"/>
          </a:solidFill>
          <a:ln w="9525">
            <a:noFill/>
            <a:miter lim="800000"/>
            <a:headEnd/>
            <a:tailEnd/>
          </a:ln>
        </p:spPr>
      </p:pic>
      <p:pic>
        <p:nvPicPr>
          <p:cNvPr id="42000" name="Grafik 37" descr="leicht bewölkt.png"/>
          <p:cNvPicPr>
            <a:picLocks noChangeAspect="1"/>
          </p:cNvPicPr>
          <p:nvPr/>
        </p:nvPicPr>
        <p:blipFill>
          <a:blip r:embed="rId4"/>
          <a:srcRect/>
          <a:stretch>
            <a:fillRect/>
          </a:stretch>
        </p:blipFill>
        <p:spPr bwMode="auto">
          <a:xfrm>
            <a:off x="500034" y="1068382"/>
            <a:ext cx="571500" cy="512763"/>
          </a:xfrm>
          <a:prstGeom prst="rect">
            <a:avLst/>
          </a:prstGeom>
          <a:solidFill>
            <a:schemeClr val="bg1"/>
          </a:solidFill>
          <a:ln w="9525">
            <a:noFill/>
            <a:miter lim="800000"/>
            <a:headEnd/>
            <a:tailEnd/>
          </a:ln>
        </p:spPr>
      </p:pic>
      <p:pic>
        <p:nvPicPr>
          <p:cNvPr id="42001" name="Grafik 38" descr="bewölkt.png"/>
          <p:cNvPicPr>
            <a:picLocks noChangeAspect="1"/>
          </p:cNvPicPr>
          <p:nvPr/>
        </p:nvPicPr>
        <p:blipFill>
          <a:blip r:embed="rId5"/>
          <a:srcRect/>
          <a:stretch>
            <a:fillRect/>
          </a:stretch>
        </p:blipFill>
        <p:spPr bwMode="auto">
          <a:xfrm>
            <a:off x="500034" y="2282820"/>
            <a:ext cx="571500" cy="571500"/>
          </a:xfrm>
          <a:prstGeom prst="rect">
            <a:avLst/>
          </a:prstGeom>
          <a:solidFill>
            <a:schemeClr val="bg1"/>
          </a:solidFill>
          <a:ln w="9525">
            <a:noFill/>
            <a:miter lim="800000"/>
            <a:headEnd/>
            <a:tailEnd/>
          </a:ln>
        </p:spPr>
      </p:pic>
      <p:pic>
        <p:nvPicPr>
          <p:cNvPr id="42002" name="Picture 3"/>
          <p:cNvPicPr>
            <a:picLocks noChangeAspect="1" noChangeArrowheads="1"/>
          </p:cNvPicPr>
          <p:nvPr/>
        </p:nvPicPr>
        <p:blipFill>
          <a:blip r:embed="rId6"/>
          <a:srcRect/>
          <a:stretch>
            <a:fillRect/>
          </a:stretch>
        </p:blipFill>
        <p:spPr bwMode="auto">
          <a:xfrm>
            <a:off x="500034" y="4997445"/>
            <a:ext cx="571500" cy="571500"/>
          </a:xfrm>
          <a:prstGeom prst="rect">
            <a:avLst/>
          </a:prstGeom>
          <a:noFill/>
          <a:ln w="9525">
            <a:noFill/>
            <a:miter lim="800000"/>
            <a:headEnd/>
            <a:tailEnd/>
          </a:ln>
        </p:spPr>
      </p:pic>
      <p:pic>
        <p:nvPicPr>
          <p:cNvPr id="42" name="Grafik 41" descr="Sonne.png"/>
          <p:cNvPicPr>
            <a:picLocks noChangeAspect="1"/>
          </p:cNvPicPr>
          <p:nvPr/>
        </p:nvPicPr>
        <p:blipFill>
          <a:blip r:embed="rId2"/>
          <a:srcRect/>
          <a:stretch>
            <a:fillRect/>
          </a:stretch>
        </p:blipFill>
        <p:spPr bwMode="auto">
          <a:xfrm>
            <a:off x="6000760" y="571480"/>
            <a:ext cx="785810" cy="785810"/>
          </a:xfrm>
          <a:prstGeom prst="rect">
            <a:avLst/>
          </a:prstGeom>
          <a:noFill/>
          <a:ln w="9525">
            <a:noFill/>
            <a:miter lim="800000"/>
            <a:headEnd/>
            <a:tailEnd/>
          </a:ln>
        </p:spPr>
      </p:pic>
      <p:pic>
        <p:nvPicPr>
          <p:cNvPr id="42004" name="Grafik 42" descr="Blitz.gif"/>
          <p:cNvPicPr>
            <a:picLocks noChangeAspect="1"/>
          </p:cNvPicPr>
          <p:nvPr/>
        </p:nvPicPr>
        <p:blipFill>
          <a:blip r:embed="rId7"/>
          <a:srcRect/>
          <a:stretch>
            <a:fillRect/>
          </a:stretch>
        </p:blipFill>
        <p:spPr bwMode="auto">
          <a:xfrm>
            <a:off x="500034" y="4283070"/>
            <a:ext cx="571500" cy="571500"/>
          </a:xfrm>
          <a:prstGeom prst="rect">
            <a:avLst/>
          </a:prstGeom>
          <a:noFill/>
          <a:ln w="9525">
            <a:noFill/>
            <a:miter lim="800000"/>
            <a:headEnd/>
            <a:tailEnd/>
          </a:ln>
        </p:spPr>
      </p:pic>
      <p:cxnSp>
        <p:nvCxnSpPr>
          <p:cNvPr id="42005" name="Gerade Verbindung 44"/>
          <p:cNvCxnSpPr>
            <a:cxnSpLocks noChangeShapeType="1"/>
          </p:cNvCxnSpPr>
          <p:nvPr/>
        </p:nvCxnSpPr>
        <p:spPr bwMode="auto">
          <a:xfrm>
            <a:off x="500035" y="3500437"/>
            <a:ext cx="8358246" cy="1588"/>
          </a:xfrm>
          <a:prstGeom prst="line">
            <a:avLst/>
          </a:prstGeom>
          <a:noFill/>
          <a:ln w="28575" algn="ctr">
            <a:solidFill>
              <a:srgbClr val="C00000"/>
            </a:solidFill>
            <a:round/>
            <a:headEnd/>
            <a:tailEnd/>
          </a:ln>
        </p:spPr>
      </p:cxnSp>
      <p:grpSp>
        <p:nvGrpSpPr>
          <p:cNvPr id="12" name="Gruppieren 74"/>
          <p:cNvGrpSpPr>
            <a:grpSpLocks/>
          </p:cNvGrpSpPr>
          <p:nvPr/>
        </p:nvGrpSpPr>
        <p:grpSpPr bwMode="auto">
          <a:xfrm>
            <a:off x="6857999" y="1997076"/>
            <a:ext cx="1571625" cy="314325"/>
            <a:chOff x="7143768" y="1782753"/>
            <a:chExt cx="1571636" cy="314123"/>
          </a:xfrm>
        </p:grpSpPr>
        <p:sp>
          <p:nvSpPr>
            <p:cNvPr id="30" name="Rectangle 1"/>
            <p:cNvSpPr>
              <a:spLocks noChangeArrowheads="1"/>
            </p:cNvSpPr>
            <p:nvPr/>
          </p:nvSpPr>
          <p:spPr bwMode="auto">
            <a:xfrm>
              <a:off x="7643835" y="1782753"/>
              <a:ext cx="1071569" cy="314123"/>
            </a:xfrm>
            <a:prstGeom prst="rect">
              <a:avLst/>
            </a:prstGeom>
            <a:noFill/>
            <a:ln w="9525">
              <a:solidFill>
                <a:srgbClr val="C00000"/>
              </a:solidFill>
              <a:miter lim="800000"/>
              <a:headEnd/>
              <a:tailEnd/>
            </a:ln>
          </p:spPr>
          <p:txBody>
            <a:bodyPr anchor="ctr">
              <a:spAutoFit/>
            </a:bodyPr>
            <a:lstStyle/>
            <a:p>
              <a:pPr algn="ctr" eaLnBrk="0" hangingPunct="0">
                <a:tabLst>
                  <a:tab pos="269875" algn="l"/>
                  <a:tab pos="503238" algn="l"/>
                  <a:tab pos="539750" algn="l"/>
                </a:tabLst>
                <a:defRPr/>
              </a:pPr>
              <a:r>
                <a:rPr lang="de-DE" sz="1100" b="1" dirty="0">
                  <a:solidFill>
                    <a:srgbClr val="C00000"/>
                  </a:solidFill>
                  <a:ea typeface="Times New Roman" pitchFamily="18" charset="0"/>
                  <a:cs typeface="Arial" pitchFamily="34" charset="0"/>
                </a:rPr>
                <a:t>Beschwerde</a:t>
              </a:r>
              <a:r>
                <a:rPr lang="de-DE" sz="1400" b="1" dirty="0">
                  <a:solidFill>
                    <a:srgbClr val="C00000"/>
                  </a:solidFill>
                  <a:ea typeface="Times New Roman" pitchFamily="18" charset="0"/>
                  <a:cs typeface="Arial" pitchFamily="34" charset="0"/>
                </a:rPr>
                <a:t> </a:t>
              </a:r>
            </a:p>
          </p:txBody>
        </p:sp>
        <p:cxnSp>
          <p:nvCxnSpPr>
            <p:cNvPr id="42038" name="Gerade Verbindung mit Pfeil 70"/>
            <p:cNvCxnSpPr>
              <a:cxnSpLocks noChangeShapeType="1"/>
            </p:cNvCxnSpPr>
            <p:nvPr/>
          </p:nvCxnSpPr>
          <p:spPr bwMode="auto">
            <a:xfrm>
              <a:off x="7143768" y="1928802"/>
              <a:ext cx="428628" cy="1588"/>
            </a:xfrm>
            <a:prstGeom prst="straightConnector1">
              <a:avLst/>
            </a:prstGeom>
            <a:noFill/>
            <a:ln w="9525" algn="ctr">
              <a:solidFill>
                <a:schemeClr val="tx1"/>
              </a:solidFill>
              <a:round/>
              <a:headEnd/>
              <a:tailEnd type="arrow" w="med" len="med"/>
            </a:ln>
          </p:spPr>
        </p:cxnSp>
      </p:grpSp>
      <p:grpSp>
        <p:nvGrpSpPr>
          <p:cNvPr id="13" name="Gruppieren 73"/>
          <p:cNvGrpSpPr>
            <a:grpSpLocks/>
          </p:cNvGrpSpPr>
          <p:nvPr/>
        </p:nvGrpSpPr>
        <p:grpSpPr bwMode="auto">
          <a:xfrm>
            <a:off x="3000363" y="2000238"/>
            <a:ext cx="5857897" cy="1286860"/>
            <a:chOff x="3286105" y="1785872"/>
            <a:chExt cx="5857937" cy="1287648"/>
          </a:xfrm>
        </p:grpSpPr>
        <p:sp>
          <p:nvSpPr>
            <p:cNvPr id="42031" name="Rechteck 39"/>
            <p:cNvSpPr>
              <a:spLocks noChangeArrowheads="1"/>
            </p:cNvSpPr>
            <p:nvPr/>
          </p:nvSpPr>
          <p:spPr bwMode="auto">
            <a:xfrm>
              <a:off x="3286105" y="2715135"/>
              <a:ext cx="2000264" cy="338554"/>
            </a:xfrm>
            <a:prstGeom prst="rect">
              <a:avLst/>
            </a:prstGeom>
            <a:solidFill>
              <a:srgbClr val="FFFF99"/>
            </a:solidFill>
            <a:ln w="9525">
              <a:noFill/>
              <a:miter lim="800000"/>
              <a:headEnd/>
              <a:tailEnd/>
            </a:ln>
          </p:spPr>
          <p:txBody>
            <a:bodyPr>
              <a:spAutoFit/>
            </a:bodyPr>
            <a:lstStyle/>
            <a:p>
              <a:pPr algn="ctr" eaLnBrk="0" hangingPunct="0"/>
              <a:r>
                <a:rPr lang="de-DE" sz="1600" b="1" dirty="0">
                  <a:solidFill>
                    <a:srgbClr val="C00000"/>
                  </a:solidFill>
                  <a:cs typeface="Arial" pitchFamily="34" charset="0"/>
                </a:rPr>
                <a:t>Antragsstellung</a:t>
              </a:r>
              <a:r>
                <a:rPr lang="de-DE" sz="1400" b="1" dirty="0">
                  <a:solidFill>
                    <a:srgbClr val="C00000"/>
                  </a:solidFill>
                  <a:cs typeface="Arial" pitchFamily="34" charset="0"/>
                </a:rPr>
                <a:t> </a:t>
              </a:r>
            </a:p>
          </p:txBody>
        </p:sp>
        <p:sp>
          <p:nvSpPr>
            <p:cNvPr id="42032" name="Rechteck 39"/>
            <p:cNvSpPr>
              <a:spLocks noChangeArrowheads="1"/>
            </p:cNvSpPr>
            <p:nvPr/>
          </p:nvSpPr>
          <p:spPr bwMode="auto">
            <a:xfrm>
              <a:off x="7429539" y="2796351"/>
              <a:ext cx="1600821" cy="277169"/>
            </a:xfrm>
            <a:prstGeom prst="rect">
              <a:avLst/>
            </a:prstGeom>
            <a:noFill/>
            <a:ln w="9525">
              <a:noFill/>
              <a:miter lim="800000"/>
              <a:headEnd/>
              <a:tailEnd/>
            </a:ln>
          </p:spPr>
          <p:txBody>
            <a:bodyPr wrap="square">
              <a:spAutoFit/>
            </a:bodyPr>
            <a:lstStyle/>
            <a:p>
              <a:pPr algn="ctr" eaLnBrk="0" hangingPunct="0"/>
              <a:r>
                <a:rPr lang="de-DE" sz="1200" b="1" dirty="0" smtClean="0">
                  <a:cs typeface="Arial" pitchFamily="34" charset="0"/>
                </a:rPr>
                <a:t>für Rechtsbeistand</a:t>
              </a:r>
              <a:endParaRPr lang="de-DE" sz="1200" b="1" dirty="0">
                <a:cs typeface="Arial" pitchFamily="34" charset="0"/>
              </a:endParaRPr>
            </a:p>
          </p:txBody>
        </p:sp>
        <p:sp>
          <p:nvSpPr>
            <p:cNvPr id="31" name="Rectangle 1"/>
            <p:cNvSpPr>
              <a:spLocks noChangeArrowheads="1"/>
            </p:cNvSpPr>
            <p:nvPr/>
          </p:nvSpPr>
          <p:spPr bwMode="auto">
            <a:xfrm>
              <a:off x="5857892" y="1785872"/>
              <a:ext cx="1214447" cy="314517"/>
            </a:xfrm>
            <a:prstGeom prst="rect">
              <a:avLst/>
            </a:prstGeom>
            <a:solidFill>
              <a:schemeClr val="bg1"/>
            </a:solidFill>
            <a:ln w="9525">
              <a:solidFill>
                <a:srgbClr val="C00000"/>
              </a:solidFill>
              <a:miter lim="800000"/>
              <a:headEnd/>
              <a:tailEnd/>
            </a:ln>
          </p:spPr>
          <p:txBody>
            <a:bodyPr anchor="ctr">
              <a:spAutoFit/>
            </a:bodyPr>
            <a:lstStyle/>
            <a:p>
              <a:pPr algn="ctr" eaLnBrk="0" hangingPunct="0">
                <a:tabLst>
                  <a:tab pos="269875" algn="l"/>
                  <a:tab pos="503238" algn="l"/>
                  <a:tab pos="539750" algn="l"/>
                </a:tabLst>
                <a:defRPr/>
              </a:pPr>
              <a:r>
                <a:rPr lang="de-DE" sz="1400" b="1" dirty="0">
                  <a:solidFill>
                    <a:srgbClr val="C00000"/>
                  </a:solidFill>
                  <a:ea typeface="Times New Roman" pitchFamily="18" charset="0"/>
                  <a:cs typeface="Arial" pitchFamily="34" charset="0"/>
                </a:rPr>
                <a:t>Beschlüsse </a:t>
              </a:r>
            </a:p>
          </p:txBody>
        </p:sp>
        <p:cxnSp>
          <p:nvCxnSpPr>
            <p:cNvPr id="42034" name="Gerade Verbindung mit Pfeil 63"/>
            <p:cNvCxnSpPr>
              <a:cxnSpLocks noChangeShapeType="1"/>
            </p:cNvCxnSpPr>
            <p:nvPr/>
          </p:nvCxnSpPr>
          <p:spPr bwMode="auto">
            <a:xfrm rot="10800000" flipV="1">
              <a:off x="5072068" y="2000318"/>
              <a:ext cx="928703" cy="929262"/>
            </a:xfrm>
            <a:prstGeom prst="straightConnector1">
              <a:avLst/>
            </a:prstGeom>
            <a:noFill/>
            <a:ln w="9525" algn="ctr">
              <a:solidFill>
                <a:schemeClr val="tx1"/>
              </a:solidFill>
              <a:round/>
              <a:headEnd/>
              <a:tailEnd type="arrow" w="med" len="med"/>
            </a:ln>
          </p:spPr>
        </p:cxnSp>
        <p:cxnSp>
          <p:nvCxnSpPr>
            <p:cNvPr id="42030" name="Gerade Verbindung mit Pfeil 59"/>
            <p:cNvCxnSpPr>
              <a:cxnSpLocks noChangeShapeType="1"/>
            </p:cNvCxnSpPr>
            <p:nvPr/>
          </p:nvCxnSpPr>
          <p:spPr bwMode="auto">
            <a:xfrm rot="16200000" flipH="1">
              <a:off x="7000713" y="2000514"/>
              <a:ext cx="643336" cy="642946"/>
            </a:xfrm>
            <a:prstGeom prst="straightConnector1">
              <a:avLst/>
            </a:prstGeom>
            <a:noFill/>
            <a:ln w="9525" algn="ctr">
              <a:solidFill>
                <a:schemeClr val="tx1"/>
              </a:solidFill>
              <a:round/>
              <a:headEnd/>
              <a:tailEnd type="arrow" w="med" len="med"/>
            </a:ln>
          </p:spPr>
        </p:cxnSp>
        <p:sp>
          <p:nvSpPr>
            <p:cNvPr id="42035" name="Rectangle 1"/>
            <p:cNvSpPr>
              <a:spLocks noChangeArrowheads="1"/>
            </p:cNvSpPr>
            <p:nvPr/>
          </p:nvSpPr>
          <p:spPr bwMode="auto">
            <a:xfrm>
              <a:off x="5143507" y="2214763"/>
              <a:ext cx="2786083" cy="276999"/>
            </a:xfrm>
            <a:prstGeom prst="rect">
              <a:avLst/>
            </a:prstGeom>
            <a:solidFill>
              <a:srgbClr val="FFFFD5"/>
            </a:solidFill>
            <a:ln w="9525">
              <a:solidFill>
                <a:srgbClr val="FFC000"/>
              </a:solidFill>
              <a:miter lim="800000"/>
              <a:headEnd/>
              <a:tailEnd/>
            </a:ln>
          </p:spPr>
          <p:txBody>
            <a:bodyPr anchor="ctr">
              <a:spAutoFit/>
            </a:bodyPr>
            <a:lstStyle/>
            <a:p>
              <a:pPr algn="ctr" eaLnBrk="0" hangingPunct="0">
                <a:tabLst>
                  <a:tab pos="269875" algn="l"/>
                  <a:tab pos="503238" algn="l"/>
                  <a:tab pos="539750" algn="l"/>
                </a:tabLst>
              </a:pPr>
              <a:r>
                <a:rPr lang="de-DE" sz="1200" b="1">
                  <a:solidFill>
                    <a:srgbClr val="C00000"/>
                  </a:solidFill>
                  <a:ea typeface="Times New Roman" pitchFamily="18" charset="0"/>
                  <a:cs typeface="Arial" pitchFamily="34" charset="0"/>
                </a:rPr>
                <a:t>…wir beantragen die Schlichtung</a:t>
              </a:r>
            </a:p>
          </p:txBody>
        </p:sp>
        <p:sp>
          <p:nvSpPr>
            <p:cNvPr id="42036" name="Rechteck 39"/>
            <p:cNvSpPr>
              <a:spLocks noChangeArrowheads="1"/>
            </p:cNvSpPr>
            <p:nvPr/>
          </p:nvSpPr>
          <p:spPr bwMode="auto">
            <a:xfrm>
              <a:off x="6215084" y="2643655"/>
              <a:ext cx="2928958" cy="277000"/>
            </a:xfrm>
            <a:prstGeom prst="rect">
              <a:avLst/>
            </a:prstGeom>
            <a:noFill/>
            <a:ln w="9525">
              <a:noFill/>
              <a:miter lim="800000"/>
              <a:headEnd/>
              <a:tailEnd/>
            </a:ln>
          </p:spPr>
          <p:txBody>
            <a:bodyPr>
              <a:spAutoFit/>
            </a:bodyPr>
            <a:lstStyle/>
            <a:p>
              <a:pPr algn="ctr" eaLnBrk="0" hangingPunct="0"/>
              <a:r>
                <a:rPr lang="de-DE" sz="1200" b="1" dirty="0">
                  <a:solidFill>
                    <a:srgbClr val="C00000"/>
                  </a:solidFill>
                  <a:cs typeface="Arial" pitchFamily="34" charset="0"/>
                </a:rPr>
                <a:t>…wir beantragen </a:t>
              </a:r>
              <a:r>
                <a:rPr lang="de-DE" sz="1200" b="1" dirty="0" smtClean="0">
                  <a:cs typeface="Arial" pitchFamily="34" charset="0"/>
                </a:rPr>
                <a:t>Kostenübernahme</a:t>
              </a:r>
              <a:endParaRPr lang="de-DE" sz="1200" b="1" dirty="0">
                <a:cs typeface="Arial" pitchFamily="34" charset="0"/>
              </a:endParaRPr>
            </a:p>
          </p:txBody>
        </p:sp>
      </p:grpSp>
      <p:sp>
        <p:nvSpPr>
          <p:cNvPr id="14" name="Rectangle 1"/>
          <p:cNvSpPr>
            <a:spLocks noChangeArrowheads="1"/>
          </p:cNvSpPr>
          <p:nvPr/>
        </p:nvSpPr>
        <p:spPr bwMode="auto">
          <a:xfrm>
            <a:off x="4000496" y="2643182"/>
            <a:ext cx="1143000" cy="307777"/>
          </a:xfrm>
          <a:prstGeom prst="rect">
            <a:avLst/>
          </a:prstGeom>
          <a:noFill/>
          <a:ln w="9525">
            <a:noFill/>
            <a:miter lim="800000"/>
            <a:headEnd/>
            <a:tailEnd/>
          </a:ln>
        </p:spPr>
        <p:txBody>
          <a:bodyPr anchor="ctr">
            <a:spAutoFit/>
          </a:bodyPr>
          <a:lstStyle/>
          <a:p>
            <a:pPr algn="ctr" eaLnBrk="0" hangingPunct="0">
              <a:tabLst>
                <a:tab pos="269875" algn="l"/>
                <a:tab pos="503238" algn="l"/>
                <a:tab pos="539750" algn="l"/>
              </a:tabLst>
            </a:pPr>
            <a:r>
              <a:rPr lang="de-DE" sz="1400" b="1" dirty="0">
                <a:solidFill>
                  <a:srgbClr val="000000"/>
                </a:solidFill>
                <a:ea typeface="Times New Roman" pitchFamily="18" charset="0"/>
                <a:cs typeface="Arial" pitchFamily="34" charset="0"/>
              </a:rPr>
              <a:t>Fristprüfung</a:t>
            </a:r>
          </a:p>
        </p:txBody>
      </p:sp>
      <p:pic>
        <p:nvPicPr>
          <p:cNvPr id="76" name="Grafik 75" descr="leicht bewölkt.png"/>
          <p:cNvPicPr>
            <a:picLocks noChangeAspect="1"/>
          </p:cNvPicPr>
          <p:nvPr/>
        </p:nvPicPr>
        <p:blipFill>
          <a:blip r:embed="rId4"/>
          <a:srcRect/>
          <a:stretch>
            <a:fillRect/>
          </a:stretch>
        </p:blipFill>
        <p:spPr bwMode="auto">
          <a:xfrm>
            <a:off x="4286248" y="714356"/>
            <a:ext cx="642937" cy="576262"/>
          </a:xfrm>
          <a:prstGeom prst="rect">
            <a:avLst/>
          </a:prstGeom>
          <a:noFill/>
          <a:ln w="9525">
            <a:noFill/>
            <a:miter lim="800000"/>
            <a:headEnd/>
            <a:tailEnd/>
          </a:ln>
        </p:spPr>
      </p:pic>
      <p:pic>
        <p:nvPicPr>
          <p:cNvPr id="77" name="Grafik 76" descr="bewölkt.png"/>
          <p:cNvPicPr>
            <a:picLocks noChangeAspect="1"/>
          </p:cNvPicPr>
          <p:nvPr/>
        </p:nvPicPr>
        <p:blipFill>
          <a:blip r:embed="rId5"/>
          <a:srcRect/>
          <a:stretch>
            <a:fillRect/>
          </a:stretch>
        </p:blipFill>
        <p:spPr bwMode="auto">
          <a:xfrm>
            <a:off x="2571736" y="2928934"/>
            <a:ext cx="642937" cy="571500"/>
          </a:xfrm>
          <a:prstGeom prst="rect">
            <a:avLst/>
          </a:prstGeom>
          <a:noFill/>
          <a:ln w="9525">
            <a:noFill/>
            <a:miter lim="800000"/>
            <a:headEnd/>
            <a:tailEnd/>
          </a:ln>
        </p:spPr>
      </p:pic>
      <p:pic>
        <p:nvPicPr>
          <p:cNvPr id="78" name="Grafik 77" descr="Blitz.gif"/>
          <p:cNvPicPr>
            <a:picLocks noChangeAspect="1"/>
          </p:cNvPicPr>
          <p:nvPr/>
        </p:nvPicPr>
        <p:blipFill>
          <a:blip r:embed="rId7"/>
          <a:srcRect/>
          <a:stretch>
            <a:fillRect/>
          </a:stretch>
        </p:blipFill>
        <p:spPr bwMode="auto">
          <a:xfrm>
            <a:off x="6572264" y="3143248"/>
            <a:ext cx="642937" cy="642937"/>
          </a:xfrm>
          <a:prstGeom prst="rect">
            <a:avLst/>
          </a:prstGeom>
          <a:noFill/>
          <a:ln w="9525">
            <a:noFill/>
            <a:miter lim="800000"/>
            <a:headEnd/>
            <a:tailEnd/>
          </a:ln>
        </p:spPr>
      </p:pic>
      <p:grpSp>
        <p:nvGrpSpPr>
          <p:cNvPr id="15" name="Gruppieren 97"/>
          <p:cNvGrpSpPr>
            <a:grpSpLocks/>
          </p:cNvGrpSpPr>
          <p:nvPr/>
        </p:nvGrpSpPr>
        <p:grpSpPr bwMode="auto">
          <a:xfrm>
            <a:off x="2214547" y="3925886"/>
            <a:ext cx="3857642" cy="837836"/>
            <a:chOff x="2357406" y="3711578"/>
            <a:chExt cx="3857668" cy="837114"/>
          </a:xfrm>
        </p:grpSpPr>
        <p:sp>
          <p:nvSpPr>
            <p:cNvPr id="42027" name="Rectangle 1"/>
            <p:cNvSpPr>
              <a:spLocks noChangeArrowheads="1"/>
            </p:cNvSpPr>
            <p:nvPr/>
          </p:nvSpPr>
          <p:spPr bwMode="auto">
            <a:xfrm>
              <a:off x="4429124" y="3711578"/>
              <a:ext cx="1785950" cy="345777"/>
            </a:xfrm>
            <a:prstGeom prst="rect">
              <a:avLst/>
            </a:prstGeom>
            <a:solidFill>
              <a:srgbClr val="FFFFD5"/>
            </a:solidFill>
            <a:ln w="9525">
              <a:noFill/>
              <a:miter lim="800000"/>
              <a:headEnd/>
              <a:tailEnd/>
            </a:ln>
          </p:spPr>
          <p:txBody>
            <a:bodyPr anchor="ctr">
              <a:spAutoFit/>
            </a:bodyPr>
            <a:lstStyle/>
            <a:p>
              <a:pPr algn="ctr" eaLnBrk="0" hangingPunct="0">
                <a:tabLst>
                  <a:tab pos="269875" algn="l"/>
                  <a:tab pos="503238" algn="l"/>
                  <a:tab pos="539750" algn="l"/>
                </a:tabLst>
              </a:pPr>
              <a:r>
                <a:rPr lang="de-DE" sz="1600" b="1">
                  <a:solidFill>
                    <a:srgbClr val="C00000"/>
                  </a:solidFill>
                  <a:ea typeface="Times New Roman" pitchFamily="18" charset="0"/>
                  <a:cs typeface="Arial" pitchFamily="34" charset="0"/>
                </a:rPr>
                <a:t>Antragsprüfung</a:t>
              </a:r>
            </a:p>
          </p:txBody>
        </p:sp>
        <p:sp>
          <p:nvSpPr>
            <p:cNvPr id="42028" name="Rechteck 39"/>
            <p:cNvSpPr>
              <a:spLocks noChangeArrowheads="1"/>
            </p:cNvSpPr>
            <p:nvPr/>
          </p:nvSpPr>
          <p:spPr bwMode="auto">
            <a:xfrm>
              <a:off x="2357406" y="4071637"/>
              <a:ext cx="1928826" cy="477055"/>
            </a:xfrm>
            <a:prstGeom prst="rect">
              <a:avLst/>
            </a:prstGeom>
            <a:solidFill>
              <a:srgbClr val="FFFFEB"/>
            </a:solidFill>
            <a:ln w="9525">
              <a:noFill/>
              <a:miter lim="800000"/>
              <a:headEnd/>
              <a:tailEnd/>
            </a:ln>
          </p:spPr>
          <p:txBody>
            <a:bodyPr>
              <a:spAutoFit/>
            </a:bodyPr>
            <a:lstStyle/>
            <a:p>
              <a:pPr algn="ctr" eaLnBrk="0" hangingPunct="0"/>
              <a:r>
                <a:rPr lang="de-DE" sz="1400" b="1" dirty="0">
                  <a:solidFill>
                    <a:srgbClr val="C00000"/>
                  </a:solidFill>
                  <a:cs typeface="Arial" pitchFamily="34" charset="0"/>
                </a:rPr>
                <a:t>Antrag</a:t>
              </a:r>
              <a:endParaRPr lang="de-DE" sz="1100" b="1" dirty="0">
                <a:cs typeface="Arial" pitchFamily="34" charset="0"/>
              </a:endParaRPr>
            </a:p>
            <a:p>
              <a:pPr algn="ctr" eaLnBrk="0" hangingPunct="0"/>
              <a:r>
                <a:rPr lang="de-DE" sz="1100" b="1" dirty="0">
                  <a:solidFill>
                    <a:srgbClr val="C00000"/>
                  </a:solidFill>
                  <a:cs typeface="Arial" pitchFamily="34" charset="0"/>
                </a:rPr>
                <a:t>mündliche Verhandlung</a:t>
              </a:r>
            </a:p>
          </p:txBody>
        </p:sp>
        <p:sp>
          <p:nvSpPr>
            <p:cNvPr id="42029" name="Rechteck 6"/>
            <p:cNvSpPr>
              <a:spLocks noChangeArrowheads="1"/>
            </p:cNvSpPr>
            <p:nvPr/>
          </p:nvSpPr>
          <p:spPr bwMode="auto">
            <a:xfrm>
              <a:off x="3714737" y="3928885"/>
              <a:ext cx="1185269" cy="338262"/>
            </a:xfrm>
            <a:prstGeom prst="rect">
              <a:avLst/>
            </a:prstGeom>
            <a:noFill/>
            <a:ln w="9525">
              <a:noFill/>
              <a:miter lim="800000"/>
              <a:headEnd/>
              <a:tailEnd/>
            </a:ln>
          </p:spPr>
          <p:txBody>
            <a:bodyPr wrap="none">
              <a:spAutoFit/>
            </a:bodyPr>
            <a:lstStyle/>
            <a:p>
              <a:pPr algn="ctr" eaLnBrk="0" hangingPunct="0">
                <a:tabLst>
                  <a:tab pos="269875" algn="l"/>
                  <a:tab pos="503238" algn="l"/>
                  <a:tab pos="539750" algn="l"/>
                </a:tabLst>
              </a:pPr>
              <a:r>
                <a:rPr lang="de-DE" sz="1600" b="1" dirty="0">
                  <a:solidFill>
                    <a:srgbClr val="C00000"/>
                  </a:solidFill>
                  <a:ea typeface="Times New Roman" pitchFamily="18" charset="0"/>
                  <a:cs typeface="Arial" pitchFamily="34" charset="0"/>
                </a:rPr>
                <a:t>Verwerfung</a:t>
              </a:r>
            </a:p>
          </p:txBody>
        </p:sp>
      </p:grpSp>
      <p:pic>
        <p:nvPicPr>
          <p:cNvPr id="97" name="Picture 3"/>
          <p:cNvPicPr>
            <a:picLocks noChangeAspect="1" noChangeArrowheads="1"/>
          </p:cNvPicPr>
          <p:nvPr/>
        </p:nvPicPr>
        <p:blipFill>
          <a:blip r:embed="rId8"/>
          <a:srcRect/>
          <a:stretch>
            <a:fillRect/>
          </a:stretch>
        </p:blipFill>
        <p:spPr bwMode="auto">
          <a:xfrm>
            <a:off x="7000875" y="4929188"/>
            <a:ext cx="500063" cy="500063"/>
          </a:xfrm>
          <a:prstGeom prst="rect">
            <a:avLst/>
          </a:prstGeom>
          <a:noFill/>
          <a:ln w="9525">
            <a:noFill/>
            <a:miter lim="800000"/>
            <a:headEnd/>
            <a:tailEnd/>
          </a:ln>
        </p:spPr>
      </p:pic>
      <p:pic>
        <p:nvPicPr>
          <p:cNvPr id="80" name="Grafik 79" descr="Sonne.png"/>
          <p:cNvPicPr>
            <a:picLocks noChangeAspect="1"/>
          </p:cNvPicPr>
          <p:nvPr/>
        </p:nvPicPr>
        <p:blipFill>
          <a:blip r:embed="rId3"/>
          <a:srcRect/>
          <a:stretch>
            <a:fillRect/>
          </a:stretch>
        </p:blipFill>
        <p:spPr bwMode="auto">
          <a:xfrm>
            <a:off x="7643813" y="4929188"/>
            <a:ext cx="500062" cy="500063"/>
          </a:xfrm>
          <a:prstGeom prst="rect">
            <a:avLst/>
          </a:prstGeom>
          <a:solidFill>
            <a:schemeClr val="bg1"/>
          </a:solidFill>
          <a:ln w="9525">
            <a:noFill/>
            <a:miter lim="800000"/>
            <a:headEnd/>
            <a:tailEnd/>
          </a:ln>
        </p:spPr>
      </p:pic>
      <p:grpSp>
        <p:nvGrpSpPr>
          <p:cNvPr id="21" name="Gruppieren 98"/>
          <p:cNvGrpSpPr>
            <a:grpSpLocks/>
          </p:cNvGrpSpPr>
          <p:nvPr/>
        </p:nvGrpSpPr>
        <p:grpSpPr bwMode="auto">
          <a:xfrm>
            <a:off x="5715007" y="4143382"/>
            <a:ext cx="3000391" cy="767013"/>
            <a:chOff x="5857892" y="3929070"/>
            <a:chExt cx="3000412" cy="767397"/>
          </a:xfrm>
        </p:grpSpPr>
        <p:sp>
          <p:nvSpPr>
            <p:cNvPr id="42024" name="Rechteck 39"/>
            <p:cNvSpPr>
              <a:spLocks noChangeArrowheads="1"/>
            </p:cNvSpPr>
            <p:nvPr/>
          </p:nvSpPr>
          <p:spPr bwMode="auto">
            <a:xfrm>
              <a:off x="6286512" y="4143380"/>
              <a:ext cx="2357454" cy="369332"/>
            </a:xfrm>
            <a:prstGeom prst="rect">
              <a:avLst/>
            </a:prstGeom>
            <a:solidFill>
              <a:srgbClr val="FFFF99"/>
            </a:solidFill>
            <a:ln w="9525">
              <a:noFill/>
              <a:miter lim="800000"/>
              <a:headEnd/>
              <a:tailEnd/>
            </a:ln>
          </p:spPr>
          <p:txBody>
            <a:bodyPr>
              <a:spAutoFit/>
            </a:bodyPr>
            <a:lstStyle/>
            <a:p>
              <a:pPr algn="ctr" eaLnBrk="0" hangingPunct="0"/>
              <a:r>
                <a:rPr lang="de-DE" b="1">
                  <a:solidFill>
                    <a:srgbClr val="C00000"/>
                  </a:solidFill>
                  <a:cs typeface="Arial" pitchFamily="34" charset="0"/>
                </a:rPr>
                <a:t>Einigungsgespräch</a:t>
              </a:r>
              <a:r>
                <a:rPr lang="de-DE" sz="1600" b="1">
                  <a:solidFill>
                    <a:srgbClr val="C00000"/>
                  </a:solidFill>
                  <a:latin typeface="Arial Black" pitchFamily="34" charset="0"/>
                  <a:cs typeface="Arial" pitchFamily="34" charset="0"/>
                </a:rPr>
                <a:t> </a:t>
              </a:r>
            </a:p>
          </p:txBody>
        </p:sp>
        <p:sp>
          <p:nvSpPr>
            <p:cNvPr id="42025" name="Rechteck 39"/>
            <p:cNvSpPr>
              <a:spLocks noChangeArrowheads="1"/>
            </p:cNvSpPr>
            <p:nvPr/>
          </p:nvSpPr>
          <p:spPr bwMode="auto">
            <a:xfrm>
              <a:off x="7786733" y="4357913"/>
              <a:ext cx="1071571" cy="338554"/>
            </a:xfrm>
            <a:prstGeom prst="rect">
              <a:avLst/>
            </a:prstGeom>
            <a:noFill/>
            <a:ln w="9525">
              <a:noFill/>
              <a:miter lim="800000"/>
              <a:headEnd/>
              <a:tailEnd/>
            </a:ln>
          </p:spPr>
          <p:txBody>
            <a:bodyPr>
              <a:spAutoFit/>
            </a:bodyPr>
            <a:lstStyle/>
            <a:p>
              <a:pPr algn="ctr" eaLnBrk="0" hangingPunct="0"/>
              <a:r>
                <a:rPr lang="de-DE" sz="1600" b="1" dirty="0">
                  <a:cs typeface="Arial" pitchFamily="34" charset="0"/>
                </a:rPr>
                <a:t>Einigung</a:t>
              </a:r>
            </a:p>
          </p:txBody>
        </p:sp>
        <p:sp>
          <p:nvSpPr>
            <p:cNvPr id="42026" name="Rechteck 6"/>
            <p:cNvSpPr>
              <a:spLocks noChangeArrowheads="1"/>
            </p:cNvSpPr>
            <p:nvPr/>
          </p:nvSpPr>
          <p:spPr bwMode="auto">
            <a:xfrm>
              <a:off x="5857892" y="3929070"/>
              <a:ext cx="1058310" cy="338724"/>
            </a:xfrm>
            <a:prstGeom prst="rect">
              <a:avLst/>
            </a:prstGeom>
            <a:noFill/>
            <a:ln w="9525">
              <a:noFill/>
              <a:miter lim="800000"/>
              <a:headEnd/>
              <a:tailEnd/>
            </a:ln>
          </p:spPr>
          <p:txBody>
            <a:bodyPr wrap="none">
              <a:spAutoFit/>
            </a:bodyPr>
            <a:lstStyle/>
            <a:p>
              <a:pPr algn="ctr" eaLnBrk="0" hangingPunct="0">
                <a:tabLst>
                  <a:tab pos="269875" algn="l"/>
                  <a:tab pos="503238" algn="l"/>
                  <a:tab pos="539750" algn="l"/>
                </a:tabLst>
              </a:pPr>
              <a:r>
                <a:rPr lang="de-DE" sz="1600" b="1" dirty="0">
                  <a:ea typeface="Times New Roman" pitchFamily="18" charset="0"/>
                  <a:cs typeface="Arial" pitchFamily="34" charset="0"/>
                </a:rPr>
                <a:t>Annahme</a:t>
              </a:r>
              <a:r>
                <a:rPr lang="de-DE" sz="1600" b="1" dirty="0">
                  <a:solidFill>
                    <a:srgbClr val="000000"/>
                  </a:solidFill>
                  <a:ea typeface="Times New Roman" pitchFamily="18" charset="0"/>
                  <a:cs typeface="Arial" pitchFamily="34" charset="0"/>
                </a:rPr>
                <a:t> </a:t>
              </a:r>
            </a:p>
          </p:txBody>
        </p:sp>
      </p:grpSp>
      <p:grpSp>
        <p:nvGrpSpPr>
          <p:cNvPr id="22" name="Gruppieren 103"/>
          <p:cNvGrpSpPr>
            <a:grpSpLocks/>
          </p:cNvGrpSpPr>
          <p:nvPr/>
        </p:nvGrpSpPr>
        <p:grpSpPr bwMode="auto">
          <a:xfrm>
            <a:off x="3857620" y="4572008"/>
            <a:ext cx="2500330" cy="685802"/>
            <a:chOff x="4000491" y="4357679"/>
            <a:chExt cx="2500347" cy="685879"/>
          </a:xfrm>
        </p:grpSpPr>
        <p:sp>
          <p:nvSpPr>
            <p:cNvPr id="16" name="Rechteck 39"/>
            <p:cNvSpPr>
              <a:spLocks noChangeArrowheads="1"/>
            </p:cNvSpPr>
            <p:nvPr/>
          </p:nvSpPr>
          <p:spPr bwMode="auto">
            <a:xfrm>
              <a:off x="4000491" y="4643463"/>
              <a:ext cx="2500347" cy="400095"/>
            </a:xfrm>
            <a:prstGeom prst="rect">
              <a:avLst/>
            </a:prstGeom>
            <a:solidFill>
              <a:srgbClr val="FFFF99"/>
            </a:solidFill>
            <a:ln w="9525">
              <a:solidFill>
                <a:schemeClr val="bg2">
                  <a:lumMod val="60000"/>
                  <a:lumOff val="40000"/>
                </a:schemeClr>
              </a:solidFill>
              <a:miter lim="800000"/>
              <a:headEnd/>
              <a:tailEnd/>
            </a:ln>
          </p:spPr>
          <p:txBody>
            <a:bodyPr wrap="square">
              <a:spAutoFit/>
            </a:bodyPr>
            <a:lstStyle/>
            <a:p>
              <a:pPr algn="ctr" eaLnBrk="0" hangingPunct="0">
                <a:defRPr/>
              </a:pPr>
              <a:r>
                <a:rPr lang="de-DE" sz="2000" dirty="0">
                  <a:latin typeface="Arial Black" pitchFamily="34" charset="0"/>
                  <a:cs typeface="Arial" pitchFamily="34" charset="0"/>
                </a:rPr>
                <a:t>Kammertermin</a:t>
              </a:r>
            </a:p>
          </p:txBody>
        </p:sp>
        <p:cxnSp>
          <p:nvCxnSpPr>
            <p:cNvPr id="42023" name="Gerade Verbindung mit Pfeil 100"/>
            <p:cNvCxnSpPr>
              <a:cxnSpLocks noChangeShapeType="1"/>
            </p:cNvCxnSpPr>
            <p:nvPr/>
          </p:nvCxnSpPr>
          <p:spPr bwMode="auto">
            <a:xfrm rot="5400000">
              <a:off x="3964753" y="4536294"/>
              <a:ext cx="358024" cy="794"/>
            </a:xfrm>
            <a:prstGeom prst="straightConnector1">
              <a:avLst/>
            </a:prstGeom>
            <a:noFill/>
            <a:ln w="9525" algn="ctr">
              <a:solidFill>
                <a:srgbClr val="C00000"/>
              </a:solidFill>
              <a:round/>
              <a:headEnd/>
              <a:tailEnd type="arrow" w="med" len="med"/>
            </a:ln>
          </p:spPr>
        </p:cxnSp>
      </p:grpSp>
      <p:sp>
        <p:nvSpPr>
          <p:cNvPr id="17" name="Rechteck 39"/>
          <p:cNvSpPr>
            <a:spLocks noChangeArrowheads="1"/>
          </p:cNvSpPr>
          <p:nvPr/>
        </p:nvSpPr>
        <p:spPr bwMode="auto">
          <a:xfrm>
            <a:off x="4786314" y="5214950"/>
            <a:ext cx="1143000" cy="307975"/>
          </a:xfrm>
          <a:prstGeom prst="rect">
            <a:avLst/>
          </a:prstGeom>
          <a:solidFill>
            <a:srgbClr val="FFFF99"/>
          </a:solidFill>
          <a:ln w="9525">
            <a:solidFill>
              <a:srgbClr val="C00000"/>
            </a:solidFill>
            <a:miter lim="800000"/>
            <a:headEnd/>
            <a:tailEnd/>
          </a:ln>
        </p:spPr>
        <p:txBody>
          <a:bodyPr>
            <a:spAutoFit/>
          </a:bodyPr>
          <a:lstStyle/>
          <a:p>
            <a:pPr algn="ctr" eaLnBrk="0" hangingPunct="0">
              <a:defRPr/>
            </a:pPr>
            <a:r>
              <a:rPr lang="de-DE" sz="1400" b="1" dirty="0">
                <a:solidFill>
                  <a:srgbClr val="C00000"/>
                </a:solidFill>
                <a:cs typeface="Arial" pitchFamily="34" charset="0"/>
              </a:rPr>
              <a:t>Beschluss</a:t>
            </a:r>
          </a:p>
        </p:txBody>
      </p:sp>
      <p:pic>
        <p:nvPicPr>
          <p:cNvPr id="42019" name="Picture 4"/>
          <p:cNvPicPr>
            <a:picLocks noChangeAspect="1" noChangeArrowheads="1"/>
          </p:cNvPicPr>
          <p:nvPr/>
        </p:nvPicPr>
        <p:blipFill>
          <a:blip r:embed="rId9"/>
          <a:srcRect/>
          <a:stretch>
            <a:fillRect/>
          </a:stretch>
        </p:blipFill>
        <p:spPr bwMode="auto">
          <a:xfrm>
            <a:off x="500034" y="1639882"/>
            <a:ext cx="571500" cy="571500"/>
          </a:xfrm>
          <a:prstGeom prst="rect">
            <a:avLst/>
          </a:prstGeom>
          <a:solidFill>
            <a:schemeClr val="bg1"/>
          </a:solidFill>
          <a:ln w="9525">
            <a:noFill/>
            <a:miter lim="800000"/>
            <a:headEnd/>
            <a:tailEnd/>
          </a:ln>
        </p:spPr>
      </p:pic>
      <p:pic>
        <p:nvPicPr>
          <p:cNvPr id="109" name="Picture 4"/>
          <p:cNvPicPr>
            <a:picLocks noChangeAspect="1" noChangeArrowheads="1"/>
          </p:cNvPicPr>
          <p:nvPr/>
        </p:nvPicPr>
        <p:blipFill>
          <a:blip r:embed="rId9"/>
          <a:srcRect/>
          <a:stretch>
            <a:fillRect/>
          </a:stretch>
        </p:blipFill>
        <p:spPr bwMode="auto">
          <a:xfrm>
            <a:off x="3143240" y="2071678"/>
            <a:ext cx="571500" cy="571500"/>
          </a:xfrm>
          <a:prstGeom prst="rect">
            <a:avLst/>
          </a:prstGeom>
          <a:noFill/>
          <a:ln w="9525">
            <a:noFill/>
            <a:miter lim="800000"/>
            <a:headEnd/>
            <a:tailEnd/>
          </a:ln>
        </p:spPr>
      </p:pic>
      <p:sp>
        <p:nvSpPr>
          <p:cNvPr id="110" name="Text Box 14"/>
          <p:cNvSpPr txBox="1">
            <a:spLocks noChangeArrowheads="1"/>
          </p:cNvSpPr>
          <p:nvPr/>
        </p:nvSpPr>
        <p:spPr bwMode="auto">
          <a:xfrm>
            <a:off x="357158" y="6143644"/>
            <a:ext cx="1562100" cy="200025"/>
          </a:xfrm>
          <a:prstGeom prst="rect">
            <a:avLst/>
          </a:prstGeom>
          <a:noFill/>
          <a:ln w="9525">
            <a:noFill/>
            <a:miter lim="800000"/>
            <a:headEnd/>
            <a:tailEnd/>
          </a:ln>
        </p:spPr>
        <p:txBody>
          <a:bodyPr lIns="75749" tIns="37874" rIns="75749" bIns="37874">
            <a:spAutoFit/>
          </a:bodyPr>
          <a:lstStyle/>
          <a:p>
            <a:pPr defTabSz="757238" eaLnBrk="0" hangingPunct="0">
              <a:spcBef>
                <a:spcPct val="50000"/>
              </a:spcBef>
            </a:pPr>
            <a:r>
              <a:rPr lang="de-DE" sz="800" dirty="0">
                <a:latin typeface="Tahoma" pitchFamily="34" charset="0"/>
              </a:rPr>
              <a:t>© Gisbert Fischer </a:t>
            </a:r>
            <a:r>
              <a:rPr lang="de-DE" sz="800" dirty="0" smtClean="0">
                <a:latin typeface="Tahoma" pitchFamily="34" charset="0"/>
              </a:rPr>
              <a:t>2010/17</a:t>
            </a:r>
            <a:endParaRPr lang="de-DE" sz="800" dirty="0">
              <a:latin typeface="Tahoma" pitchFamily="34" charset="0"/>
            </a:endParaRPr>
          </a:p>
        </p:txBody>
      </p:sp>
      <p:sp>
        <p:nvSpPr>
          <p:cNvPr id="66" name="Rechteck 65"/>
          <p:cNvSpPr/>
          <p:nvPr/>
        </p:nvSpPr>
        <p:spPr>
          <a:xfrm>
            <a:off x="142844" y="0"/>
            <a:ext cx="142844"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6"/>
          <p:cNvSpPr>
            <a:spLocks noChangeArrowheads="1"/>
          </p:cNvSpPr>
          <p:nvPr/>
        </p:nvSpPr>
        <p:spPr bwMode="auto">
          <a:xfrm>
            <a:off x="5572132" y="4643446"/>
            <a:ext cx="1214437" cy="338554"/>
          </a:xfrm>
          <a:prstGeom prst="rect">
            <a:avLst/>
          </a:prstGeom>
          <a:noFill/>
          <a:ln w="9525">
            <a:solidFill>
              <a:srgbClr val="FFFF99"/>
            </a:solidFill>
            <a:miter lim="800000"/>
            <a:headEnd/>
            <a:tailEnd/>
          </a:ln>
        </p:spPr>
        <p:txBody>
          <a:bodyPr>
            <a:spAutoFit/>
          </a:bodyPr>
          <a:lstStyle/>
          <a:p>
            <a:pPr algn="ctr" eaLnBrk="0" hangingPunct="0">
              <a:tabLst>
                <a:tab pos="269875" algn="l"/>
                <a:tab pos="503238" algn="l"/>
                <a:tab pos="539750" algn="l"/>
              </a:tabLst>
            </a:pPr>
            <a:r>
              <a:rPr lang="de-DE" sz="1600" b="1" dirty="0">
                <a:solidFill>
                  <a:srgbClr val="C00000"/>
                </a:solidFill>
                <a:ea typeface="Times New Roman" pitchFamily="18" charset="0"/>
                <a:cs typeface="Arial" pitchFamily="34" charset="0"/>
              </a:rPr>
              <a:t>Ergebnislos </a:t>
            </a:r>
          </a:p>
        </p:txBody>
      </p:sp>
      <p:sp>
        <p:nvSpPr>
          <p:cNvPr id="18" name="Rechteck 6"/>
          <p:cNvSpPr>
            <a:spLocks noChangeArrowheads="1"/>
          </p:cNvSpPr>
          <p:nvPr/>
        </p:nvSpPr>
        <p:spPr bwMode="auto">
          <a:xfrm>
            <a:off x="6000760" y="5786454"/>
            <a:ext cx="989373" cy="276999"/>
          </a:xfrm>
          <a:prstGeom prst="rect">
            <a:avLst/>
          </a:prstGeom>
          <a:solidFill>
            <a:schemeClr val="bg1">
              <a:lumMod val="95000"/>
            </a:schemeClr>
          </a:solidFill>
          <a:ln w="9525">
            <a:solidFill>
              <a:schemeClr val="bg1">
                <a:lumMod val="75000"/>
              </a:schemeClr>
            </a:solidFill>
            <a:miter lim="800000"/>
            <a:headEnd/>
            <a:tailEnd/>
          </a:ln>
        </p:spPr>
        <p:txBody>
          <a:bodyPr wrap="none">
            <a:spAutoFit/>
          </a:bodyPr>
          <a:lstStyle/>
          <a:p>
            <a:pPr algn="ctr" eaLnBrk="0" hangingPunct="0">
              <a:tabLst>
                <a:tab pos="269875" algn="l"/>
                <a:tab pos="503238" algn="l"/>
                <a:tab pos="539750" algn="l"/>
              </a:tabLst>
              <a:defRPr/>
            </a:pPr>
            <a:r>
              <a:rPr lang="de-DE" sz="1200" b="1" dirty="0">
                <a:solidFill>
                  <a:srgbClr val="C00000"/>
                </a:solidFill>
                <a:ea typeface="Times New Roman" pitchFamily="18" charset="0"/>
                <a:cs typeface="Arial" pitchFamily="34" charset="0"/>
              </a:rPr>
              <a:t>   Ablehnung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41989"/>
                                        </p:tgtEl>
                                      </p:cBhvr>
                                    </p:animEffect>
                                    <p:set>
                                      <p:cBhvr>
                                        <p:cTn id="7" dur="1" fill="hold">
                                          <p:stCondLst>
                                            <p:cond delay="1999"/>
                                          </p:stCondLst>
                                        </p:cTn>
                                        <p:tgtEl>
                                          <p:spTgt spid="41989"/>
                                        </p:tgtEl>
                                        <p:attrNameLst>
                                          <p:attrName>style.visibility</p:attrName>
                                        </p:attrNameLst>
                                      </p:cBhvr>
                                      <p:to>
                                        <p:strVal val="hidden"/>
                                      </p:to>
                                    </p:se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3000"/>
                            </p:stCondLst>
                            <p:childTnLst>
                              <p:par>
                                <p:cTn id="15" presetID="3" presetClass="entr" presetSubtype="10"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linds(horizontal)">
                                      <p:cBhvr>
                                        <p:cTn id="17" dur="500"/>
                                        <p:tgtEl>
                                          <p:spTgt spid="42"/>
                                        </p:tgtEl>
                                      </p:cBhvr>
                                    </p:animEffect>
                                  </p:childTnLst>
                                </p:cTn>
                              </p:par>
                            </p:childTnLst>
                          </p:cTn>
                        </p:par>
                        <p:par>
                          <p:cTn id="18" fill="hold">
                            <p:stCondLst>
                              <p:cond delay="3500"/>
                            </p:stCondLst>
                            <p:childTnLst>
                              <p:par>
                                <p:cTn id="19" presetID="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4000"/>
                            </p:stCondLst>
                            <p:childTnLst>
                              <p:par>
                                <p:cTn id="24" presetID="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par>
                          <p:cTn id="28" fill="hold">
                            <p:stCondLst>
                              <p:cond delay="4500"/>
                            </p:stCondLst>
                            <p:childTnLst>
                              <p:par>
                                <p:cTn id="29" presetID="2" presetClass="entr" presetSubtype="8"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additive="base">
                                        <p:cTn id="31" dur="500" fill="hold"/>
                                        <p:tgtEl>
                                          <p:spTgt spid="76"/>
                                        </p:tgtEl>
                                        <p:attrNameLst>
                                          <p:attrName>ppt_x</p:attrName>
                                        </p:attrNameLst>
                                      </p:cBhvr>
                                      <p:tavLst>
                                        <p:tav tm="0">
                                          <p:val>
                                            <p:strVal val="0-#ppt_w/2"/>
                                          </p:val>
                                        </p:tav>
                                        <p:tav tm="100000">
                                          <p:val>
                                            <p:strVal val="#ppt_x"/>
                                          </p:val>
                                        </p:tav>
                                      </p:tavLst>
                                    </p:anim>
                                    <p:anim calcmode="lin" valueType="num">
                                      <p:cBhvr additive="base">
                                        <p:cTn id="32" dur="500" fill="hold"/>
                                        <p:tgtEl>
                                          <p:spTgt spid="76"/>
                                        </p:tgtEl>
                                        <p:attrNameLst>
                                          <p:attrName>ppt_y</p:attrName>
                                        </p:attrNameLst>
                                      </p:cBhvr>
                                      <p:tavLst>
                                        <p:tav tm="0">
                                          <p:val>
                                            <p:strVal val="#ppt_y"/>
                                          </p:val>
                                        </p:tav>
                                        <p:tav tm="100000">
                                          <p:val>
                                            <p:strVal val="#ppt_y"/>
                                          </p:val>
                                        </p:tav>
                                      </p:tavLst>
                                    </p:anim>
                                  </p:childTnLst>
                                </p:cTn>
                              </p:par>
                            </p:childTnLst>
                          </p:cTn>
                        </p:par>
                        <p:par>
                          <p:cTn id="33" fill="hold">
                            <p:stCondLst>
                              <p:cond delay="5000"/>
                            </p:stCondLst>
                            <p:childTnLst>
                              <p:par>
                                <p:cTn id="34" presetID="10" presetClass="exit" presetSubtype="0" fill="hold" nodeType="afterEffect">
                                  <p:stCondLst>
                                    <p:cond delay="0"/>
                                  </p:stCondLst>
                                  <p:childTnLst>
                                    <p:animEffect transition="out" filter="fade">
                                      <p:cBhvr>
                                        <p:cTn id="35" dur="2000"/>
                                        <p:tgtEl>
                                          <p:spTgt spid="42"/>
                                        </p:tgtEl>
                                      </p:cBhvr>
                                    </p:animEffect>
                                    <p:set>
                                      <p:cBhvr>
                                        <p:cTn id="36" dur="1" fill="hold">
                                          <p:stCondLst>
                                            <p:cond delay="1999"/>
                                          </p:stCondLst>
                                        </p:cTn>
                                        <p:tgtEl>
                                          <p:spTgt spid="4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0-#ppt_w/2"/>
                                          </p:val>
                                        </p:tav>
                                        <p:tav tm="100000">
                                          <p:val>
                                            <p:strVal val="#ppt_x"/>
                                          </p:val>
                                        </p:tav>
                                      </p:tavLst>
                                    </p:anim>
                                    <p:anim calcmode="lin" valueType="num">
                                      <p:cBhvr additive="base">
                                        <p:cTn id="42" dur="500" fill="hold"/>
                                        <p:tgtEl>
                                          <p:spTgt spid="6"/>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2" presetClass="entr" presetSubtype="8" fill="hold"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500" fill="hold"/>
                                        <p:tgtEl>
                                          <p:spTgt spid="109"/>
                                        </p:tgtEl>
                                        <p:attrNameLst>
                                          <p:attrName>ppt_x</p:attrName>
                                        </p:attrNameLst>
                                      </p:cBhvr>
                                      <p:tavLst>
                                        <p:tav tm="0">
                                          <p:val>
                                            <p:strVal val="0-#ppt_w/2"/>
                                          </p:val>
                                        </p:tav>
                                        <p:tav tm="100000">
                                          <p:val>
                                            <p:strVal val="#ppt_x"/>
                                          </p:val>
                                        </p:tav>
                                      </p:tavLst>
                                    </p:anim>
                                    <p:anim calcmode="lin" valueType="num">
                                      <p:cBhvr additive="base">
                                        <p:cTn id="47" dur="500" fill="hold"/>
                                        <p:tgtEl>
                                          <p:spTgt spid="109"/>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par>
                          <p:cTn id="53" fill="hold">
                            <p:stCondLst>
                              <p:cond delay="500"/>
                            </p:stCondLst>
                            <p:childTnLst>
                              <p:par>
                                <p:cTn id="54" presetID="2" presetClass="entr" presetSubtype="8"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0-#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1000"/>
                            </p:stCondLst>
                            <p:childTnLst>
                              <p:par>
                                <p:cTn id="59" presetID="2" presetClass="entr" presetSubtype="8"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0-#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childTnLst>
                          </p:cTn>
                        </p:par>
                        <p:par>
                          <p:cTn id="63" fill="hold">
                            <p:stCondLst>
                              <p:cond delay="1500"/>
                            </p:stCondLst>
                            <p:childTnLst>
                              <p:par>
                                <p:cTn id="64" presetID="3" presetClass="entr" presetSubtype="10" fill="hold" nodeType="after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blinds(horizontal)">
                                      <p:cBhvr>
                                        <p:cTn id="66" dur="500"/>
                                        <p:tgtEl>
                                          <p:spTgt spid="77"/>
                                        </p:tgtEl>
                                      </p:cBhvr>
                                    </p:animEffect>
                                  </p:childTnLst>
                                </p:cTn>
                              </p:par>
                            </p:childTnLst>
                          </p:cTn>
                        </p:par>
                        <p:par>
                          <p:cTn id="67" fill="hold">
                            <p:stCondLst>
                              <p:cond delay="2000"/>
                            </p:stCondLst>
                            <p:childTnLst>
                              <p:par>
                                <p:cTn id="68" presetID="12" presetClass="entr" presetSubtype="4" fill="hold" nodeType="afterEffect">
                                  <p:stCondLst>
                                    <p:cond delay="0"/>
                                  </p:stCondLst>
                                  <p:childTnLst>
                                    <p:set>
                                      <p:cBhvr>
                                        <p:cTn id="69" dur="1" fill="hold">
                                          <p:stCondLst>
                                            <p:cond delay="0"/>
                                          </p:stCondLst>
                                        </p:cTn>
                                        <p:tgtEl>
                                          <p:spTgt spid="78"/>
                                        </p:tgtEl>
                                        <p:attrNameLst>
                                          <p:attrName>style.visibility</p:attrName>
                                        </p:attrNameLst>
                                      </p:cBhvr>
                                      <p:to>
                                        <p:strVal val="visible"/>
                                      </p:to>
                                    </p:set>
                                    <p:animEffect transition="in" filter="slide(fromBottom)">
                                      <p:cBhvr>
                                        <p:cTn id="70" dur="500"/>
                                        <p:tgtEl>
                                          <p:spTgt spid="78"/>
                                        </p:tgtEl>
                                      </p:cBhvr>
                                    </p:animEffect>
                                  </p:childTnLst>
                                </p:cTn>
                              </p:par>
                              <p:par>
                                <p:cTn id="71" presetID="2" presetClass="entr" presetSubtype="8"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additive="base">
                                        <p:cTn id="73" dur="500" fill="hold"/>
                                        <p:tgtEl>
                                          <p:spTgt spid="33"/>
                                        </p:tgtEl>
                                        <p:attrNameLst>
                                          <p:attrName>ppt_x</p:attrName>
                                        </p:attrNameLst>
                                      </p:cBhvr>
                                      <p:tavLst>
                                        <p:tav tm="0">
                                          <p:val>
                                            <p:strVal val="0-#ppt_w/2"/>
                                          </p:val>
                                        </p:tav>
                                        <p:tav tm="100000">
                                          <p:val>
                                            <p:strVal val="#ppt_x"/>
                                          </p:val>
                                        </p:tav>
                                      </p:tavLst>
                                    </p:anim>
                                    <p:anim calcmode="lin" valueType="num">
                                      <p:cBhvr additive="base">
                                        <p:cTn id="7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blinds(horizontal)">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2" fill="hold" nodeType="click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fill="hold"/>
                                        <p:tgtEl>
                                          <p:spTgt spid="21"/>
                                        </p:tgtEl>
                                        <p:attrNameLst>
                                          <p:attrName>ppt_x</p:attrName>
                                        </p:attrNameLst>
                                      </p:cBhvr>
                                      <p:tavLst>
                                        <p:tav tm="0">
                                          <p:val>
                                            <p:strVal val="1+#ppt_w/2"/>
                                          </p:val>
                                        </p:tav>
                                        <p:tav tm="100000">
                                          <p:val>
                                            <p:strVal val="#ppt_x"/>
                                          </p:val>
                                        </p:tav>
                                      </p:tavLst>
                                    </p:anim>
                                    <p:anim calcmode="lin" valueType="num">
                                      <p:cBhvr additive="base">
                                        <p:cTn id="85" dur="500" fill="hold"/>
                                        <p:tgtEl>
                                          <p:spTgt spid="21"/>
                                        </p:tgtEl>
                                        <p:attrNameLst>
                                          <p:attrName>ppt_y</p:attrName>
                                        </p:attrNameLst>
                                      </p:cBhvr>
                                      <p:tavLst>
                                        <p:tav tm="0">
                                          <p:val>
                                            <p:strVal val="#ppt_y"/>
                                          </p:val>
                                        </p:tav>
                                        <p:tav tm="100000">
                                          <p:val>
                                            <p:strVal val="#ppt_y"/>
                                          </p:val>
                                        </p:tav>
                                      </p:tavLst>
                                    </p:anim>
                                  </p:childTnLst>
                                </p:cTn>
                              </p:par>
                            </p:childTnLst>
                          </p:cTn>
                        </p:par>
                        <p:par>
                          <p:cTn id="86" fill="hold">
                            <p:stCondLst>
                              <p:cond delay="500"/>
                            </p:stCondLst>
                            <p:childTnLst>
                              <p:par>
                                <p:cTn id="87" presetID="3" presetClass="entr" presetSubtype="10" fill="hold" nodeType="afterEffect">
                                  <p:stCondLst>
                                    <p:cond delay="0"/>
                                  </p:stCondLst>
                                  <p:childTnLst>
                                    <p:set>
                                      <p:cBhvr>
                                        <p:cTn id="88" dur="1" fill="hold">
                                          <p:stCondLst>
                                            <p:cond delay="0"/>
                                          </p:stCondLst>
                                        </p:cTn>
                                        <p:tgtEl>
                                          <p:spTgt spid="80"/>
                                        </p:tgtEl>
                                        <p:attrNameLst>
                                          <p:attrName>style.visibility</p:attrName>
                                        </p:attrNameLst>
                                      </p:cBhvr>
                                      <p:to>
                                        <p:strVal val="visible"/>
                                      </p:to>
                                    </p:set>
                                    <p:animEffect transition="in" filter="blinds(horizontal)">
                                      <p:cBhvr>
                                        <p:cTn id="89" dur="1000"/>
                                        <p:tgtEl>
                                          <p:spTgt spid="80"/>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blinds(horizontal)">
                                      <p:cBhvr>
                                        <p:cTn id="94" dur="500"/>
                                        <p:tgtEl>
                                          <p:spTgt spid="36"/>
                                        </p:tgtEl>
                                      </p:cBhvr>
                                    </p:animEffect>
                                  </p:childTnLst>
                                </p:cTn>
                              </p:par>
                            </p:childTnLst>
                          </p:cTn>
                        </p:par>
                        <p:par>
                          <p:cTn id="95" fill="hold">
                            <p:stCondLst>
                              <p:cond delay="500"/>
                            </p:stCondLst>
                            <p:childTnLst>
                              <p:par>
                                <p:cTn id="96" presetID="3" presetClass="entr" presetSubtype="10" fill="hold" nodeType="afterEffect">
                                  <p:stCondLst>
                                    <p:cond delay="0"/>
                                  </p:stCondLst>
                                  <p:childTnLst>
                                    <p:set>
                                      <p:cBhvr>
                                        <p:cTn id="97" dur="1" fill="hold">
                                          <p:stCondLst>
                                            <p:cond delay="0"/>
                                          </p:stCondLst>
                                        </p:cTn>
                                        <p:tgtEl>
                                          <p:spTgt spid="97"/>
                                        </p:tgtEl>
                                        <p:attrNameLst>
                                          <p:attrName>style.visibility</p:attrName>
                                        </p:attrNameLst>
                                      </p:cBhvr>
                                      <p:to>
                                        <p:strVal val="visible"/>
                                      </p:to>
                                    </p:set>
                                    <p:animEffect transition="in" filter="blinds(horizontal)">
                                      <p:cBhvr>
                                        <p:cTn id="98" dur="500"/>
                                        <p:tgtEl>
                                          <p:spTgt spid="97"/>
                                        </p:tgtEl>
                                      </p:cBhvr>
                                    </p:animEffect>
                                  </p:childTnLst>
                                </p:cTn>
                              </p:par>
                            </p:childTnLst>
                          </p:cTn>
                        </p:par>
                        <p:par>
                          <p:cTn id="99" fill="hold">
                            <p:stCondLst>
                              <p:cond delay="1000"/>
                            </p:stCondLst>
                            <p:childTnLst>
                              <p:par>
                                <p:cTn id="100" presetID="2" presetClass="entr" presetSubtype="8" fill="hold" nodeType="after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additive="base">
                                        <p:cTn id="102" dur="500" fill="hold"/>
                                        <p:tgtEl>
                                          <p:spTgt spid="22"/>
                                        </p:tgtEl>
                                        <p:attrNameLst>
                                          <p:attrName>ppt_x</p:attrName>
                                        </p:attrNameLst>
                                      </p:cBhvr>
                                      <p:tavLst>
                                        <p:tav tm="0">
                                          <p:val>
                                            <p:strVal val="0-#ppt_w/2"/>
                                          </p:val>
                                        </p:tav>
                                        <p:tav tm="100000">
                                          <p:val>
                                            <p:strVal val="#ppt_x"/>
                                          </p:val>
                                        </p:tav>
                                      </p:tavLst>
                                    </p:anim>
                                    <p:anim calcmode="lin" valueType="num">
                                      <p:cBhvr additive="base">
                                        <p:cTn id="103" dur="500" fill="hold"/>
                                        <p:tgtEl>
                                          <p:spTgt spid="22"/>
                                        </p:tgtEl>
                                        <p:attrNameLst>
                                          <p:attrName>ppt_y</p:attrName>
                                        </p:attrNameLst>
                                      </p:cBhvr>
                                      <p:tavLst>
                                        <p:tav tm="0">
                                          <p:val>
                                            <p:strVal val="#ppt_y"/>
                                          </p:val>
                                        </p:tav>
                                        <p:tav tm="100000">
                                          <p:val>
                                            <p:strVal val="#ppt_y"/>
                                          </p:val>
                                        </p:tav>
                                      </p:tavLst>
                                    </p:anim>
                                  </p:childTnLst>
                                </p:cTn>
                              </p:par>
                            </p:childTnLst>
                          </p:cTn>
                        </p:par>
                        <p:par>
                          <p:cTn id="104" fill="hold">
                            <p:stCondLst>
                              <p:cond delay="1500"/>
                            </p:stCondLst>
                            <p:childTnLst>
                              <p:par>
                                <p:cTn id="105" presetID="3" presetClass="entr" presetSubtype="1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blinds(horizontal)">
                                      <p:cBhvr>
                                        <p:cTn id="107" dur="1000"/>
                                        <p:tgtEl>
                                          <p:spTgt spid="17"/>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ntr" presetSubtype="3" fill="hold" nodeType="clickEffect">
                                  <p:stCondLst>
                                    <p:cond delay="0"/>
                                  </p:stCondLst>
                                  <p:childTnLst>
                                    <p:set>
                                      <p:cBhvr>
                                        <p:cTn id="111" dur="1" fill="hold">
                                          <p:stCondLst>
                                            <p:cond delay="0"/>
                                          </p:stCondLst>
                                        </p:cTn>
                                        <p:tgtEl>
                                          <p:spTgt spid="3"/>
                                        </p:tgtEl>
                                        <p:attrNameLst>
                                          <p:attrName>style.visibility</p:attrName>
                                        </p:attrNameLst>
                                      </p:cBhvr>
                                      <p:to>
                                        <p:strVal val="visible"/>
                                      </p:to>
                                    </p:set>
                                    <p:anim calcmode="lin" valueType="num">
                                      <p:cBhvr additive="base">
                                        <p:cTn id="112" dur="500" fill="hold"/>
                                        <p:tgtEl>
                                          <p:spTgt spid="3"/>
                                        </p:tgtEl>
                                        <p:attrNameLst>
                                          <p:attrName>ppt_x</p:attrName>
                                        </p:attrNameLst>
                                      </p:cBhvr>
                                      <p:tavLst>
                                        <p:tav tm="0">
                                          <p:val>
                                            <p:strVal val="1+#ppt_w/2"/>
                                          </p:val>
                                        </p:tav>
                                        <p:tav tm="100000">
                                          <p:val>
                                            <p:strVal val="#ppt_x"/>
                                          </p:val>
                                        </p:tav>
                                      </p:tavLst>
                                    </p:anim>
                                    <p:anim calcmode="lin" valueType="num">
                                      <p:cBhvr additive="base">
                                        <p:cTn id="113" dur="500" fill="hold"/>
                                        <p:tgtEl>
                                          <p:spTgt spid="3"/>
                                        </p:tgtEl>
                                        <p:attrNameLst>
                                          <p:attrName>ppt_y</p:attrName>
                                        </p:attrNameLst>
                                      </p:cBhvr>
                                      <p:tavLst>
                                        <p:tav tm="0">
                                          <p:val>
                                            <p:strVal val="0-#ppt_h/2"/>
                                          </p:val>
                                        </p:tav>
                                        <p:tav tm="100000">
                                          <p:val>
                                            <p:strVal val="#ppt_y"/>
                                          </p:val>
                                        </p:tav>
                                      </p:tavLst>
                                    </p:anim>
                                  </p:childTnLst>
                                </p:cTn>
                              </p:par>
                            </p:childTnLst>
                          </p:cTn>
                        </p:par>
                        <p:par>
                          <p:cTn id="114" fill="hold">
                            <p:stCondLst>
                              <p:cond delay="500"/>
                            </p:stCondLst>
                            <p:childTnLst>
                              <p:par>
                                <p:cTn id="115" presetID="2" presetClass="entr" presetSubtype="2" fill="hold" grpId="0" nodeType="afterEffect">
                                  <p:stCondLst>
                                    <p:cond delay="0"/>
                                  </p:stCondLst>
                                  <p:childTnLst>
                                    <p:set>
                                      <p:cBhvr>
                                        <p:cTn id="116" dur="1" fill="hold">
                                          <p:stCondLst>
                                            <p:cond delay="0"/>
                                          </p:stCondLst>
                                        </p:cTn>
                                        <p:tgtEl>
                                          <p:spTgt spid="18"/>
                                        </p:tgtEl>
                                        <p:attrNameLst>
                                          <p:attrName>style.visibility</p:attrName>
                                        </p:attrNameLst>
                                      </p:cBhvr>
                                      <p:to>
                                        <p:strVal val="visible"/>
                                      </p:to>
                                    </p:set>
                                    <p:anim calcmode="lin" valueType="num">
                                      <p:cBhvr additive="base">
                                        <p:cTn id="117" dur="500" fill="hold"/>
                                        <p:tgtEl>
                                          <p:spTgt spid="18"/>
                                        </p:tgtEl>
                                        <p:attrNameLst>
                                          <p:attrName>ppt_x</p:attrName>
                                        </p:attrNameLst>
                                      </p:cBhvr>
                                      <p:tavLst>
                                        <p:tav tm="0">
                                          <p:val>
                                            <p:strVal val="1+#ppt_w/2"/>
                                          </p:val>
                                        </p:tav>
                                        <p:tav tm="100000">
                                          <p:val>
                                            <p:strVal val="#ppt_x"/>
                                          </p:val>
                                        </p:tav>
                                      </p:tavLst>
                                    </p:anim>
                                    <p:anim calcmode="lin" valueType="num">
                                      <p:cBhvr additive="base">
                                        <p:cTn id="118" dur="500" fill="hold"/>
                                        <p:tgtEl>
                                          <p:spTgt spid="18"/>
                                        </p:tgtEl>
                                        <p:attrNameLst>
                                          <p:attrName>ppt_y</p:attrName>
                                        </p:attrNameLst>
                                      </p:cBhvr>
                                      <p:tavLst>
                                        <p:tav tm="0">
                                          <p:val>
                                            <p:strVal val="#ppt_y"/>
                                          </p:val>
                                        </p:tav>
                                        <p:tav tm="100000">
                                          <p:val>
                                            <p:strVal val="#ppt_y"/>
                                          </p:val>
                                        </p:tav>
                                      </p:tavLst>
                                    </p:anim>
                                  </p:childTnLst>
                                </p:cTn>
                              </p:par>
                            </p:childTnLst>
                          </p:cTn>
                        </p:par>
                        <p:par>
                          <p:cTn id="119" fill="hold">
                            <p:stCondLst>
                              <p:cond delay="1000"/>
                            </p:stCondLst>
                            <p:childTnLst>
                              <p:par>
                                <p:cTn id="120" presetID="3" presetClass="entr" presetSubtype="10" fill="hold" grpId="0" nodeType="afterEffect">
                                  <p:stCondLst>
                                    <p:cond delay="0"/>
                                  </p:stCondLst>
                                  <p:childTnLst>
                                    <p:set>
                                      <p:cBhvr>
                                        <p:cTn id="121" dur="1" fill="hold">
                                          <p:stCondLst>
                                            <p:cond delay="0"/>
                                          </p:stCondLst>
                                        </p:cTn>
                                        <p:tgtEl>
                                          <p:spTgt spid="110"/>
                                        </p:tgtEl>
                                        <p:attrNameLst>
                                          <p:attrName>style.visibility</p:attrName>
                                        </p:attrNameLst>
                                      </p:cBhvr>
                                      <p:to>
                                        <p:strVal val="visible"/>
                                      </p:to>
                                    </p:set>
                                    <p:animEffect transition="in" filter="blinds(horizontal)">
                                      <p:cBhvr>
                                        <p:cTn id="12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3" grpId="0" animBg="1"/>
      <p:bldP spid="14" grpId="0"/>
      <p:bldP spid="17" grpId="0" animBg="1"/>
      <p:bldP spid="110" grpId="0"/>
      <p:bldP spid="36" grpId="0" animBg="1"/>
      <p:bldP spid="1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hteck 91"/>
          <p:cNvSpPr/>
          <p:nvPr/>
        </p:nvSpPr>
        <p:spPr bwMode="auto">
          <a:xfrm>
            <a:off x="0" y="0"/>
            <a:ext cx="3071802"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dirty="0">
              <a:latin typeface="Arial" charset="0"/>
              <a:cs typeface="Arial" pitchFamily="34" charset="0"/>
            </a:endParaRPr>
          </a:p>
        </p:txBody>
      </p:sp>
      <p:sp>
        <p:nvSpPr>
          <p:cNvPr id="121" name="Rechteck 120"/>
          <p:cNvSpPr/>
          <p:nvPr/>
        </p:nvSpPr>
        <p:spPr bwMode="auto">
          <a:xfrm>
            <a:off x="4000497" y="2000240"/>
            <a:ext cx="4071966" cy="14287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3571" name="Rechteck 6"/>
          <p:cNvSpPr>
            <a:spLocks noChangeArrowheads="1"/>
          </p:cNvSpPr>
          <p:nvPr/>
        </p:nvSpPr>
        <p:spPr bwMode="auto">
          <a:xfrm>
            <a:off x="4071934" y="4286264"/>
            <a:ext cx="3969933" cy="338554"/>
          </a:xfrm>
          <a:prstGeom prst="rect">
            <a:avLst/>
          </a:prstGeom>
          <a:noFill/>
          <a:ln w="9525">
            <a:noFill/>
            <a:miter lim="800000"/>
            <a:headEnd/>
            <a:tailEnd/>
          </a:ln>
        </p:spPr>
        <p:txBody>
          <a:bodyPr wrap="none">
            <a:spAutoFit/>
          </a:bodyPr>
          <a:lstStyle/>
          <a:p>
            <a:r>
              <a:rPr lang="de-DE" sz="1600" b="1" i="1" dirty="0">
                <a:solidFill>
                  <a:srgbClr val="C00000"/>
                </a:solidFill>
                <a:cs typeface="Arial" pitchFamily="34" charset="0"/>
              </a:rPr>
              <a:t>Beratung durch Gewerkschaft und Verbände</a:t>
            </a:r>
          </a:p>
        </p:txBody>
      </p:sp>
      <p:sp>
        <p:nvSpPr>
          <p:cNvPr id="23573" name="Rechteck 6"/>
          <p:cNvSpPr>
            <a:spLocks noChangeArrowheads="1"/>
          </p:cNvSpPr>
          <p:nvPr/>
        </p:nvSpPr>
        <p:spPr bwMode="auto">
          <a:xfrm>
            <a:off x="4071934" y="2500306"/>
            <a:ext cx="2357437" cy="338554"/>
          </a:xfrm>
          <a:prstGeom prst="rect">
            <a:avLst/>
          </a:prstGeom>
          <a:noFill/>
          <a:ln w="9525">
            <a:noFill/>
            <a:miter lim="800000"/>
            <a:headEnd/>
            <a:tailEnd/>
          </a:ln>
        </p:spPr>
        <p:txBody>
          <a:bodyPr>
            <a:spAutoFit/>
          </a:bodyPr>
          <a:lstStyle/>
          <a:p>
            <a:r>
              <a:rPr lang="de-DE" sz="1600" b="1" i="1" dirty="0">
                <a:cs typeface="Arial" pitchFamily="34" charset="0"/>
              </a:rPr>
              <a:t>Abwägen von Interessen </a:t>
            </a:r>
          </a:p>
        </p:txBody>
      </p:sp>
      <p:sp>
        <p:nvSpPr>
          <p:cNvPr id="119" name="Rechteck 39"/>
          <p:cNvSpPr>
            <a:spLocks noChangeArrowheads="1"/>
          </p:cNvSpPr>
          <p:nvPr/>
        </p:nvSpPr>
        <p:spPr bwMode="auto">
          <a:xfrm>
            <a:off x="4071934" y="3786190"/>
            <a:ext cx="3906454" cy="338554"/>
          </a:xfrm>
          <a:prstGeom prst="rect">
            <a:avLst/>
          </a:prstGeom>
          <a:noFill/>
          <a:ln w="9525">
            <a:noFill/>
            <a:miter lim="800000"/>
            <a:headEnd/>
            <a:tailEnd/>
          </a:ln>
        </p:spPr>
        <p:txBody>
          <a:bodyPr wrap="none">
            <a:spAutoFit/>
          </a:bodyPr>
          <a:lstStyle/>
          <a:p>
            <a:r>
              <a:rPr lang="de-DE" sz="1600" b="1" i="1" dirty="0">
                <a:cs typeface="Arial" pitchFamily="34" charset="0"/>
              </a:rPr>
              <a:t>Beurteilung der Streitfälle aus anderer Sicht</a:t>
            </a:r>
          </a:p>
        </p:txBody>
      </p:sp>
      <p:sp>
        <p:nvSpPr>
          <p:cNvPr id="72" name="Rechteck 6"/>
          <p:cNvSpPr>
            <a:spLocks noChangeArrowheads="1"/>
          </p:cNvSpPr>
          <p:nvPr/>
        </p:nvSpPr>
        <p:spPr bwMode="auto">
          <a:xfrm>
            <a:off x="4071934" y="4500577"/>
            <a:ext cx="3642664" cy="338554"/>
          </a:xfrm>
          <a:prstGeom prst="rect">
            <a:avLst/>
          </a:prstGeom>
          <a:noFill/>
          <a:ln w="9525">
            <a:noFill/>
            <a:miter lim="800000"/>
            <a:headEnd/>
            <a:tailEnd/>
          </a:ln>
        </p:spPr>
        <p:txBody>
          <a:bodyPr wrap="none">
            <a:spAutoFit/>
          </a:bodyPr>
          <a:lstStyle/>
          <a:p>
            <a:r>
              <a:rPr lang="de-DE" sz="1600" b="1" i="1" dirty="0">
                <a:solidFill>
                  <a:srgbClr val="C00000"/>
                </a:solidFill>
                <a:cs typeface="Arial" pitchFamily="34" charset="0"/>
              </a:rPr>
              <a:t>Hilfestellung durch </a:t>
            </a:r>
            <a:r>
              <a:rPr lang="de-DE" sz="1600" b="1" i="1" dirty="0" err="1">
                <a:solidFill>
                  <a:srgbClr val="C00000"/>
                </a:solidFill>
                <a:cs typeface="Arial" pitchFamily="34" charset="0"/>
              </a:rPr>
              <a:t>Regio</a:t>
            </a:r>
            <a:r>
              <a:rPr lang="de-DE" sz="1600" b="1" i="1" dirty="0">
                <a:solidFill>
                  <a:srgbClr val="C00000"/>
                </a:solidFill>
                <a:cs typeface="Arial" pitchFamily="34" charset="0"/>
              </a:rPr>
              <a:t>-MAV und </a:t>
            </a:r>
            <a:r>
              <a:rPr lang="de-DE" sz="1600" b="1" i="1" dirty="0" err="1">
                <a:solidFill>
                  <a:srgbClr val="C00000"/>
                </a:solidFill>
                <a:cs typeface="Arial" pitchFamily="34" charset="0"/>
              </a:rPr>
              <a:t>GesA</a:t>
            </a:r>
            <a:endParaRPr lang="de-DE" sz="1600" b="1" i="1" dirty="0">
              <a:solidFill>
                <a:srgbClr val="C00000"/>
              </a:solidFill>
              <a:cs typeface="Arial" pitchFamily="34" charset="0"/>
            </a:endParaRPr>
          </a:p>
        </p:txBody>
      </p:sp>
      <p:sp>
        <p:nvSpPr>
          <p:cNvPr id="73" name="Rechteck 6"/>
          <p:cNvSpPr>
            <a:spLocks noChangeArrowheads="1"/>
          </p:cNvSpPr>
          <p:nvPr/>
        </p:nvSpPr>
        <p:spPr bwMode="auto">
          <a:xfrm>
            <a:off x="2714612" y="1643050"/>
            <a:ext cx="3482300" cy="400110"/>
          </a:xfrm>
          <a:prstGeom prst="rect">
            <a:avLst/>
          </a:prstGeom>
          <a:noFill/>
          <a:ln w="9525">
            <a:noFill/>
            <a:miter lim="800000"/>
            <a:headEnd/>
            <a:tailEnd/>
          </a:ln>
        </p:spPr>
        <p:txBody>
          <a:bodyPr wrap="none">
            <a:spAutoFit/>
          </a:bodyPr>
          <a:lstStyle/>
          <a:p>
            <a:r>
              <a:rPr lang="de-DE" sz="2000" b="1" i="1" dirty="0">
                <a:solidFill>
                  <a:srgbClr val="C00000"/>
                </a:solidFill>
                <a:cs typeface="Arial" pitchFamily="34" charset="0"/>
              </a:rPr>
              <a:t>Recht haben </a:t>
            </a:r>
            <a:r>
              <a:rPr lang="de-DE" sz="2000" b="1" i="1" dirty="0">
                <a:cs typeface="Arial" pitchFamily="34" charset="0"/>
              </a:rPr>
              <a:t>–</a:t>
            </a:r>
            <a:r>
              <a:rPr lang="de-DE" sz="2000" b="1" i="1" dirty="0">
                <a:solidFill>
                  <a:srgbClr val="C00000"/>
                </a:solidFill>
                <a:cs typeface="Arial" pitchFamily="34" charset="0"/>
              </a:rPr>
              <a:t> </a:t>
            </a:r>
            <a:r>
              <a:rPr lang="de-DE" sz="2000" b="1" i="1" dirty="0">
                <a:cs typeface="Arial" pitchFamily="34" charset="0"/>
              </a:rPr>
              <a:t>um jeden Preis ?</a:t>
            </a:r>
          </a:p>
        </p:txBody>
      </p:sp>
      <p:sp>
        <p:nvSpPr>
          <p:cNvPr id="74" name="Rechteck 6"/>
          <p:cNvSpPr>
            <a:spLocks noChangeArrowheads="1"/>
          </p:cNvSpPr>
          <p:nvPr/>
        </p:nvSpPr>
        <p:spPr bwMode="auto">
          <a:xfrm>
            <a:off x="4643438" y="1928802"/>
            <a:ext cx="2700098" cy="338554"/>
          </a:xfrm>
          <a:prstGeom prst="rect">
            <a:avLst/>
          </a:prstGeom>
          <a:noFill/>
          <a:ln w="9525">
            <a:noFill/>
            <a:miter lim="800000"/>
            <a:headEnd/>
            <a:tailEnd/>
          </a:ln>
        </p:spPr>
        <p:txBody>
          <a:bodyPr wrap="none">
            <a:spAutoFit/>
          </a:bodyPr>
          <a:lstStyle/>
          <a:p>
            <a:r>
              <a:rPr lang="de-DE" sz="1600" b="1" i="1" dirty="0">
                <a:solidFill>
                  <a:srgbClr val="C00000"/>
                </a:solidFill>
                <a:cs typeface="Arial" pitchFamily="34" charset="0"/>
              </a:rPr>
              <a:t>…welcher Weg führt zum Ziel </a:t>
            </a:r>
          </a:p>
        </p:txBody>
      </p:sp>
      <p:sp>
        <p:nvSpPr>
          <p:cNvPr id="75" name="Rechteck 6"/>
          <p:cNvSpPr>
            <a:spLocks noChangeArrowheads="1"/>
          </p:cNvSpPr>
          <p:nvPr/>
        </p:nvSpPr>
        <p:spPr bwMode="auto">
          <a:xfrm>
            <a:off x="4000496" y="2786074"/>
            <a:ext cx="4071938" cy="338554"/>
          </a:xfrm>
          <a:prstGeom prst="rect">
            <a:avLst/>
          </a:prstGeom>
          <a:noFill/>
          <a:ln w="9525">
            <a:noFill/>
            <a:miter lim="800000"/>
            <a:headEnd/>
            <a:tailEnd/>
          </a:ln>
        </p:spPr>
        <p:txBody>
          <a:bodyPr>
            <a:spAutoFit/>
          </a:bodyPr>
          <a:lstStyle/>
          <a:p>
            <a:r>
              <a:rPr lang="de-DE" sz="1600" b="1" i="1" dirty="0">
                <a:solidFill>
                  <a:srgbClr val="C00000"/>
                </a:solidFill>
                <a:cs typeface="Arial" pitchFamily="34" charset="0"/>
              </a:rPr>
              <a:t>… nicht jede (</a:t>
            </a:r>
            <a:r>
              <a:rPr lang="de-DE" sz="1600" b="1" i="1" dirty="0" err="1">
                <a:solidFill>
                  <a:srgbClr val="C00000"/>
                </a:solidFill>
                <a:cs typeface="Arial" pitchFamily="34" charset="0"/>
              </a:rPr>
              <a:t>Ver</a:t>
            </a:r>
            <a:r>
              <a:rPr lang="de-DE" sz="1600" b="1" i="1" dirty="0">
                <a:solidFill>
                  <a:srgbClr val="C00000"/>
                </a:solidFill>
                <a:cs typeface="Arial" pitchFamily="34" charset="0"/>
              </a:rPr>
              <a:t>-)Änderung ist Teufelswerk </a:t>
            </a:r>
          </a:p>
        </p:txBody>
      </p:sp>
      <p:sp>
        <p:nvSpPr>
          <p:cNvPr id="76" name="Rechteck 6"/>
          <p:cNvSpPr>
            <a:spLocks noChangeArrowheads="1"/>
          </p:cNvSpPr>
          <p:nvPr/>
        </p:nvSpPr>
        <p:spPr bwMode="auto">
          <a:xfrm>
            <a:off x="4000496" y="3000387"/>
            <a:ext cx="3714750" cy="338554"/>
          </a:xfrm>
          <a:prstGeom prst="rect">
            <a:avLst/>
          </a:prstGeom>
          <a:noFill/>
          <a:ln w="9525">
            <a:noFill/>
            <a:miter lim="800000"/>
            <a:headEnd/>
            <a:tailEnd/>
          </a:ln>
        </p:spPr>
        <p:txBody>
          <a:bodyPr>
            <a:spAutoFit/>
          </a:bodyPr>
          <a:lstStyle/>
          <a:p>
            <a:r>
              <a:rPr lang="de-DE" sz="1600" b="1" i="1" dirty="0">
                <a:solidFill>
                  <a:srgbClr val="C00000"/>
                </a:solidFill>
                <a:cs typeface="Arial" pitchFamily="34" charset="0"/>
              </a:rPr>
              <a:t>… auch Dienstgeber können Recht haben</a:t>
            </a:r>
          </a:p>
        </p:txBody>
      </p:sp>
      <p:sp>
        <p:nvSpPr>
          <p:cNvPr id="77" name="Rechteck 6"/>
          <p:cNvSpPr>
            <a:spLocks noChangeArrowheads="1"/>
          </p:cNvSpPr>
          <p:nvPr/>
        </p:nvSpPr>
        <p:spPr bwMode="auto">
          <a:xfrm>
            <a:off x="4000496" y="3214686"/>
            <a:ext cx="3535455" cy="338554"/>
          </a:xfrm>
          <a:prstGeom prst="rect">
            <a:avLst/>
          </a:prstGeom>
          <a:noFill/>
          <a:ln w="9525">
            <a:noFill/>
            <a:miter lim="800000"/>
            <a:headEnd/>
            <a:tailEnd/>
          </a:ln>
        </p:spPr>
        <p:txBody>
          <a:bodyPr wrap="none">
            <a:spAutoFit/>
          </a:bodyPr>
          <a:lstStyle/>
          <a:p>
            <a:r>
              <a:rPr lang="de-DE" sz="1600" b="1" i="1" dirty="0" smtClean="0">
                <a:solidFill>
                  <a:srgbClr val="C00000"/>
                </a:solidFill>
                <a:cs typeface="Arial" pitchFamily="34" charset="0"/>
              </a:rPr>
              <a:t>… ein </a:t>
            </a:r>
            <a:r>
              <a:rPr lang="de-DE" sz="1600" b="1" i="1" dirty="0">
                <a:solidFill>
                  <a:srgbClr val="C00000"/>
                </a:solidFill>
                <a:cs typeface="Arial" pitchFamily="34" charset="0"/>
              </a:rPr>
              <a:t>Anwalt ist kein Mitglied der MAV </a:t>
            </a:r>
          </a:p>
        </p:txBody>
      </p:sp>
      <p:sp>
        <p:nvSpPr>
          <p:cNvPr id="78" name="Rechteck 39"/>
          <p:cNvSpPr>
            <a:spLocks noChangeArrowheads="1"/>
          </p:cNvSpPr>
          <p:nvPr/>
        </p:nvSpPr>
        <p:spPr bwMode="auto">
          <a:xfrm>
            <a:off x="4071934" y="5072074"/>
            <a:ext cx="3580596" cy="338554"/>
          </a:xfrm>
          <a:prstGeom prst="rect">
            <a:avLst/>
          </a:prstGeom>
          <a:noFill/>
          <a:ln w="9525">
            <a:noFill/>
            <a:miter lim="800000"/>
            <a:headEnd/>
            <a:tailEnd/>
          </a:ln>
        </p:spPr>
        <p:txBody>
          <a:bodyPr wrap="none">
            <a:spAutoFit/>
          </a:bodyPr>
          <a:lstStyle/>
          <a:p>
            <a:r>
              <a:rPr lang="de-DE" sz="1600" b="1" i="1" dirty="0" smtClean="0">
                <a:cs typeface="Arial" pitchFamily="34" charset="0"/>
              </a:rPr>
              <a:t>Nach </a:t>
            </a:r>
            <a:r>
              <a:rPr lang="de-DE" sz="1600" b="1" i="1" dirty="0">
                <a:cs typeface="Arial" pitchFamily="34" charset="0"/>
              </a:rPr>
              <a:t>der </a:t>
            </a:r>
            <a:r>
              <a:rPr lang="de-DE" sz="1600" b="1" i="1" dirty="0" smtClean="0">
                <a:cs typeface="Arial" pitchFamily="34" charset="0"/>
              </a:rPr>
              <a:t>Schlichtung wird alles besser…</a:t>
            </a:r>
            <a:endParaRPr lang="de-DE" sz="1600" b="1" i="1" dirty="0">
              <a:cs typeface="Arial" pitchFamily="34" charset="0"/>
            </a:endParaRPr>
          </a:p>
        </p:txBody>
      </p:sp>
      <p:sp>
        <p:nvSpPr>
          <p:cNvPr id="80" name="Rechteck 39"/>
          <p:cNvSpPr>
            <a:spLocks noChangeArrowheads="1"/>
          </p:cNvSpPr>
          <p:nvPr/>
        </p:nvSpPr>
        <p:spPr bwMode="auto">
          <a:xfrm>
            <a:off x="4071934" y="5572140"/>
            <a:ext cx="3947363" cy="338554"/>
          </a:xfrm>
          <a:prstGeom prst="rect">
            <a:avLst/>
          </a:prstGeom>
          <a:noFill/>
          <a:ln w="9525">
            <a:noFill/>
            <a:miter lim="800000"/>
            <a:headEnd/>
            <a:tailEnd/>
          </a:ln>
        </p:spPr>
        <p:txBody>
          <a:bodyPr wrap="none">
            <a:spAutoFit/>
          </a:bodyPr>
          <a:lstStyle/>
          <a:p>
            <a:r>
              <a:rPr lang="de-DE" sz="1600" b="1" i="1" dirty="0" smtClean="0">
                <a:solidFill>
                  <a:srgbClr val="C00000"/>
                </a:solidFill>
                <a:cs typeface="Arial" pitchFamily="34" charset="0"/>
              </a:rPr>
              <a:t>…geht es um Grundsatzfragen oder Abläufe </a:t>
            </a:r>
            <a:endParaRPr lang="de-DE" sz="1600" b="1" i="1" dirty="0">
              <a:solidFill>
                <a:srgbClr val="C00000"/>
              </a:solidFill>
              <a:cs typeface="Arial" pitchFamily="34" charset="0"/>
            </a:endParaRPr>
          </a:p>
        </p:txBody>
      </p:sp>
      <p:sp>
        <p:nvSpPr>
          <p:cNvPr id="81" name="Rechteck 39"/>
          <p:cNvSpPr>
            <a:spLocks noChangeArrowheads="1"/>
          </p:cNvSpPr>
          <p:nvPr/>
        </p:nvSpPr>
        <p:spPr bwMode="auto">
          <a:xfrm>
            <a:off x="4071934" y="4071952"/>
            <a:ext cx="3622467" cy="338554"/>
          </a:xfrm>
          <a:prstGeom prst="rect">
            <a:avLst/>
          </a:prstGeom>
          <a:noFill/>
          <a:ln w="9525">
            <a:noFill/>
            <a:miter lim="800000"/>
            <a:headEnd/>
            <a:tailEnd/>
          </a:ln>
        </p:spPr>
        <p:txBody>
          <a:bodyPr wrap="none">
            <a:spAutoFit/>
          </a:bodyPr>
          <a:lstStyle/>
          <a:p>
            <a:r>
              <a:rPr lang="de-DE" sz="1600" b="1" i="1" dirty="0">
                <a:solidFill>
                  <a:srgbClr val="C00000"/>
                </a:solidFill>
                <a:cs typeface="Arial" pitchFamily="34" charset="0"/>
              </a:rPr>
              <a:t>Unterstützung durch die Mitarbeitenden</a:t>
            </a:r>
          </a:p>
        </p:txBody>
      </p:sp>
      <p:grpSp>
        <p:nvGrpSpPr>
          <p:cNvPr id="68" name="Gruppieren 30"/>
          <p:cNvGrpSpPr/>
          <p:nvPr/>
        </p:nvGrpSpPr>
        <p:grpSpPr>
          <a:xfrm>
            <a:off x="3286116" y="285728"/>
            <a:ext cx="5572164" cy="928694"/>
            <a:chOff x="3286116" y="285728"/>
            <a:chExt cx="5572164" cy="928694"/>
          </a:xfrm>
        </p:grpSpPr>
        <p:grpSp>
          <p:nvGrpSpPr>
            <p:cNvPr id="70" name="Gruppieren 16"/>
            <p:cNvGrpSpPr/>
            <p:nvPr/>
          </p:nvGrpSpPr>
          <p:grpSpPr>
            <a:xfrm>
              <a:off x="3286116" y="285728"/>
              <a:ext cx="5572164" cy="928694"/>
              <a:chOff x="3286116" y="428604"/>
              <a:chExt cx="5572164" cy="928694"/>
            </a:xfrm>
          </p:grpSpPr>
          <p:sp>
            <p:nvSpPr>
              <p:cNvPr id="82" name="Rechteck 81"/>
              <p:cNvSpPr/>
              <p:nvPr/>
            </p:nvSpPr>
            <p:spPr bwMode="auto">
              <a:xfrm>
                <a:off x="3286116" y="785794"/>
                <a:ext cx="5572164" cy="285752"/>
              </a:xfrm>
              <a:prstGeom prst="rect">
                <a:avLst/>
              </a:prstGeom>
              <a:solidFill>
                <a:srgbClr val="EFF9F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600">
                  <a:latin typeface="Calibri" pitchFamily="34" charset="0"/>
                  <a:cs typeface="Arial" pitchFamily="34" charset="0"/>
                </a:endParaRPr>
              </a:p>
            </p:txBody>
          </p:sp>
          <p:pic>
            <p:nvPicPr>
              <p:cNvPr id="83" name="Picture 4"/>
              <p:cNvPicPr>
                <a:picLocks noChangeAspect="1" noChangeArrowheads="1"/>
              </p:cNvPicPr>
              <p:nvPr/>
            </p:nvPicPr>
            <p:blipFill>
              <a:blip r:embed="rId3"/>
              <a:srcRect/>
              <a:stretch>
                <a:fillRect/>
              </a:stretch>
            </p:blipFill>
            <p:spPr bwMode="auto">
              <a:xfrm>
                <a:off x="6572264" y="428604"/>
                <a:ext cx="2071702" cy="928694"/>
              </a:xfrm>
              <a:prstGeom prst="rect">
                <a:avLst/>
              </a:prstGeom>
              <a:noFill/>
              <a:ln w="9525">
                <a:noFill/>
                <a:miter lim="800000"/>
                <a:headEnd/>
                <a:tailEnd/>
              </a:ln>
              <a:effectLst/>
            </p:spPr>
          </p:pic>
        </p:grpSp>
        <p:sp>
          <p:nvSpPr>
            <p:cNvPr id="71" name="Rechteck 70"/>
            <p:cNvSpPr/>
            <p:nvPr/>
          </p:nvSpPr>
          <p:spPr>
            <a:xfrm>
              <a:off x="4429124" y="642918"/>
              <a:ext cx="1857356" cy="276999"/>
            </a:xfrm>
            <a:prstGeom prst="rect">
              <a:avLst/>
            </a:prstGeom>
          </p:spPr>
          <p:txBody>
            <a:bodyPr wrap="square">
              <a:spAutoFit/>
            </a:bodyPr>
            <a:lstStyle/>
            <a:p>
              <a:pPr algn="r"/>
              <a:r>
                <a:rPr lang="de-DE" sz="1200" b="1" dirty="0" smtClean="0"/>
                <a:t>MVG EKD  XI. Abschnitt</a:t>
              </a:r>
              <a:endParaRPr lang="de-DE" sz="1200" b="1" dirty="0"/>
            </a:p>
          </p:txBody>
        </p:sp>
        <p:sp>
          <p:nvSpPr>
            <p:cNvPr id="79" name="Rechteck 78"/>
            <p:cNvSpPr/>
            <p:nvPr/>
          </p:nvSpPr>
          <p:spPr>
            <a:xfrm>
              <a:off x="4000496" y="928670"/>
              <a:ext cx="2500298" cy="276999"/>
            </a:xfrm>
            <a:prstGeom prst="rect">
              <a:avLst/>
            </a:prstGeom>
          </p:spPr>
          <p:txBody>
            <a:bodyPr wrap="square">
              <a:spAutoFit/>
            </a:bodyPr>
            <a:lstStyle/>
            <a:p>
              <a:pPr algn="r"/>
              <a:r>
                <a:rPr lang="de-DE" sz="1200" b="1" dirty="0" smtClean="0"/>
                <a:t>Kirchengerichtlicher Rechtsschutz</a:t>
              </a:r>
              <a:endParaRPr lang="de-DE" sz="1200" b="1" dirty="0"/>
            </a:p>
          </p:txBody>
        </p:sp>
      </p:grpSp>
      <p:pic>
        <p:nvPicPr>
          <p:cNvPr id="84" name="Picture 5" descr="C:\Users\Gisbert\Desktop\Bild1.jpg"/>
          <p:cNvPicPr>
            <a:picLocks noChangeAspect="1" noChangeArrowheads="1"/>
          </p:cNvPicPr>
          <p:nvPr/>
        </p:nvPicPr>
        <p:blipFill>
          <a:blip r:embed="rId4" cstate="print"/>
          <a:srcRect/>
          <a:stretch>
            <a:fillRect/>
          </a:stretch>
        </p:blipFill>
        <p:spPr bwMode="auto">
          <a:xfrm>
            <a:off x="3214678" y="2357430"/>
            <a:ext cx="642942" cy="1055526"/>
          </a:xfrm>
          <a:prstGeom prst="rect">
            <a:avLst/>
          </a:prstGeom>
          <a:noFill/>
        </p:spPr>
      </p:pic>
      <p:pic>
        <p:nvPicPr>
          <p:cNvPr id="85" name="Picture 5" descr="C:\Users\Gisbert\Desktop\Bild1.jpg"/>
          <p:cNvPicPr>
            <a:picLocks noChangeAspect="1" noChangeArrowheads="1"/>
          </p:cNvPicPr>
          <p:nvPr/>
        </p:nvPicPr>
        <p:blipFill>
          <a:blip r:embed="rId4" cstate="print"/>
          <a:srcRect/>
          <a:stretch>
            <a:fillRect/>
          </a:stretch>
        </p:blipFill>
        <p:spPr bwMode="auto">
          <a:xfrm>
            <a:off x="3214678" y="3714752"/>
            <a:ext cx="642942" cy="1055525"/>
          </a:xfrm>
          <a:prstGeom prst="rect">
            <a:avLst/>
          </a:prstGeom>
          <a:noFill/>
        </p:spPr>
      </p:pic>
      <p:pic>
        <p:nvPicPr>
          <p:cNvPr id="86" name="Picture 5" descr="C:\Users\Gisbert\Desktop\Bild1.jpg"/>
          <p:cNvPicPr>
            <a:picLocks noChangeAspect="1" noChangeArrowheads="1"/>
          </p:cNvPicPr>
          <p:nvPr/>
        </p:nvPicPr>
        <p:blipFill>
          <a:blip r:embed="rId4" cstate="print"/>
          <a:srcRect/>
          <a:stretch>
            <a:fillRect/>
          </a:stretch>
        </p:blipFill>
        <p:spPr bwMode="auto">
          <a:xfrm>
            <a:off x="3286116" y="4929198"/>
            <a:ext cx="642942" cy="1055525"/>
          </a:xfrm>
          <a:prstGeom prst="rect">
            <a:avLst/>
          </a:prstGeom>
          <a:noFill/>
        </p:spPr>
      </p:pic>
      <p:grpSp>
        <p:nvGrpSpPr>
          <p:cNvPr id="32" name="Gruppieren 31"/>
          <p:cNvGrpSpPr/>
          <p:nvPr/>
        </p:nvGrpSpPr>
        <p:grpSpPr>
          <a:xfrm>
            <a:off x="3714744" y="5857892"/>
            <a:ext cx="4688351" cy="338554"/>
            <a:chOff x="3714744" y="5857892"/>
            <a:chExt cx="4688351" cy="338554"/>
          </a:xfrm>
        </p:grpSpPr>
        <p:sp>
          <p:nvSpPr>
            <p:cNvPr id="94" name="Rechteck 93"/>
            <p:cNvSpPr/>
            <p:nvPr/>
          </p:nvSpPr>
          <p:spPr bwMode="auto">
            <a:xfrm>
              <a:off x="3714744" y="6000768"/>
              <a:ext cx="4429156" cy="142876"/>
            </a:xfrm>
            <a:prstGeom prst="rect">
              <a:avLst/>
            </a:prstGeom>
            <a:solidFill>
              <a:srgbClr val="FFFF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200" b="1" i="1">
                <a:cs typeface="Arial" pitchFamily="34" charset="0"/>
              </a:endParaRPr>
            </a:p>
          </p:txBody>
        </p:sp>
        <p:sp>
          <p:nvSpPr>
            <p:cNvPr id="87" name="Rechteck 39"/>
            <p:cNvSpPr>
              <a:spLocks noChangeArrowheads="1"/>
            </p:cNvSpPr>
            <p:nvPr/>
          </p:nvSpPr>
          <p:spPr bwMode="auto">
            <a:xfrm>
              <a:off x="3857620" y="5857892"/>
              <a:ext cx="4545475" cy="338554"/>
            </a:xfrm>
            <a:prstGeom prst="rect">
              <a:avLst/>
            </a:prstGeom>
            <a:noFill/>
            <a:ln w="9525">
              <a:noFill/>
              <a:miter lim="800000"/>
              <a:headEnd/>
              <a:tailEnd/>
            </a:ln>
          </p:spPr>
          <p:txBody>
            <a:bodyPr wrap="none">
              <a:spAutoFit/>
            </a:bodyPr>
            <a:lstStyle/>
            <a:p>
              <a:r>
                <a:rPr lang="de-DE" sz="1600" b="1" i="1" dirty="0">
                  <a:solidFill>
                    <a:srgbClr val="C00000"/>
                  </a:solidFill>
                  <a:cs typeface="Arial" pitchFamily="34" charset="0"/>
                </a:rPr>
                <a:t>…ist das </a:t>
              </a:r>
              <a:r>
                <a:rPr lang="de-DE" sz="1600" b="1" i="1" dirty="0" smtClean="0">
                  <a:solidFill>
                    <a:srgbClr val="C00000"/>
                  </a:solidFill>
                  <a:cs typeface="Arial" pitchFamily="34" charset="0"/>
                </a:rPr>
                <a:t>Schlichtungs-Ergebnis </a:t>
              </a:r>
              <a:r>
                <a:rPr lang="de-DE" sz="1600" b="1" i="1" dirty="0">
                  <a:solidFill>
                    <a:srgbClr val="C00000"/>
                  </a:solidFill>
                  <a:cs typeface="Arial" pitchFamily="34" charset="0"/>
                </a:rPr>
                <a:t>den </a:t>
              </a:r>
              <a:r>
                <a:rPr lang="de-DE" sz="1600" b="1" i="1" dirty="0">
                  <a:cs typeface="Arial" pitchFamily="34" charset="0"/>
                </a:rPr>
                <a:t>Aufwand </a:t>
              </a:r>
              <a:r>
                <a:rPr lang="de-DE" sz="1600" b="1" i="1" dirty="0">
                  <a:solidFill>
                    <a:srgbClr val="C00000"/>
                  </a:solidFill>
                  <a:cs typeface="Arial" pitchFamily="34" charset="0"/>
                </a:rPr>
                <a:t>wert ?</a:t>
              </a:r>
            </a:p>
          </p:txBody>
        </p:sp>
      </p:grpSp>
      <p:sp>
        <p:nvSpPr>
          <p:cNvPr id="88" name="Rechteck 87"/>
          <p:cNvSpPr/>
          <p:nvPr/>
        </p:nvSpPr>
        <p:spPr>
          <a:xfrm>
            <a:off x="4071934" y="5357826"/>
            <a:ext cx="3882153" cy="338554"/>
          </a:xfrm>
          <a:prstGeom prst="rect">
            <a:avLst/>
          </a:prstGeom>
        </p:spPr>
        <p:txBody>
          <a:bodyPr wrap="none">
            <a:spAutoFit/>
          </a:bodyPr>
          <a:lstStyle/>
          <a:p>
            <a:r>
              <a:rPr lang="de-DE" sz="1600" b="1" i="1" dirty="0" smtClean="0">
                <a:solidFill>
                  <a:srgbClr val="C00000"/>
                </a:solidFill>
                <a:cs typeface="Arial" pitchFamily="34" charset="0"/>
              </a:rPr>
              <a:t>…wer oder was hat den Konflikt verursacht </a:t>
            </a:r>
            <a:endParaRPr lang="de-DE" sz="1600" dirty="0"/>
          </a:p>
        </p:txBody>
      </p:sp>
      <p:sp>
        <p:nvSpPr>
          <p:cNvPr id="89" name="Rechteck 88"/>
          <p:cNvSpPr/>
          <p:nvPr/>
        </p:nvSpPr>
        <p:spPr>
          <a:xfrm>
            <a:off x="1071538" y="3857628"/>
            <a:ext cx="2207336" cy="892552"/>
          </a:xfrm>
          <a:prstGeom prst="rect">
            <a:avLst/>
          </a:prstGeom>
        </p:spPr>
        <p:txBody>
          <a:bodyPr wrap="none">
            <a:spAutoFit/>
          </a:bodyPr>
          <a:lstStyle/>
          <a:p>
            <a:r>
              <a:rPr lang="de-DE" sz="1200" b="1" dirty="0" smtClean="0">
                <a:cs typeface="Arial" pitchFamily="34" charset="0"/>
              </a:rPr>
              <a:t>…mit zunehmendem Ärger </a:t>
            </a:r>
          </a:p>
          <a:p>
            <a:r>
              <a:rPr lang="de-DE" sz="1200" b="1" dirty="0" smtClean="0">
                <a:cs typeface="Arial" pitchFamily="34" charset="0"/>
              </a:rPr>
              <a:t>und mit Dauer des Konfliktes </a:t>
            </a:r>
          </a:p>
          <a:p>
            <a:r>
              <a:rPr lang="de-DE" sz="1200" b="1" dirty="0" smtClean="0">
                <a:cs typeface="Arial" pitchFamily="34" charset="0"/>
              </a:rPr>
              <a:t>nimmt die </a:t>
            </a:r>
            <a:r>
              <a:rPr lang="de-DE" sz="1400" b="1" dirty="0" smtClean="0">
                <a:solidFill>
                  <a:srgbClr val="C00000"/>
                </a:solidFill>
                <a:cs typeface="Arial" pitchFamily="34" charset="0"/>
              </a:rPr>
              <a:t>Betriebsblindheit </a:t>
            </a:r>
          </a:p>
          <a:p>
            <a:r>
              <a:rPr lang="de-DE" sz="1200" b="1" dirty="0" smtClean="0">
                <a:cs typeface="Arial" pitchFamily="34" charset="0"/>
              </a:rPr>
              <a:t>der Beteiligten zu</a:t>
            </a:r>
            <a:endParaRPr lang="de-DE" sz="1200" dirty="0"/>
          </a:p>
        </p:txBody>
      </p:sp>
      <p:sp>
        <p:nvSpPr>
          <p:cNvPr id="90" name="Rechteck 89"/>
          <p:cNvSpPr/>
          <p:nvPr/>
        </p:nvSpPr>
        <p:spPr>
          <a:xfrm>
            <a:off x="1071538" y="2500306"/>
            <a:ext cx="2222981" cy="861774"/>
          </a:xfrm>
          <a:prstGeom prst="rect">
            <a:avLst/>
          </a:prstGeom>
        </p:spPr>
        <p:txBody>
          <a:bodyPr wrap="none">
            <a:spAutoFit/>
          </a:bodyPr>
          <a:lstStyle/>
          <a:p>
            <a:r>
              <a:rPr lang="de-DE" sz="1200" b="1" dirty="0" smtClean="0">
                <a:cs typeface="Arial" pitchFamily="34" charset="0"/>
              </a:rPr>
              <a:t>…oft fehlt einfach NUR mehr </a:t>
            </a:r>
          </a:p>
          <a:p>
            <a:r>
              <a:rPr lang="de-DE" sz="1200" b="1" dirty="0" smtClean="0">
                <a:cs typeface="Arial" pitchFamily="34" charset="0"/>
              </a:rPr>
              <a:t>oder verständliche Erklärung.-</a:t>
            </a:r>
          </a:p>
          <a:p>
            <a:r>
              <a:rPr lang="de-DE" sz="1200" b="1" dirty="0" smtClean="0">
                <a:cs typeface="Arial" pitchFamily="34" charset="0"/>
              </a:rPr>
              <a:t>bei</a:t>
            </a:r>
            <a:r>
              <a:rPr lang="de-DE" sz="1400" b="1" dirty="0" smtClean="0">
                <a:cs typeface="Arial" pitchFamily="34" charset="0"/>
              </a:rPr>
              <a:t> </a:t>
            </a:r>
            <a:r>
              <a:rPr lang="de-DE" sz="1400" b="1" dirty="0" smtClean="0">
                <a:solidFill>
                  <a:srgbClr val="C00000"/>
                </a:solidFill>
                <a:cs typeface="Arial" pitchFamily="34" charset="0"/>
              </a:rPr>
              <a:t>mangelndem Vertrauen </a:t>
            </a:r>
          </a:p>
          <a:p>
            <a:r>
              <a:rPr lang="de-DE" sz="1200" b="1" dirty="0" smtClean="0">
                <a:cs typeface="Arial" pitchFamily="34" charset="0"/>
              </a:rPr>
              <a:t>hört niemand richtig zu….</a:t>
            </a:r>
            <a:endParaRPr lang="de-DE" sz="1200" dirty="0"/>
          </a:p>
        </p:txBody>
      </p:sp>
      <p:sp>
        <p:nvSpPr>
          <p:cNvPr id="91" name="Rechteck 90"/>
          <p:cNvSpPr/>
          <p:nvPr/>
        </p:nvSpPr>
        <p:spPr>
          <a:xfrm>
            <a:off x="1071538" y="5214950"/>
            <a:ext cx="2304862" cy="861774"/>
          </a:xfrm>
          <a:prstGeom prst="rect">
            <a:avLst/>
          </a:prstGeom>
        </p:spPr>
        <p:txBody>
          <a:bodyPr wrap="none">
            <a:spAutoFit/>
          </a:bodyPr>
          <a:lstStyle/>
          <a:p>
            <a:r>
              <a:rPr lang="de-DE" sz="1200" b="1" dirty="0" smtClean="0">
                <a:cs typeface="Arial" pitchFamily="34" charset="0"/>
              </a:rPr>
              <a:t>…viele Konflikte werden </a:t>
            </a:r>
          </a:p>
          <a:p>
            <a:r>
              <a:rPr lang="de-DE" sz="1200" b="1" dirty="0" smtClean="0">
                <a:cs typeface="Arial" pitchFamily="34" charset="0"/>
              </a:rPr>
              <a:t>durch </a:t>
            </a:r>
            <a:r>
              <a:rPr lang="de-DE" sz="1400" b="1" dirty="0" smtClean="0">
                <a:solidFill>
                  <a:srgbClr val="C00000"/>
                </a:solidFill>
                <a:cs typeface="Arial" pitchFamily="34" charset="0"/>
              </a:rPr>
              <a:t>persönliche Interessen </a:t>
            </a:r>
          </a:p>
          <a:p>
            <a:r>
              <a:rPr lang="de-DE" sz="1200" b="1" dirty="0" smtClean="0">
                <a:cs typeface="Arial" pitchFamily="34" charset="0"/>
              </a:rPr>
              <a:t>ausgelöst,- diese sind offen zu </a:t>
            </a:r>
          </a:p>
          <a:p>
            <a:r>
              <a:rPr lang="de-DE" sz="1200" b="1" dirty="0" smtClean="0">
                <a:cs typeface="Arial" pitchFamily="34" charset="0"/>
              </a:rPr>
              <a:t>hinterfragen und einzugrenzen</a:t>
            </a:r>
            <a:endParaRPr lang="de-DE" sz="1400" dirty="0"/>
          </a:p>
        </p:txBody>
      </p:sp>
      <p:sp>
        <p:nvSpPr>
          <p:cNvPr id="93" name="Rechteck 92"/>
          <p:cNvSpPr/>
          <p:nvPr/>
        </p:nvSpPr>
        <p:spPr>
          <a:xfrm>
            <a:off x="142844" y="0"/>
            <a:ext cx="142844"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linds(horizontal)">
                                      <p:cBhvr>
                                        <p:cTn id="7" dur="500"/>
                                        <p:tgtEl>
                                          <p:spTgt spid="74"/>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strVal val="#ppt_w*0.70"/>
                                          </p:val>
                                        </p:tav>
                                        <p:tav tm="100000">
                                          <p:val>
                                            <p:strVal val="#ppt_w"/>
                                          </p:val>
                                        </p:tav>
                                      </p:tavLst>
                                    </p:anim>
                                    <p:anim calcmode="lin" valueType="num">
                                      <p:cBhvr>
                                        <p:cTn id="12" dur="1000" fill="hold"/>
                                        <p:tgtEl>
                                          <p:spTgt spid="84"/>
                                        </p:tgtEl>
                                        <p:attrNameLst>
                                          <p:attrName>ppt_h</p:attrName>
                                        </p:attrNameLst>
                                      </p:cBhvr>
                                      <p:tavLst>
                                        <p:tav tm="0">
                                          <p:val>
                                            <p:strVal val="#ppt_h"/>
                                          </p:val>
                                        </p:tav>
                                        <p:tav tm="100000">
                                          <p:val>
                                            <p:strVal val="#ppt_h"/>
                                          </p:val>
                                        </p:tav>
                                      </p:tavLst>
                                    </p:anim>
                                    <p:animEffect transition="in" filter="fade">
                                      <p:cBhvr>
                                        <p:cTn id="13" dur="1000"/>
                                        <p:tgtEl>
                                          <p:spTgt spid="84"/>
                                        </p:tgtEl>
                                      </p:cBhvr>
                                    </p:animEffect>
                                  </p:childTnLst>
                                </p:cTn>
                              </p:par>
                            </p:childTnLst>
                          </p:cTn>
                        </p:par>
                        <p:par>
                          <p:cTn id="14" fill="hold">
                            <p:stCondLst>
                              <p:cond delay="1500"/>
                            </p:stCondLst>
                            <p:childTnLst>
                              <p:par>
                                <p:cTn id="15" presetID="55" presetClass="entr" presetSubtype="0" fill="hold" grpId="0" nodeType="afterEffect">
                                  <p:stCondLst>
                                    <p:cond delay="0"/>
                                  </p:stCondLst>
                                  <p:childTnLst>
                                    <p:set>
                                      <p:cBhvr>
                                        <p:cTn id="16" dur="1" fill="hold">
                                          <p:stCondLst>
                                            <p:cond delay="0"/>
                                          </p:stCondLst>
                                        </p:cTn>
                                        <p:tgtEl>
                                          <p:spTgt spid="23573"/>
                                        </p:tgtEl>
                                        <p:attrNameLst>
                                          <p:attrName>style.visibility</p:attrName>
                                        </p:attrNameLst>
                                      </p:cBhvr>
                                      <p:to>
                                        <p:strVal val="visible"/>
                                      </p:to>
                                    </p:set>
                                    <p:anim calcmode="lin" valueType="num">
                                      <p:cBhvr>
                                        <p:cTn id="17" dur="1000" fill="hold"/>
                                        <p:tgtEl>
                                          <p:spTgt spid="23573"/>
                                        </p:tgtEl>
                                        <p:attrNameLst>
                                          <p:attrName>ppt_w</p:attrName>
                                        </p:attrNameLst>
                                      </p:cBhvr>
                                      <p:tavLst>
                                        <p:tav tm="0">
                                          <p:val>
                                            <p:strVal val="#ppt_w*0.70"/>
                                          </p:val>
                                        </p:tav>
                                        <p:tav tm="100000">
                                          <p:val>
                                            <p:strVal val="#ppt_w"/>
                                          </p:val>
                                        </p:tav>
                                      </p:tavLst>
                                    </p:anim>
                                    <p:anim calcmode="lin" valueType="num">
                                      <p:cBhvr>
                                        <p:cTn id="18" dur="1000" fill="hold"/>
                                        <p:tgtEl>
                                          <p:spTgt spid="23573"/>
                                        </p:tgtEl>
                                        <p:attrNameLst>
                                          <p:attrName>ppt_h</p:attrName>
                                        </p:attrNameLst>
                                      </p:cBhvr>
                                      <p:tavLst>
                                        <p:tav tm="0">
                                          <p:val>
                                            <p:strVal val="#ppt_h"/>
                                          </p:val>
                                        </p:tav>
                                        <p:tav tm="100000">
                                          <p:val>
                                            <p:strVal val="#ppt_h"/>
                                          </p:val>
                                        </p:tav>
                                      </p:tavLst>
                                    </p:anim>
                                    <p:animEffect transition="in" filter="fade">
                                      <p:cBhvr>
                                        <p:cTn id="19" dur="1000"/>
                                        <p:tgtEl>
                                          <p:spTgt spid="2357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90"/>
                                        </p:tgtEl>
                                        <p:attrNameLst>
                                          <p:attrName>style.visibility</p:attrName>
                                        </p:attrNameLst>
                                      </p:cBhvr>
                                      <p:to>
                                        <p:strVal val="visible"/>
                                      </p:to>
                                    </p:set>
                                    <p:anim calcmode="lin" valueType="num">
                                      <p:cBhvr>
                                        <p:cTn id="22" dur="1000" fill="hold"/>
                                        <p:tgtEl>
                                          <p:spTgt spid="90"/>
                                        </p:tgtEl>
                                        <p:attrNameLst>
                                          <p:attrName>ppt_w</p:attrName>
                                        </p:attrNameLst>
                                      </p:cBhvr>
                                      <p:tavLst>
                                        <p:tav tm="0">
                                          <p:val>
                                            <p:strVal val="#ppt_w*0.70"/>
                                          </p:val>
                                        </p:tav>
                                        <p:tav tm="100000">
                                          <p:val>
                                            <p:strVal val="#ppt_w"/>
                                          </p:val>
                                        </p:tav>
                                      </p:tavLst>
                                    </p:anim>
                                    <p:anim calcmode="lin" valueType="num">
                                      <p:cBhvr>
                                        <p:cTn id="23" dur="1000" fill="hold"/>
                                        <p:tgtEl>
                                          <p:spTgt spid="90"/>
                                        </p:tgtEl>
                                        <p:attrNameLst>
                                          <p:attrName>ppt_h</p:attrName>
                                        </p:attrNameLst>
                                      </p:cBhvr>
                                      <p:tavLst>
                                        <p:tav tm="0">
                                          <p:val>
                                            <p:strVal val="#ppt_h"/>
                                          </p:val>
                                        </p:tav>
                                        <p:tav tm="100000">
                                          <p:val>
                                            <p:strVal val="#ppt_h"/>
                                          </p:val>
                                        </p:tav>
                                      </p:tavLst>
                                    </p:anim>
                                    <p:animEffect transition="in" filter="fade">
                                      <p:cBhvr>
                                        <p:cTn id="24" dur="1000"/>
                                        <p:tgtEl>
                                          <p:spTgt spid="90"/>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75"/>
                                        </p:tgtEl>
                                        <p:attrNameLst>
                                          <p:attrName>style.visibility</p:attrName>
                                        </p:attrNameLst>
                                      </p:cBhvr>
                                      <p:to>
                                        <p:strVal val="visible"/>
                                      </p:to>
                                    </p:set>
                                    <p:anim calcmode="lin" valueType="num">
                                      <p:cBhvr additive="base">
                                        <p:cTn id="28" dur="500" fill="hold"/>
                                        <p:tgtEl>
                                          <p:spTgt spid="75"/>
                                        </p:tgtEl>
                                        <p:attrNameLst>
                                          <p:attrName>ppt_x</p:attrName>
                                        </p:attrNameLst>
                                      </p:cBhvr>
                                      <p:tavLst>
                                        <p:tav tm="0">
                                          <p:val>
                                            <p:strVal val="1+#ppt_w/2"/>
                                          </p:val>
                                        </p:tav>
                                        <p:tav tm="100000">
                                          <p:val>
                                            <p:strVal val="#ppt_x"/>
                                          </p:val>
                                        </p:tav>
                                      </p:tavLst>
                                    </p:anim>
                                    <p:anim calcmode="lin" valueType="num">
                                      <p:cBhvr additive="base">
                                        <p:cTn id="29" dur="500" fill="hold"/>
                                        <p:tgtEl>
                                          <p:spTgt spid="75"/>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 calcmode="lin" valueType="num">
                                      <p:cBhvr additive="base">
                                        <p:cTn id="33" dur="500" fill="hold"/>
                                        <p:tgtEl>
                                          <p:spTgt spid="76"/>
                                        </p:tgtEl>
                                        <p:attrNameLst>
                                          <p:attrName>ppt_x</p:attrName>
                                        </p:attrNameLst>
                                      </p:cBhvr>
                                      <p:tavLst>
                                        <p:tav tm="0">
                                          <p:val>
                                            <p:strVal val="1+#ppt_w/2"/>
                                          </p:val>
                                        </p:tav>
                                        <p:tav tm="100000">
                                          <p:val>
                                            <p:strVal val="#ppt_x"/>
                                          </p:val>
                                        </p:tav>
                                      </p:tavLst>
                                    </p:anim>
                                    <p:anim calcmode="lin" valueType="num">
                                      <p:cBhvr additive="base">
                                        <p:cTn id="34" dur="500" fill="hold"/>
                                        <p:tgtEl>
                                          <p:spTgt spid="7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77"/>
                                        </p:tgtEl>
                                        <p:attrNameLst>
                                          <p:attrName>style.visibility</p:attrName>
                                        </p:attrNameLst>
                                      </p:cBhvr>
                                      <p:to>
                                        <p:strVal val="visible"/>
                                      </p:to>
                                    </p:set>
                                    <p:anim calcmode="lin" valueType="num">
                                      <p:cBhvr additive="base">
                                        <p:cTn id="38" dur="500" fill="hold"/>
                                        <p:tgtEl>
                                          <p:spTgt spid="77"/>
                                        </p:tgtEl>
                                        <p:attrNameLst>
                                          <p:attrName>ppt_x</p:attrName>
                                        </p:attrNameLst>
                                      </p:cBhvr>
                                      <p:tavLst>
                                        <p:tav tm="0">
                                          <p:val>
                                            <p:strVal val="1+#ppt_w/2"/>
                                          </p:val>
                                        </p:tav>
                                        <p:tav tm="100000">
                                          <p:val>
                                            <p:strVal val="#ppt_x"/>
                                          </p:val>
                                        </p:tav>
                                      </p:tavLst>
                                    </p:anim>
                                    <p:anim calcmode="lin" valueType="num">
                                      <p:cBhvr additive="base">
                                        <p:cTn id="39"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119"/>
                                        </p:tgtEl>
                                        <p:attrNameLst>
                                          <p:attrName>style.visibility</p:attrName>
                                        </p:attrNameLst>
                                      </p:cBhvr>
                                      <p:to>
                                        <p:strVal val="visible"/>
                                      </p:to>
                                    </p:set>
                                    <p:anim calcmode="lin" valueType="num">
                                      <p:cBhvr>
                                        <p:cTn id="44" dur="1000" fill="hold"/>
                                        <p:tgtEl>
                                          <p:spTgt spid="119"/>
                                        </p:tgtEl>
                                        <p:attrNameLst>
                                          <p:attrName>ppt_w</p:attrName>
                                        </p:attrNameLst>
                                      </p:cBhvr>
                                      <p:tavLst>
                                        <p:tav tm="0">
                                          <p:val>
                                            <p:strVal val="#ppt_w*0.70"/>
                                          </p:val>
                                        </p:tav>
                                        <p:tav tm="100000">
                                          <p:val>
                                            <p:strVal val="#ppt_w"/>
                                          </p:val>
                                        </p:tav>
                                      </p:tavLst>
                                    </p:anim>
                                    <p:anim calcmode="lin" valueType="num">
                                      <p:cBhvr>
                                        <p:cTn id="45" dur="1000" fill="hold"/>
                                        <p:tgtEl>
                                          <p:spTgt spid="119"/>
                                        </p:tgtEl>
                                        <p:attrNameLst>
                                          <p:attrName>ppt_h</p:attrName>
                                        </p:attrNameLst>
                                      </p:cBhvr>
                                      <p:tavLst>
                                        <p:tav tm="0">
                                          <p:val>
                                            <p:strVal val="#ppt_h"/>
                                          </p:val>
                                        </p:tav>
                                        <p:tav tm="100000">
                                          <p:val>
                                            <p:strVal val="#ppt_h"/>
                                          </p:val>
                                        </p:tav>
                                      </p:tavLst>
                                    </p:anim>
                                    <p:animEffect transition="in" filter="fade">
                                      <p:cBhvr>
                                        <p:cTn id="46" dur="1000"/>
                                        <p:tgtEl>
                                          <p:spTgt spid="119"/>
                                        </p:tgtEl>
                                      </p:cBhvr>
                                    </p:animEffect>
                                  </p:childTnLst>
                                </p:cTn>
                              </p:par>
                            </p:childTnLst>
                          </p:cTn>
                        </p:par>
                        <p:par>
                          <p:cTn id="47" fill="hold">
                            <p:stCondLst>
                              <p:cond delay="1000"/>
                            </p:stCondLst>
                            <p:childTnLst>
                              <p:par>
                                <p:cTn id="48" presetID="55" presetClass="entr" presetSubtype="0" fill="hold" nodeType="afterEffect">
                                  <p:stCondLst>
                                    <p:cond delay="0"/>
                                  </p:stCondLst>
                                  <p:childTnLst>
                                    <p:set>
                                      <p:cBhvr>
                                        <p:cTn id="49" dur="1" fill="hold">
                                          <p:stCondLst>
                                            <p:cond delay="0"/>
                                          </p:stCondLst>
                                        </p:cTn>
                                        <p:tgtEl>
                                          <p:spTgt spid="85"/>
                                        </p:tgtEl>
                                        <p:attrNameLst>
                                          <p:attrName>style.visibility</p:attrName>
                                        </p:attrNameLst>
                                      </p:cBhvr>
                                      <p:to>
                                        <p:strVal val="visible"/>
                                      </p:to>
                                    </p:set>
                                    <p:anim calcmode="lin" valueType="num">
                                      <p:cBhvr>
                                        <p:cTn id="50" dur="1000" fill="hold"/>
                                        <p:tgtEl>
                                          <p:spTgt spid="85"/>
                                        </p:tgtEl>
                                        <p:attrNameLst>
                                          <p:attrName>ppt_w</p:attrName>
                                        </p:attrNameLst>
                                      </p:cBhvr>
                                      <p:tavLst>
                                        <p:tav tm="0">
                                          <p:val>
                                            <p:strVal val="#ppt_w*0.70"/>
                                          </p:val>
                                        </p:tav>
                                        <p:tav tm="100000">
                                          <p:val>
                                            <p:strVal val="#ppt_w"/>
                                          </p:val>
                                        </p:tav>
                                      </p:tavLst>
                                    </p:anim>
                                    <p:anim calcmode="lin" valueType="num">
                                      <p:cBhvr>
                                        <p:cTn id="51" dur="1000" fill="hold"/>
                                        <p:tgtEl>
                                          <p:spTgt spid="85"/>
                                        </p:tgtEl>
                                        <p:attrNameLst>
                                          <p:attrName>ppt_h</p:attrName>
                                        </p:attrNameLst>
                                      </p:cBhvr>
                                      <p:tavLst>
                                        <p:tav tm="0">
                                          <p:val>
                                            <p:strVal val="#ppt_h"/>
                                          </p:val>
                                        </p:tav>
                                        <p:tav tm="100000">
                                          <p:val>
                                            <p:strVal val="#ppt_h"/>
                                          </p:val>
                                        </p:tav>
                                      </p:tavLst>
                                    </p:anim>
                                    <p:animEffect transition="in" filter="fade">
                                      <p:cBhvr>
                                        <p:cTn id="52" dur="1000"/>
                                        <p:tgtEl>
                                          <p:spTgt spid="85"/>
                                        </p:tgtEl>
                                      </p:cBhvr>
                                    </p:animEffect>
                                  </p:childTnLst>
                                </p:cTn>
                              </p:par>
                            </p:childTnLst>
                          </p:cTn>
                        </p:par>
                        <p:par>
                          <p:cTn id="53" fill="hold">
                            <p:stCondLst>
                              <p:cond delay="2000"/>
                            </p:stCondLst>
                            <p:childTnLst>
                              <p:par>
                                <p:cTn id="54" presetID="55" presetClass="entr" presetSubtype="0" fill="hold" grpId="0" nodeType="afterEffect">
                                  <p:stCondLst>
                                    <p:cond delay="0"/>
                                  </p:stCondLst>
                                  <p:childTnLst>
                                    <p:set>
                                      <p:cBhvr>
                                        <p:cTn id="55" dur="1" fill="hold">
                                          <p:stCondLst>
                                            <p:cond delay="0"/>
                                          </p:stCondLst>
                                        </p:cTn>
                                        <p:tgtEl>
                                          <p:spTgt spid="89"/>
                                        </p:tgtEl>
                                        <p:attrNameLst>
                                          <p:attrName>style.visibility</p:attrName>
                                        </p:attrNameLst>
                                      </p:cBhvr>
                                      <p:to>
                                        <p:strVal val="visible"/>
                                      </p:to>
                                    </p:set>
                                    <p:anim calcmode="lin" valueType="num">
                                      <p:cBhvr>
                                        <p:cTn id="56" dur="1000" fill="hold"/>
                                        <p:tgtEl>
                                          <p:spTgt spid="89"/>
                                        </p:tgtEl>
                                        <p:attrNameLst>
                                          <p:attrName>ppt_w</p:attrName>
                                        </p:attrNameLst>
                                      </p:cBhvr>
                                      <p:tavLst>
                                        <p:tav tm="0">
                                          <p:val>
                                            <p:strVal val="#ppt_w*0.70"/>
                                          </p:val>
                                        </p:tav>
                                        <p:tav tm="100000">
                                          <p:val>
                                            <p:strVal val="#ppt_w"/>
                                          </p:val>
                                        </p:tav>
                                      </p:tavLst>
                                    </p:anim>
                                    <p:anim calcmode="lin" valueType="num">
                                      <p:cBhvr>
                                        <p:cTn id="57" dur="1000" fill="hold"/>
                                        <p:tgtEl>
                                          <p:spTgt spid="89"/>
                                        </p:tgtEl>
                                        <p:attrNameLst>
                                          <p:attrName>ppt_h</p:attrName>
                                        </p:attrNameLst>
                                      </p:cBhvr>
                                      <p:tavLst>
                                        <p:tav tm="0">
                                          <p:val>
                                            <p:strVal val="#ppt_h"/>
                                          </p:val>
                                        </p:tav>
                                        <p:tav tm="100000">
                                          <p:val>
                                            <p:strVal val="#ppt_h"/>
                                          </p:val>
                                        </p:tav>
                                      </p:tavLst>
                                    </p:anim>
                                    <p:animEffect transition="in" filter="fade">
                                      <p:cBhvr>
                                        <p:cTn id="58" dur="1000"/>
                                        <p:tgtEl>
                                          <p:spTgt spid="89"/>
                                        </p:tgtEl>
                                      </p:cBhvr>
                                    </p:animEffect>
                                  </p:childTnLst>
                                </p:cTn>
                              </p:par>
                            </p:childTnLst>
                          </p:cTn>
                        </p:par>
                        <p:par>
                          <p:cTn id="59" fill="hold">
                            <p:stCondLst>
                              <p:cond delay="3000"/>
                            </p:stCondLst>
                            <p:childTnLst>
                              <p:par>
                                <p:cTn id="60" presetID="2" presetClass="entr" presetSubtype="2"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additive="base">
                                        <p:cTn id="62" dur="500" fill="hold"/>
                                        <p:tgtEl>
                                          <p:spTgt spid="81"/>
                                        </p:tgtEl>
                                        <p:attrNameLst>
                                          <p:attrName>ppt_x</p:attrName>
                                        </p:attrNameLst>
                                      </p:cBhvr>
                                      <p:tavLst>
                                        <p:tav tm="0">
                                          <p:val>
                                            <p:strVal val="1+#ppt_w/2"/>
                                          </p:val>
                                        </p:tav>
                                        <p:tav tm="100000">
                                          <p:val>
                                            <p:strVal val="#ppt_x"/>
                                          </p:val>
                                        </p:tav>
                                      </p:tavLst>
                                    </p:anim>
                                    <p:anim calcmode="lin" valueType="num">
                                      <p:cBhvr additive="base">
                                        <p:cTn id="63" dur="500" fill="hold"/>
                                        <p:tgtEl>
                                          <p:spTgt spid="81"/>
                                        </p:tgtEl>
                                        <p:attrNameLst>
                                          <p:attrName>ppt_y</p:attrName>
                                        </p:attrNameLst>
                                      </p:cBhvr>
                                      <p:tavLst>
                                        <p:tav tm="0">
                                          <p:val>
                                            <p:strVal val="#ppt_y"/>
                                          </p:val>
                                        </p:tav>
                                        <p:tav tm="100000">
                                          <p:val>
                                            <p:strVal val="#ppt_y"/>
                                          </p:val>
                                        </p:tav>
                                      </p:tavLst>
                                    </p:anim>
                                  </p:childTnLst>
                                </p:cTn>
                              </p:par>
                            </p:childTnLst>
                          </p:cTn>
                        </p:par>
                        <p:par>
                          <p:cTn id="64" fill="hold">
                            <p:stCondLst>
                              <p:cond delay="3500"/>
                            </p:stCondLst>
                            <p:childTnLst>
                              <p:par>
                                <p:cTn id="65" presetID="2" presetClass="entr" presetSubtype="2" fill="hold" nodeType="afterEffect">
                                  <p:stCondLst>
                                    <p:cond delay="0"/>
                                  </p:stCondLst>
                                  <p:childTnLst>
                                    <p:set>
                                      <p:cBhvr>
                                        <p:cTn id="66" dur="1" fill="hold">
                                          <p:stCondLst>
                                            <p:cond delay="0"/>
                                          </p:stCondLst>
                                        </p:cTn>
                                        <p:tgtEl>
                                          <p:spTgt spid="23571"/>
                                        </p:tgtEl>
                                        <p:attrNameLst>
                                          <p:attrName>style.visibility</p:attrName>
                                        </p:attrNameLst>
                                      </p:cBhvr>
                                      <p:to>
                                        <p:strVal val="visible"/>
                                      </p:to>
                                    </p:set>
                                    <p:anim calcmode="lin" valueType="num">
                                      <p:cBhvr additive="base">
                                        <p:cTn id="67" dur="500" fill="hold"/>
                                        <p:tgtEl>
                                          <p:spTgt spid="23571"/>
                                        </p:tgtEl>
                                        <p:attrNameLst>
                                          <p:attrName>ppt_x</p:attrName>
                                        </p:attrNameLst>
                                      </p:cBhvr>
                                      <p:tavLst>
                                        <p:tav tm="0">
                                          <p:val>
                                            <p:strVal val="1+#ppt_w/2"/>
                                          </p:val>
                                        </p:tav>
                                        <p:tav tm="100000">
                                          <p:val>
                                            <p:strVal val="#ppt_x"/>
                                          </p:val>
                                        </p:tav>
                                      </p:tavLst>
                                    </p:anim>
                                    <p:anim calcmode="lin" valueType="num">
                                      <p:cBhvr additive="base">
                                        <p:cTn id="68" dur="500" fill="hold"/>
                                        <p:tgtEl>
                                          <p:spTgt spid="23571"/>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2" presetClass="entr" presetSubtype="2" fill="hold"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additive="base">
                                        <p:cTn id="72" dur="500" fill="hold"/>
                                        <p:tgtEl>
                                          <p:spTgt spid="72"/>
                                        </p:tgtEl>
                                        <p:attrNameLst>
                                          <p:attrName>ppt_x</p:attrName>
                                        </p:attrNameLst>
                                      </p:cBhvr>
                                      <p:tavLst>
                                        <p:tav tm="0">
                                          <p:val>
                                            <p:strVal val="1+#ppt_w/2"/>
                                          </p:val>
                                        </p:tav>
                                        <p:tav tm="100000">
                                          <p:val>
                                            <p:strVal val="#ppt_x"/>
                                          </p:val>
                                        </p:tav>
                                      </p:tavLst>
                                    </p:anim>
                                    <p:anim calcmode="lin" valueType="num">
                                      <p:cBhvr additive="base">
                                        <p:cTn id="73" dur="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2" fill="hold" grpId="0" nodeType="clickEffect">
                                  <p:stCondLst>
                                    <p:cond delay="0"/>
                                  </p:stCondLst>
                                  <p:childTnLst>
                                    <p:set>
                                      <p:cBhvr>
                                        <p:cTn id="77" dur="1" fill="hold">
                                          <p:stCondLst>
                                            <p:cond delay="0"/>
                                          </p:stCondLst>
                                        </p:cTn>
                                        <p:tgtEl>
                                          <p:spTgt spid="78"/>
                                        </p:tgtEl>
                                        <p:attrNameLst>
                                          <p:attrName>style.visibility</p:attrName>
                                        </p:attrNameLst>
                                      </p:cBhvr>
                                      <p:to>
                                        <p:strVal val="visible"/>
                                      </p:to>
                                    </p:set>
                                    <p:anim calcmode="lin" valueType="num">
                                      <p:cBhvr additive="base">
                                        <p:cTn id="78" dur="500" fill="hold"/>
                                        <p:tgtEl>
                                          <p:spTgt spid="78"/>
                                        </p:tgtEl>
                                        <p:attrNameLst>
                                          <p:attrName>ppt_x</p:attrName>
                                        </p:attrNameLst>
                                      </p:cBhvr>
                                      <p:tavLst>
                                        <p:tav tm="0">
                                          <p:val>
                                            <p:strVal val="1+#ppt_w/2"/>
                                          </p:val>
                                        </p:tav>
                                        <p:tav tm="100000">
                                          <p:val>
                                            <p:strVal val="#ppt_x"/>
                                          </p:val>
                                        </p:tav>
                                      </p:tavLst>
                                    </p:anim>
                                    <p:anim calcmode="lin" valueType="num">
                                      <p:cBhvr additive="base">
                                        <p:cTn id="79" dur="500" fill="hold"/>
                                        <p:tgtEl>
                                          <p:spTgt spid="78"/>
                                        </p:tgtEl>
                                        <p:attrNameLst>
                                          <p:attrName>ppt_y</p:attrName>
                                        </p:attrNameLst>
                                      </p:cBhvr>
                                      <p:tavLst>
                                        <p:tav tm="0">
                                          <p:val>
                                            <p:strVal val="#ppt_y"/>
                                          </p:val>
                                        </p:tav>
                                        <p:tav tm="100000">
                                          <p:val>
                                            <p:strVal val="#ppt_y"/>
                                          </p:val>
                                        </p:tav>
                                      </p:tavLst>
                                    </p:anim>
                                  </p:childTnLst>
                                </p:cTn>
                              </p:par>
                            </p:childTnLst>
                          </p:cTn>
                        </p:par>
                        <p:par>
                          <p:cTn id="80" fill="hold">
                            <p:stCondLst>
                              <p:cond delay="500"/>
                            </p:stCondLst>
                            <p:childTnLst>
                              <p:par>
                                <p:cTn id="81" presetID="55" presetClass="entr" presetSubtype="0"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1000" fill="hold"/>
                                        <p:tgtEl>
                                          <p:spTgt spid="86"/>
                                        </p:tgtEl>
                                        <p:attrNameLst>
                                          <p:attrName>ppt_w</p:attrName>
                                        </p:attrNameLst>
                                      </p:cBhvr>
                                      <p:tavLst>
                                        <p:tav tm="0">
                                          <p:val>
                                            <p:strVal val="#ppt_w*0.70"/>
                                          </p:val>
                                        </p:tav>
                                        <p:tav tm="100000">
                                          <p:val>
                                            <p:strVal val="#ppt_w"/>
                                          </p:val>
                                        </p:tav>
                                      </p:tavLst>
                                    </p:anim>
                                    <p:anim calcmode="lin" valueType="num">
                                      <p:cBhvr>
                                        <p:cTn id="84" dur="1000" fill="hold"/>
                                        <p:tgtEl>
                                          <p:spTgt spid="86"/>
                                        </p:tgtEl>
                                        <p:attrNameLst>
                                          <p:attrName>ppt_h</p:attrName>
                                        </p:attrNameLst>
                                      </p:cBhvr>
                                      <p:tavLst>
                                        <p:tav tm="0">
                                          <p:val>
                                            <p:strVal val="#ppt_h"/>
                                          </p:val>
                                        </p:tav>
                                        <p:tav tm="100000">
                                          <p:val>
                                            <p:strVal val="#ppt_h"/>
                                          </p:val>
                                        </p:tav>
                                      </p:tavLst>
                                    </p:anim>
                                    <p:animEffect transition="in" filter="fade">
                                      <p:cBhvr>
                                        <p:cTn id="85" dur="1000"/>
                                        <p:tgtEl>
                                          <p:spTgt spid="86"/>
                                        </p:tgtEl>
                                      </p:cBhvr>
                                    </p:animEffect>
                                  </p:childTnLst>
                                </p:cTn>
                              </p:par>
                            </p:childTnLst>
                          </p:cTn>
                        </p:par>
                        <p:par>
                          <p:cTn id="86" fill="hold">
                            <p:stCondLst>
                              <p:cond delay="1500"/>
                            </p:stCondLst>
                            <p:childTnLst>
                              <p:par>
                                <p:cTn id="87" presetID="55" presetClass="entr" presetSubtype="0" fill="hold" grpId="0"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1000" fill="hold"/>
                                        <p:tgtEl>
                                          <p:spTgt spid="91"/>
                                        </p:tgtEl>
                                        <p:attrNameLst>
                                          <p:attrName>ppt_w</p:attrName>
                                        </p:attrNameLst>
                                      </p:cBhvr>
                                      <p:tavLst>
                                        <p:tav tm="0">
                                          <p:val>
                                            <p:strVal val="#ppt_w*0.70"/>
                                          </p:val>
                                        </p:tav>
                                        <p:tav tm="100000">
                                          <p:val>
                                            <p:strVal val="#ppt_w"/>
                                          </p:val>
                                        </p:tav>
                                      </p:tavLst>
                                    </p:anim>
                                    <p:anim calcmode="lin" valueType="num">
                                      <p:cBhvr>
                                        <p:cTn id="90" dur="1000" fill="hold"/>
                                        <p:tgtEl>
                                          <p:spTgt spid="91"/>
                                        </p:tgtEl>
                                        <p:attrNameLst>
                                          <p:attrName>ppt_h</p:attrName>
                                        </p:attrNameLst>
                                      </p:cBhvr>
                                      <p:tavLst>
                                        <p:tav tm="0">
                                          <p:val>
                                            <p:strVal val="#ppt_h"/>
                                          </p:val>
                                        </p:tav>
                                        <p:tav tm="100000">
                                          <p:val>
                                            <p:strVal val="#ppt_h"/>
                                          </p:val>
                                        </p:tav>
                                      </p:tavLst>
                                    </p:anim>
                                    <p:animEffect transition="in" filter="fade">
                                      <p:cBhvr>
                                        <p:cTn id="91" dur="1000"/>
                                        <p:tgtEl>
                                          <p:spTgt spid="91"/>
                                        </p:tgtEl>
                                      </p:cBhvr>
                                    </p:animEffect>
                                  </p:childTnLst>
                                </p:cTn>
                              </p:par>
                            </p:childTnLst>
                          </p:cTn>
                        </p:par>
                        <p:par>
                          <p:cTn id="92" fill="hold">
                            <p:stCondLst>
                              <p:cond delay="2500"/>
                            </p:stCondLst>
                            <p:childTnLst>
                              <p:par>
                                <p:cTn id="93" presetID="2" presetClass="entr" presetSubtype="2" fill="hold" grpId="0" nodeType="afterEffect">
                                  <p:stCondLst>
                                    <p:cond delay="0"/>
                                  </p:stCondLst>
                                  <p:childTnLst>
                                    <p:set>
                                      <p:cBhvr>
                                        <p:cTn id="94" dur="1" fill="hold">
                                          <p:stCondLst>
                                            <p:cond delay="0"/>
                                          </p:stCondLst>
                                        </p:cTn>
                                        <p:tgtEl>
                                          <p:spTgt spid="88"/>
                                        </p:tgtEl>
                                        <p:attrNameLst>
                                          <p:attrName>style.visibility</p:attrName>
                                        </p:attrNameLst>
                                      </p:cBhvr>
                                      <p:to>
                                        <p:strVal val="visible"/>
                                      </p:to>
                                    </p:set>
                                    <p:anim calcmode="lin" valueType="num">
                                      <p:cBhvr additive="base">
                                        <p:cTn id="95" dur="500" fill="hold"/>
                                        <p:tgtEl>
                                          <p:spTgt spid="88"/>
                                        </p:tgtEl>
                                        <p:attrNameLst>
                                          <p:attrName>ppt_x</p:attrName>
                                        </p:attrNameLst>
                                      </p:cBhvr>
                                      <p:tavLst>
                                        <p:tav tm="0">
                                          <p:val>
                                            <p:strVal val="1+#ppt_w/2"/>
                                          </p:val>
                                        </p:tav>
                                        <p:tav tm="100000">
                                          <p:val>
                                            <p:strVal val="#ppt_x"/>
                                          </p:val>
                                        </p:tav>
                                      </p:tavLst>
                                    </p:anim>
                                    <p:anim calcmode="lin" valueType="num">
                                      <p:cBhvr additive="base">
                                        <p:cTn id="96" dur="500" fill="hold"/>
                                        <p:tgtEl>
                                          <p:spTgt spid="88"/>
                                        </p:tgtEl>
                                        <p:attrNameLst>
                                          <p:attrName>ppt_y</p:attrName>
                                        </p:attrNameLst>
                                      </p:cBhvr>
                                      <p:tavLst>
                                        <p:tav tm="0">
                                          <p:val>
                                            <p:strVal val="#ppt_y"/>
                                          </p:val>
                                        </p:tav>
                                        <p:tav tm="100000">
                                          <p:val>
                                            <p:strVal val="#ppt_y"/>
                                          </p:val>
                                        </p:tav>
                                      </p:tavLst>
                                    </p:anim>
                                  </p:childTnLst>
                                </p:cTn>
                              </p:par>
                            </p:childTnLst>
                          </p:cTn>
                        </p:par>
                        <p:par>
                          <p:cTn id="97" fill="hold">
                            <p:stCondLst>
                              <p:cond delay="3000"/>
                            </p:stCondLst>
                            <p:childTnLst>
                              <p:par>
                                <p:cTn id="98" presetID="2" presetClass="entr" presetSubtype="2" fill="hold" grpId="0" nodeType="afterEffect">
                                  <p:stCondLst>
                                    <p:cond delay="0"/>
                                  </p:stCondLst>
                                  <p:childTnLst>
                                    <p:set>
                                      <p:cBhvr>
                                        <p:cTn id="99" dur="1" fill="hold">
                                          <p:stCondLst>
                                            <p:cond delay="0"/>
                                          </p:stCondLst>
                                        </p:cTn>
                                        <p:tgtEl>
                                          <p:spTgt spid="80"/>
                                        </p:tgtEl>
                                        <p:attrNameLst>
                                          <p:attrName>style.visibility</p:attrName>
                                        </p:attrNameLst>
                                      </p:cBhvr>
                                      <p:to>
                                        <p:strVal val="visible"/>
                                      </p:to>
                                    </p:set>
                                    <p:anim calcmode="lin" valueType="num">
                                      <p:cBhvr additive="base">
                                        <p:cTn id="100" dur="500" fill="hold"/>
                                        <p:tgtEl>
                                          <p:spTgt spid="80"/>
                                        </p:tgtEl>
                                        <p:attrNameLst>
                                          <p:attrName>ppt_x</p:attrName>
                                        </p:attrNameLst>
                                      </p:cBhvr>
                                      <p:tavLst>
                                        <p:tav tm="0">
                                          <p:val>
                                            <p:strVal val="1+#ppt_w/2"/>
                                          </p:val>
                                        </p:tav>
                                        <p:tav tm="100000">
                                          <p:val>
                                            <p:strVal val="#ppt_x"/>
                                          </p:val>
                                        </p:tav>
                                      </p:tavLst>
                                    </p:anim>
                                    <p:anim calcmode="lin" valueType="num">
                                      <p:cBhvr additive="base">
                                        <p:cTn id="101" dur="500" fill="hold"/>
                                        <p:tgtEl>
                                          <p:spTgt spid="80"/>
                                        </p:tgtEl>
                                        <p:attrNameLst>
                                          <p:attrName>ppt_y</p:attrName>
                                        </p:attrNameLst>
                                      </p:cBhvr>
                                      <p:tavLst>
                                        <p:tav tm="0">
                                          <p:val>
                                            <p:strVal val="#ppt_y"/>
                                          </p:val>
                                        </p:tav>
                                        <p:tav tm="100000">
                                          <p:val>
                                            <p:strVal val="#ppt_y"/>
                                          </p:val>
                                        </p:tav>
                                      </p:tavLst>
                                    </p:anim>
                                  </p:childTnLst>
                                </p:cTn>
                              </p:par>
                            </p:childTnLst>
                          </p:cTn>
                        </p:par>
                        <p:par>
                          <p:cTn id="102" fill="hold">
                            <p:stCondLst>
                              <p:cond delay="3500"/>
                            </p:stCondLst>
                            <p:childTnLst>
                              <p:par>
                                <p:cTn id="103" presetID="55" presetClass="entr" presetSubtype="0"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p:cTn id="105" dur="1000" fill="hold"/>
                                        <p:tgtEl>
                                          <p:spTgt spid="32"/>
                                        </p:tgtEl>
                                        <p:attrNameLst>
                                          <p:attrName>ppt_w</p:attrName>
                                        </p:attrNameLst>
                                      </p:cBhvr>
                                      <p:tavLst>
                                        <p:tav tm="0">
                                          <p:val>
                                            <p:strVal val="#ppt_w*0.70"/>
                                          </p:val>
                                        </p:tav>
                                        <p:tav tm="100000">
                                          <p:val>
                                            <p:strVal val="#ppt_w"/>
                                          </p:val>
                                        </p:tav>
                                      </p:tavLst>
                                    </p:anim>
                                    <p:anim calcmode="lin" valueType="num">
                                      <p:cBhvr>
                                        <p:cTn id="106" dur="1000" fill="hold"/>
                                        <p:tgtEl>
                                          <p:spTgt spid="32"/>
                                        </p:tgtEl>
                                        <p:attrNameLst>
                                          <p:attrName>ppt_h</p:attrName>
                                        </p:attrNameLst>
                                      </p:cBhvr>
                                      <p:tavLst>
                                        <p:tav tm="0">
                                          <p:val>
                                            <p:strVal val="#ppt_h"/>
                                          </p:val>
                                        </p:tav>
                                        <p:tav tm="100000">
                                          <p:val>
                                            <p:strVal val="#ppt_h"/>
                                          </p:val>
                                        </p:tav>
                                      </p:tavLst>
                                    </p:anim>
                                    <p:animEffect transition="in" filter="fade">
                                      <p:cBhvr>
                                        <p:cTn id="10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3" grpId="0"/>
      <p:bldP spid="119" grpId="0"/>
      <p:bldP spid="74" grpId="0"/>
      <p:bldP spid="75" grpId="0"/>
      <p:bldP spid="76" grpId="0"/>
      <p:bldP spid="77" grpId="0"/>
      <p:bldP spid="78" grpId="0"/>
      <p:bldP spid="80" grpId="0"/>
      <p:bldP spid="88" grpId="0"/>
      <p:bldP spid="89" grpId="0"/>
      <p:bldP spid="90" grpId="0"/>
      <p:bldP spid="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bwMode="auto">
          <a:xfrm>
            <a:off x="0" y="0"/>
            <a:ext cx="2071670"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15" name="Rechteck 14"/>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 name="Rechteck 15"/>
          <p:cNvSpPr/>
          <p:nvPr/>
        </p:nvSpPr>
        <p:spPr bwMode="auto">
          <a:xfrm>
            <a:off x="1571604" y="714356"/>
            <a:ext cx="7072362" cy="35718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17" name="Rechteck 1"/>
          <p:cNvSpPr>
            <a:spLocks noChangeArrowheads="1"/>
          </p:cNvSpPr>
          <p:nvPr/>
        </p:nvSpPr>
        <p:spPr bwMode="auto">
          <a:xfrm>
            <a:off x="3857620" y="714356"/>
            <a:ext cx="3714776" cy="307777"/>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defRPr/>
            </a:pPr>
            <a:r>
              <a:rPr lang="de-DE" sz="1400" b="1" dirty="0">
                <a:latin typeface="Times New Roman" pitchFamily="18" charset="0"/>
                <a:cs typeface="Times New Roman" pitchFamily="18" charset="0"/>
              </a:rPr>
              <a:t>…als es noch keine Arbeitnehmerrechte gab </a:t>
            </a:r>
          </a:p>
        </p:txBody>
      </p:sp>
      <p:pic>
        <p:nvPicPr>
          <p:cNvPr id="18" name="Picture 11" descr="E:\MAV Seminare\Aprather Seminare 2014\MAV Seminar_Kirche und Diakonie\th.jpg"/>
          <p:cNvPicPr>
            <a:picLocks noChangeAspect="1" noChangeArrowheads="1"/>
          </p:cNvPicPr>
          <p:nvPr/>
        </p:nvPicPr>
        <p:blipFill>
          <a:blip r:embed="rId3"/>
          <a:srcRect/>
          <a:stretch>
            <a:fillRect/>
          </a:stretch>
        </p:blipFill>
        <p:spPr bwMode="auto">
          <a:xfrm>
            <a:off x="7643834" y="428604"/>
            <a:ext cx="688521" cy="857249"/>
          </a:xfrm>
          <a:prstGeom prst="rect">
            <a:avLst/>
          </a:prstGeom>
          <a:noFill/>
          <a:effectLst>
            <a:outerShdw blurRad="50800" dist="38100" dir="2700000" algn="tl" rotWithShape="0">
              <a:prstClr val="black">
                <a:alpha val="40000"/>
              </a:prstClr>
            </a:outerShdw>
          </a:effectLst>
        </p:spPr>
      </p:pic>
      <p:sp>
        <p:nvSpPr>
          <p:cNvPr id="28674" name="Rechteck 21"/>
          <p:cNvSpPr>
            <a:spLocks noChangeArrowheads="1"/>
          </p:cNvSpPr>
          <p:nvPr/>
        </p:nvSpPr>
        <p:spPr bwMode="auto">
          <a:xfrm>
            <a:off x="1214414" y="2857496"/>
            <a:ext cx="7500990" cy="3571900"/>
          </a:xfrm>
          <a:prstGeom prst="rect">
            <a:avLst/>
          </a:prstGeom>
          <a:solidFill>
            <a:srgbClr val="DDF2FF">
              <a:alpha val="69803"/>
            </a:srgb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p>
            <a:endParaRPr lang="de-DE"/>
          </a:p>
        </p:txBody>
      </p:sp>
      <p:pic>
        <p:nvPicPr>
          <p:cNvPr id="124930" name="Picture 2"/>
          <p:cNvPicPr>
            <a:picLocks noChangeAspect="1" noChangeArrowheads="1"/>
          </p:cNvPicPr>
          <p:nvPr/>
        </p:nvPicPr>
        <p:blipFill>
          <a:blip r:embed="rId4"/>
          <a:srcRect l="5263"/>
          <a:stretch>
            <a:fillRect/>
          </a:stretch>
        </p:blipFill>
        <p:spPr bwMode="auto">
          <a:xfrm>
            <a:off x="714348" y="3357562"/>
            <a:ext cx="3643338" cy="2744120"/>
          </a:xfrm>
          <a:prstGeom prst="rect">
            <a:avLst/>
          </a:prstGeom>
          <a:ln>
            <a:noFill/>
          </a:ln>
          <a:effectLst>
            <a:outerShdw blurRad="292100" dist="139700" dir="2700000" algn="tl" rotWithShape="0">
              <a:srgbClr val="333333">
                <a:alpha val="65000"/>
              </a:srgbClr>
            </a:outerShdw>
          </a:effectLst>
        </p:spPr>
      </p:pic>
      <p:sp>
        <p:nvSpPr>
          <p:cNvPr id="28676" name="Rechteck 2"/>
          <p:cNvSpPr>
            <a:spLocks noChangeArrowheads="1"/>
          </p:cNvSpPr>
          <p:nvPr/>
        </p:nvSpPr>
        <p:spPr bwMode="auto">
          <a:xfrm>
            <a:off x="4643438" y="3357562"/>
            <a:ext cx="407196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200" b="1" dirty="0"/>
              <a:t>Die meisten Menschen können einen Arzt nicht bezahlen. </a:t>
            </a:r>
            <a:endParaRPr lang="de-DE" sz="1200" b="1" dirty="0" smtClean="0"/>
          </a:p>
          <a:p>
            <a:r>
              <a:rPr lang="de-DE" sz="1200" b="1" dirty="0" smtClean="0"/>
              <a:t>Die </a:t>
            </a:r>
            <a:r>
              <a:rPr lang="de-DE" sz="1200" b="1" dirty="0"/>
              <a:t>Gemeinden versuchen, durch die Anstellung von </a:t>
            </a:r>
            <a:r>
              <a:rPr lang="de-DE" sz="1200" b="1" dirty="0">
                <a:solidFill>
                  <a:srgbClr val="C00000"/>
                </a:solidFill>
              </a:rPr>
              <a:t>Armenärzten </a:t>
            </a:r>
            <a:r>
              <a:rPr lang="de-DE" sz="1200" b="1" dirty="0"/>
              <a:t>medizinische Betreuung sicherzustellen. </a:t>
            </a:r>
          </a:p>
        </p:txBody>
      </p:sp>
      <p:sp>
        <p:nvSpPr>
          <p:cNvPr id="28677" name="Rechteck 3"/>
          <p:cNvSpPr>
            <a:spLocks noChangeArrowheads="1"/>
          </p:cNvSpPr>
          <p:nvPr/>
        </p:nvSpPr>
        <p:spPr bwMode="auto">
          <a:xfrm>
            <a:off x="1643042" y="1285860"/>
            <a:ext cx="692948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400" b="1" dirty="0">
                <a:solidFill>
                  <a:srgbClr val="C00000"/>
                </a:solidFill>
              </a:rPr>
              <a:t>Die Lebenserwartung liegt bei durchschnittlich 35 Jahren</a:t>
            </a:r>
            <a:r>
              <a:rPr lang="de-DE" sz="1200" b="1" dirty="0"/>
              <a:t>. </a:t>
            </a:r>
          </a:p>
          <a:p>
            <a:r>
              <a:rPr lang="de-DE" sz="1400" b="1" dirty="0"/>
              <a:t>Ein Kind gilt ab dem siebten Lebensjahr als ausreichend entwickelt, </a:t>
            </a:r>
            <a:r>
              <a:rPr lang="de-DE" sz="1400" b="1" dirty="0" smtClean="0"/>
              <a:t>um </a:t>
            </a:r>
            <a:r>
              <a:rPr lang="de-DE" sz="1400" b="1" dirty="0"/>
              <a:t>arbeiten zu gehen.</a:t>
            </a:r>
          </a:p>
        </p:txBody>
      </p:sp>
      <p:sp>
        <p:nvSpPr>
          <p:cNvPr id="41992" name="Rechteck 10"/>
          <p:cNvSpPr>
            <a:spLocks noChangeArrowheads="1"/>
          </p:cNvSpPr>
          <p:nvPr/>
        </p:nvSpPr>
        <p:spPr bwMode="auto">
          <a:xfrm>
            <a:off x="1000100" y="6143644"/>
            <a:ext cx="3429024"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a:r>
              <a:rPr lang="de-DE" sz="900" b="1" dirty="0"/>
              <a:t>Bild: Der Armenarzt, Ölgemälde von Jules Leonhard, 1860</a:t>
            </a:r>
            <a:endParaRPr lang="de-DE" sz="900" dirty="0"/>
          </a:p>
        </p:txBody>
      </p:sp>
      <p:sp>
        <p:nvSpPr>
          <p:cNvPr id="19" name="Rechteck 18"/>
          <p:cNvSpPr>
            <a:spLocks noChangeArrowheads="1"/>
          </p:cNvSpPr>
          <p:nvPr/>
        </p:nvSpPr>
        <p:spPr bwMode="auto">
          <a:xfrm>
            <a:off x="1643042" y="1714488"/>
            <a:ext cx="6286544" cy="307777"/>
          </a:xfrm>
          <a:prstGeom prst="rect">
            <a:avLst/>
          </a:prstGeom>
          <a:noFill/>
          <a:ln w="9525">
            <a:noFill/>
            <a:miter lim="800000"/>
            <a:headEnd/>
            <a:tailEnd/>
          </a:ln>
        </p:spPr>
        <p:txBody>
          <a:bodyPr wrap="square">
            <a:spAutoFit/>
          </a:bodyPr>
          <a:lstStyle/>
          <a:p>
            <a:r>
              <a:rPr lang="de-DE" sz="1200" b="1" dirty="0" smtClean="0">
                <a:cs typeface="Arial" pitchFamily="34" charset="0"/>
              </a:rPr>
              <a:t>Die </a:t>
            </a:r>
            <a:r>
              <a:rPr lang="de-DE" sz="1200" b="1" dirty="0">
                <a:cs typeface="Arial" pitchFamily="34" charset="0"/>
              </a:rPr>
              <a:t>durchschnittliche </a:t>
            </a:r>
            <a:r>
              <a:rPr lang="de-DE" sz="1400" b="1" dirty="0" smtClean="0">
                <a:cs typeface="Arial" pitchFamily="34" charset="0"/>
              </a:rPr>
              <a:t>Lebensarbeitszeit </a:t>
            </a:r>
            <a:r>
              <a:rPr lang="de-DE" sz="1200" b="1" dirty="0" smtClean="0">
                <a:cs typeface="Arial" pitchFamily="34" charset="0"/>
              </a:rPr>
              <a:t>betrug bis </a:t>
            </a:r>
            <a:r>
              <a:rPr lang="de-DE" sz="1200" b="1" dirty="0">
                <a:cs typeface="Arial" pitchFamily="34" charset="0"/>
              </a:rPr>
              <a:t>zur „</a:t>
            </a:r>
            <a:r>
              <a:rPr lang="de-DE" sz="1400" b="1" dirty="0">
                <a:solidFill>
                  <a:srgbClr val="C00000"/>
                </a:solidFill>
                <a:cs typeface="Arial" pitchFamily="34" charset="0"/>
              </a:rPr>
              <a:t>Arbeitsunfähigkeit</a:t>
            </a:r>
            <a:r>
              <a:rPr lang="de-DE" sz="1200" b="1" dirty="0">
                <a:cs typeface="Arial" pitchFamily="34" charset="0"/>
              </a:rPr>
              <a:t>“ etwa 15 Jahre. </a:t>
            </a:r>
          </a:p>
        </p:txBody>
      </p:sp>
      <p:sp>
        <p:nvSpPr>
          <p:cNvPr id="20" name="Rechteck 10"/>
          <p:cNvSpPr>
            <a:spLocks noChangeArrowheads="1"/>
          </p:cNvSpPr>
          <p:nvPr/>
        </p:nvSpPr>
        <p:spPr bwMode="auto">
          <a:xfrm>
            <a:off x="4643438" y="4286256"/>
            <a:ext cx="4286280" cy="1938992"/>
          </a:xfrm>
          <a:prstGeom prst="rect">
            <a:avLst/>
          </a:prstGeom>
          <a:noFill/>
          <a:ln w="9525">
            <a:noFill/>
            <a:miter lim="800000"/>
            <a:headEnd/>
            <a:tailEnd/>
          </a:ln>
        </p:spPr>
        <p:txBody>
          <a:bodyPr wrap="square">
            <a:spAutoFit/>
          </a:bodyPr>
          <a:lstStyle/>
          <a:p>
            <a:r>
              <a:rPr lang="de-DE" sz="1200" b="1" dirty="0" smtClean="0">
                <a:cs typeface="Arial" pitchFamily="34" charset="0"/>
              </a:rPr>
              <a:t>Sozial eingestellte Unternehmer und akademische</a:t>
            </a:r>
            <a:r>
              <a:rPr lang="de-DE" sz="1200" b="1" dirty="0">
                <a:cs typeface="Arial" pitchFamily="34" charset="0"/>
              </a:rPr>
              <a:t> </a:t>
            </a:r>
            <a:r>
              <a:rPr lang="de-DE" sz="1200" b="1" dirty="0" smtClean="0">
                <a:cs typeface="Arial" pitchFamily="34" charset="0"/>
              </a:rPr>
              <a:t>Sozialreformer setzten sich aus christlicher </a:t>
            </a:r>
          </a:p>
          <a:p>
            <a:r>
              <a:rPr lang="de-DE" sz="1200" b="1" dirty="0" smtClean="0">
                <a:cs typeface="Arial" pitchFamily="34" charset="0"/>
              </a:rPr>
              <a:t>oder liberaler Überzeugung für bessere </a:t>
            </a:r>
          </a:p>
          <a:p>
            <a:r>
              <a:rPr lang="de-DE" sz="1200" b="1" dirty="0" smtClean="0">
                <a:solidFill>
                  <a:srgbClr val="C00000"/>
                </a:solidFill>
                <a:cs typeface="Arial" pitchFamily="34" charset="0"/>
              </a:rPr>
              <a:t>Lebens- und Arbeitsbedingungen der Arbeiterschaft </a:t>
            </a:r>
            <a:r>
              <a:rPr lang="de-DE" sz="1200" b="1" dirty="0" smtClean="0">
                <a:cs typeface="Arial" pitchFamily="34" charset="0"/>
              </a:rPr>
              <a:t>ein. </a:t>
            </a:r>
          </a:p>
          <a:p>
            <a:endParaRPr lang="de-DE" sz="1200" b="1" dirty="0" smtClean="0">
              <a:cs typeface="Arial" pitchFamily="34" charset="0"/>
            </a:endParaRPr>
          </a:p>
          <a:p>
            <a:r>
              <a:rPr lang="de-DE" sz="1200" b="1" dirty="0" smtClean="0"/>
              <a:t>Zeitgenössische Publikationen und Literatur </a:t>
            </a:r>
          </a:p>
          <a:p>
            <a:r>
              <a:rPr lang="de-DE" sz="1200" b="1" dirty="0" smtClean="0"/>
              <a:t>verarbeiteten und diskutierten das Thema ausgiebig. </a:t>
            </a:r>
          </a:p>
          <a:p>
            <a:r>
              <a:rPr lang="de-DE" sz="1200" b="1" dirty="0" smtClean="0"/>
              <a:t>Sie trugen damit wesentlich zu einer politischen </a:t>
            </a:r>
          </a:p>
          <a:p>
            <a:r>
              <a:rPr lang="de-DE" sz="1200" b="1" dirty="0" smtClean="0"/>
              <a:t>Meinungsbildung bei, in der die Forderung von </a:t>
            </a:r>
          </a:p>
          <a:p>
            <a:r>
              <a:rPr lang="de-DE" sz="1200" b="1" dirty="0" smtClean="0"/>
              <a:t>Arbeitnehmerrechten unterstützt wurde.  </a:t>
            </a:r>
            <a:endParaRPr lang="de-DE" sz="1200" b="1" dirty="0">
              <a:cs typeface="Arial" pitchFamily="34" charset="0"/>
            </a:endParaRPr>
          </a:p>
        </p:txBody>
      </p:sp>
      <p:sp>
        <p:nvSpPr>
          <p:cNvPr id="21" name="Rechteck 2"/>
          <p:cNvSpPr>
            <a:spLocks noChangeArrowheads="1"/>
          </p:cNvSpPr>
          <p:nvPr/>
        </p:nvSpPr>
        <p:spPr bwMode="auto">
          <a:xfrm>
            <a:off x="1643042" y="2071678"/>
            <a:ext cx="7000924" cy="646331"/>
          </a:xfrm>
          <a:prstGeom prst="rect">
            <a:avLst/>
          </a:prstGeom>
          <a:noFill/>
          <a:ln w="9525">
            <a:noFill/>
            <a:miter lim="800000"/>
            <a:headEnd/>
            <a:tailEnd/>
          </a:ln>
        </p:spPr>
        <p:txBody>
          <a:bodyPr wrap="square">
            <a:spAutoFit/>
          </a:bodyPr>
          <a:lstStyle/>
          <a:p>
            <a:r>
              <a:rPr lang="de-DE" sz="1200" b="1" dirty="0"/>
              <a:t>Fabrikbesitzer und Unternehmer halten Kinderarbeit für nützlich und bildend. </a:t>
            </a:r>
            <a:endParaRPr lang="de-DE" sz="1200" b="1" dirty="0" smtClean="0"/>
          </a:p>
          <a:p>
            <a:r>
              <a:rPr lang="de-DE" sz="1200" b="1" dirty="0" smtClean="0"/>
              <a:t>Nach ihrer </a:t>
            </a:r>
            <a:r>
              <a:rPr lang="de-DE" sz="1200" b="1" dirty="0"/>
              <a:t>Meinung, und die ist maßgebend, ist </a:t>
            </a:r>
            <a:r>
              <a:rPr lang="de-DE" sz="1200" b="1" dirty="0">
                <a:solidFill>
                  <a:srgbClr val="C00000"/>
                </a:solidFill>
              </a:rPr>
              <a:t>„Müßiggang“ </a:t>
            </a:r>
            <a:r>
              <a:rPr lang="de-DE" sz="1200" b="1" dirty="0"/>
              <a:t>schädlich für die Entwicklung </a:t>
            </a:r>
            <a:r>
              <a:rPr lang="de-DE" sz="1200" b="1" dirty="0" smtClean="0"/>
              <a:t>der </a:t>
            </a:r>
            <a:r>
              <a:rPr lang="de-DE" sz="1200" b="1" dirty="0"/>
              <a:t>Kinder, deshalb sollen sie früh an das Arbeiten gewöhnt werden. </a:t>
            </a:r>
          </a:p>
        </p:txBody>
      </p:sp>
      <p:sp>
        <p:nvSpPr>
          <p:cNvPr id="22" name="Rechteck 1"/>
          <p:cNvSpPr>
            <a:spLocks noChangeArrowheads="1"/>
          </p:cNvSpPr>
          <p:nvPr/>
        </p:nvSpPr>
        <p:spPr bwMode="auto">
          <a:xfrm>
            <a:off x="3571868" y="2928934"/>
            <a:ext cx="4857750" cy="369887"/>
          </a:xfrm>
          <a:prstGeom prst="rect">
            <a:avLst/>
          </a:prstGeom>
          <a:noFill/>
          <a:ln w="9525">
            <a:noFill/>
            <a:miter lim="800000"/>
            <a:headEnd/>
            <a:tailEnd/>
          </a:ln>
        </p:spPr>
        <p:txBody>
          <a:bodyPr>
            <a:spAutoFit/>
          </a:bodyPr>
          <a:lstStyle/>
          <a:p>
            <a:pPr algn="r"/>
            <a:r>
              <a:rPr lang="de-DE" sz="1600" b="1" dirty="0">
                <a:latin typeface="Calibri" pitchFamily="34" charset="0"/>
                <a:cs typeface="Times New Roman" pitchFamily="18" charset="0"/>
              </a:rPr>
              <a:t>Das Leben </a:t>
            </a:r>
            <a:r>
              <a:rPr lang="de-DE" sz="1600" b="1" dirty="0" smtClean="0">
                <a:latin typeface="Calibri" pitchFamily="34" charset="0"/>
                <a:cs typeface="Times New Roman" pitchFamily="18" charset="0"/>
              </a:rPr>
              <a:t>als </a:t>
            </a:r>
            <a:r>
              <a:rPr lang="de-DE" sz="1600" b="1" dirty="0">
                <a:latin typeface="Calibri" pitchFamily="34" charset="0"/>
                <a:cs typeface="Times New Roman" pitchFamily="18" charset="0"/>
              </a:rPr>
              <a:t>Arbeiter bedeutete </a:t>
            </a:r>
            <a:r>
              <a:rPr lang="de-DE" b="1" dirty="0">
                <a:solidFill>
                  <a:srgbClr val="C00000"/>
                </a:solidFill>
                <a:latin typeface="Calibri" pitchFamily="34" charset="0"/>
                <a:cs typeface="Times New Roman" pitchFamily="18" charset="0"/>
              </a:rPr>
              <a:t>Not und Elend</a:t>
            </a:r>
            <a:endParaRPr lang="de-DE" dirty="0">
              <a:solidFill>
                <a:srgbClr val="C00000"/>
              </a:solidFill>
              <a:latin typeface="Calibri" pitchFamily="34" charset="0"/>
              <a:cs typeface="Times New Roman" pitchFamily="18" charset="0"/>
            </a:endParaRPr>
          </a:p>
        </p:txBody>
      </p:sp>
    </p:spTree>
    <p:extLst>
      <p:ext uri="{BB962C8B-B14F-4D97-AF65-F5344CB8AC3E}">
        <p14:creationId xmlns="" xmlns:p14="http://schemas.microsoft.com/office/powerpoint/2010/main" val="2838484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124930"/>
                                        </p:tgtEl>
                                        <p:attrNameLst>
                                          <p:attrName>style.visibility</p:attrName>
                                        </p:attrNameLst>
                                      </p:cBhvr>
                                      <p:to>
                                        <p:strVal val="visible"/>
                                      </p:to>
                                    </p:set>
                                    <p:anim calcmode="lin" valueType="num">
                                      <p:cBhvr>
                                        <p:cTn id="7" dur="1000" fill="hold"/>
                                        <p:tgtEl>
                                          <p:spTgt spid="124930"/>
                                        </p:tgtEl>
                                        <p:attrNameLst>
                                          <p:attrName>ppt_w</p:attrName>
                                        </p:attrNameLst>
                                      </p:cBhvr>
                                      <p:tavLst>
                                        <p:tav tm="0">
                                          <p:val>
                                            <p:strVal val="#ppt_w*0.70"/>
                                          </p:val>
                                        </p:tav>
                                        <p:tav tm="100000">
                                          <p:val>
                                            <p:strVal val="#ppt_w"/>
                                          </p:val>
                                        </p:tav>
                                      </p:tavLst>
                                    </p:anim>
                                    <p:anim calcmode="lin" valueType="num">
                                      <p:cBhvr>
                                        <p:cTn id="8" dur="1000" fill="hold"/>
                                        <p:tgtEl>
                                          <p:spTgt spid="124930"/>
                                        </p:tgtEl>
                                        <p:attrNameLst>
                                          <p:attrName>ppt_h</p:attrName>
                                        </p:attrNameLst>
                                      </p:cBhvr>
                                      <p:tavLst>
                                        <p:tav tm="0">
                                          <p:val>
                                            <p:strVal val="#ppt_h"/>
                                          </p:val>
                                        </p:tav>
                                        <p:tav tm="100000">
                                          <p:val>
                                            <p:strVal val="#ppt_h"/>
                                          </p:val>
                                        </p:tav>
                                      </p:tavLst>
                                    </p:anim>
                                    <p:animEffect transition="in" filter="fade">
                                      <p:cBhvr>
                                        <p:cTn id="9" dur="1000"/>
                                        <p:tgtEl>
                                          <p:spTgt spid="124930"/>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41992"/>
                                        </p:tgtEl>
                                        <p:attrNameLst>
                                          <p:attrName>style.visibility</p:attrName>
                                        </p:attrNameLst>
                                      </p:cBhvr>
                                      <p:to>
                                        <p:strVal val="visible"/>
                                      </p:to>
                                    </p:set>
                                    <p:animEffect transition="in" filter="blinds(horizontal)">
                                      <p:cBhvr>
                                        <p:cTn id="12" dur="500"/>
                                        <p:tgtEl>
                                          <p:spTgt spid="41992"/>
                                        </p:tgtEl>
                                      </p:cBhvr>
                                    </p:animEffect>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1000" fill="hold"/>
                                        <p:tgtEl>
                                          <p:spTgt spid="22"/>
                                        </p:tgtEl>
                                        <p:attrNameLst>
                                          <p:attrName>ppt_w</p:attrName>
                                        </p:attrNameLst>
                                      </p:cBhvr>
                                      <p:tavLst>
                                        <p:tav tm="0">
                                          <p:val>
                                            <p:strVal val="#ppt_w*0.70"/>
                                          </p:val>
                                        </p:tav>
                                        <p:tav tm="100000">
                                          <p:val>
                                            <p:strVal val="#ppt_w"/>
                                          </p:val>
                                        </p:tav>
                                      </p:tavLst>
                                    </p:anim>
                                    <p:anim calcmode="lin" valueType="num">
                                      <p:cBhvr>
                                        <p:cTn id="17" dur="1000" fill="hold"/>
                                        <p:tgtEl>
                                          <p:spTgt spid="22"/>
                                        </p:tgtEl>
                                        <p:attrNameLst>
                                          <p:attrName>ppt_h</p:attrName>
                                        </p:attrNameLst>
                                      </p:cBhvr>
                                      <p:tavLst>
                                        <p:tav tm="0">
                                          <p:val>
                                            <p:strVal val="#ppt_h"/>
                                          </p:val>
                                        </p:tav>
                                        <p:tav tm="100000">
                                          <p:val>
                                            <p:strVal val="#ppt_h"/>
                                          </p:val>
                                        </p:tav>
                                      </p:tavLst>
                                    </p:anim>
                                    <p:animEffect transition="in" filter="fade">
                                      <p:cBhvr>
                                        <p:cTn id="1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p:bldP spid="2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bwMode="auto">
          <a:xfrm>
            <a:off x="0" y="0"/>
            <a:ext cx="2286000"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8" name="Rechteck 7"/>
          <p:cNvSpPr/>
          <p:nvPr/>
        </p:nvSpPr>
        <p:spPr bwMode="auto">
          <a:xfrm>
            <a:off x="928688" y="857250"/>
            <a:ext cx="7500964" cy="428625"/>
          </a:xfrm>
          <a:prstGeom prst="rect">
            <a:avLst/>
          </a:prstGeom>
          <a:solidFill>
            <a:schemeClr val="bg1">
              <a:lumMod val="9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de-DE" sz="1600">
              <a:latin typeface="Arial" charset="0"/>
              <a:cs typeface="Arial" pitchFamily="34" charset="0"/>
            </a:endParaRPr>
          </a:p>
        </p:txBody>
      </p:sp>
      <p:sp>
        <p:nvSpPr>
          <p:cNvPr id="11" name="Rechteck 10"/>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1687" name="Rechteck 11"/>
          <p:cNvSpPr>
            <a:spLocks noChangeArrowheads="1"/>
          </p:cNvSpPr>
          <p:nvPr/>
        </p:nvSpPr>
        <p:spPr bwMode="auto">
          <a:xfrm>
            <a:off x="2357438" y="928688"/>
            <a:ext cx="5286375" cy="338554"/>
          </a:xfrm>
          <a:prstGeom prst="rect">
            <a:avLst/>
          </a:prstGeom>
          <a:noFill/>
          <a:ln w="9525">
            <a:noFill/>
            <a:miter lim="800000"/>
            <a:headEnd/>
            <a:tailEnd/>
          </a:ln>
        </p:spPr>
        <p:txBody>
          <a:bodyPr>
            <a:spAutoFit/>
          </a:bodyPr>
          <a:lstStyle/>
          <a:p>
            <a:pPr eaLnBrk="0" hangingPunct="0"/>
            <a:r>
              <a:rPr lang="de-DE" sz="1600" dirty="0" smtClean="0">
                <a:latin typeface="Arial Black" pitchFamily="34" charset="0"/>
                <a:ea typeface="Calibri" pitchFamily="34" charset="0"/>
                <a:cs typeface="Times New Roman" pitchFamily="18" charset="0"/>
              </a:rPr>
              <a:t>…ergänzende Urteile zur Mitbestimmung</a:t>
            </a:r>
            <a:endParaRPr lang="de-DE" sz="1600" dirty="0">
              <a:latin typeface="Arial Black" pitchFamily="34" charset="0"/>
              <a:ea typeface="Calibri" pitchFamily="34" charset="0"/>
              <a:cs typeface="Arial" pitchFamily="34" charset="0"/>
            </a:endParaRPr>
          </a:p>
        </p:txBody>
      </p:sp>
      <p:sp>
        <p:nvSpPr>
          <p:cNvPr id="71688" name="Rectangle 1"/>
          <p:cNvSpPr>
            <a:spLocks noChangeArrowheads="1"/>
          </p:cNvSpPr>
          <p:nvPr/>
        </p:nvSpPr>
        <p:spPr bwMode="auto">
          <a:xfrm>
            <a:off x="1857375" y="1714500"/>
            <a:ext cx="6786591" cy="2062163"/>
          </a:xfrm>
          <a:prstGeom prst="rect">
            <a:avLst/>
          </a:prstGeom>
          <a:noFill/>
          <a:ln w="9525">
            <a:noFill/>
            <a:miter lim="800000"/>
            <a:headEnd/>
            <a:tailEnd/>
          </a:ln>
        </p:spPr>
        <p:txBody>
          <a:bodyPr wrap="square" anchor="ctr">
            <a:spAutoFit/>
          </a:bodyPr>
          <a:lstStyle/>
          <a:p>
            <a:r>
              <a:rPr lang="de-DE" sz="1400" dirty="0">
                <a:ea typeface="Calibri" pitchFamily="34" charset="0"/>
                <a:cs typeface="Times New Roman" pitchFamily="18" charset="0"/>
              </a:rPr>
              <a:t>1</a:t>
            </a:r>
            <a:endParaRPr lang="de-DE" sz="1400" dirty="0">
              <a:ea typeface="Calibri" pitchFamily="34" charset="0"/>
              <a:cs typeface="Arial" pitchFamily="34" charset="0"/>
            </a:endParaRPr>
          </a:p>
          <a:p>
            <a:pPr eaLnBrk="0" hangingPunct="0"/>
            <a:r>
              <a:rPr lang="de-DE" sz="1600" b="1" dirty="0">
                <a:ea typeface="Calibri" pitchFamily="34" charset="0"/>
                <a:cs typeface="Times New Roman" pitchFamily="18" charset="0"/>
              </a:rPr>
              <a:t>Änderung von Dienstzeitenregelung erfordert Mitbestimmung </a:t>
            </a:r>
            <a:endParaRPr lang="de-DE" sz="1600" dirty="0">
              <a:cs typeface="Arial" pitchFamily="34" charset="0"/>
            </a:endParaRPr>
          </a:p>
          <a:p>
            <a:pPr eaLnBrk="0" hangingPunct="0"/>
            <a:r>
              <a:rPr lang="de-DE" sz="1400" b="1" dirty="0">
                <a:ea typeface="Calibri" pitchFamily="34" charset="0"/>
                <a:cs typeface="Calibri" pitchFamily="34" charset="0"/>
              </a:rPr>
              <a:t>(VG Berlin Nr. 7/2016 v. 09.02.2016)</a:t>
            </a:r>
            <a:endParaRPr lang="de-DE" sz="1400" dirty="0">
              <a:cs typeface="Arial" pitchFamily="34" charset="0"/>
            </a:endParaRPr>
          </a:p>
          <a:p>
            <a:pPr eaLnBrk="0" hangingPunct="0"/>
            <a:r>
              <a:rPr lang="de-DE" sz="1400" dirty="0">
                <a:ea typeface="Calibri" pitchFamily="34" charset="0"/>
                <a:cs typeface="Calibri" pitchFamily="34" charset="0"/>
              </a:rPr>
              <a:t>Das Verwaltungsgericht Berlin hat entschieden, dass vor der Änderung einer auf </a:t>
            </a:r>
          </a:p>
          <a:p>
            <a:pPr eaLnBrk="0" hangingPunct="0"/>
            <a:r>
              <a:rPr lang="de-DE" sz="1400" dirty="0">
                <a:ea typeface="Calibri" pitchFamily="34" charset="0"/>
                <a:cs typeface="Calibri" pitchFamily="34" charset="0"/>
              </a:rPr>
              <a:t>langjähriger Übung beruhenden Dienstzeitenregelung (hier: Rosenmontag) der </a:t>
            </a:r>
          </a:p>
          <a:p>
            <a:pPr eaLnBrk="0" hangingPunct="0"/>
            <a:r>
              <a:rPr lang="de-DE" sz="1400" dirty="0">
                <a:ea typeface="Calibri" pitchFamily="34" charset="0"/>
                <a:cs typeface="Calibri" pitchFamily="34" charset="0"/>
              </a:rPr>
              <a:t>Personalrat beteiligt werden muss.</a:t>
            </a:r>
          </a:p>
          <a:p>
            <a:pPr eaLnBrk="0" hangingPunct="0"/>
            <a:r>
              <a:rPr lang="de-DE" sz="1400" dirty="0">
                <a:ea typeface="Calibri" pitchFamily="34" charset="0"/>
                <a:cs typeface="Calibri" pitchFamily="34" charset="0"/>
              </a:rPr>
              <a:t/>
            </a:r>
            <a:br>
              <a:rPr lang="de-DE" sz="1400" dirty="0">
                <a:ea typeface="Calibri" pitchFamily="34" charset="0"/>
                <a:cs typeface="Calibri" pitchFamily="34" charset="0"/>
              </a:rPr>
            </a:br>
            <a:r>
              <a:rPr lang="de-DE" sz="1400" b="1" i="1" dirty="0">
                <a:solidFill>
                  <a:srgbClr val="C00000"/>
                </a:solidFill>
                <a:ea typeface="Calibri" pitchFamily="34" charset="0"/>
                <a:cs typeface="Calibri" pitchFamily="34" charset="0"/>
              </a:rPr>
              <a:t>….was ist eigentlich eine Betriebliche Übung </a:t>
            </a:r>
          </a:p>
          <a:p>
            <a:pPr eaLnBrk="0" hangingPunct="0"/>
            <a:r>
              <a:rPr lang="de-DE" sz="1400" b="1" i="1" dirty="0">
                <a:solidFill>
                  <a:srgbClr val="C00000"/>
                </a:solidFill>
                <a:ea typeface="Calibri" pitchFamily="34" charset="0"/>
                <a:cs typeface="Calibri" pitchFamily="34" charset="0"/>
              </a:rPr>
              <a:t>…was ist langjährig ? </a:t>
            </a:r>
            <a:endParaRPr lang="de-DE" sz="1400" b="1" dirty="0">
              <a:cs typeface="Arial" pitchFamily="34" charset="0"/>
            </a:endParaRPr>
          </a:p>
        </p:txBody>
      </p:sp>
      <p:sp>
        <p:nvSpPr>
          <p:cNvPr id="71689" name="Rectangle 2"/>
          <p:cNvSpPr>
            <a:spLocks noChangeArrowheads="1"/>
          </p:cNvSpPr>
          <p:nvPr/>
        </p:nvSpPr>
        <p:spPr bwMode="auto">
          <a:xfrm>
            <a:off x="1857375" y="4143375"/>
            <a:ext cx="6929438" cy="1938338"/>
          </a:xfrm>
          <a:prstGeom prst="rect">
            <a:avLst/>
          </a:prstGeom>
          <a:noFill/>
          <a:ln w="9525">
            <a:noFill/>
            <a:miter lim="800000"/>
            <a:headEnd/>
            <a:tailEnd/>
          </a:ln>
        </p:spPr>
        <p:txBody>
          <a:bodyPr anchor="ctr">
            <a:spAutoFit/>
          </a:bodyPr>
          <a:lstStyle/>
          <a:p>
            <a:r>
              <a:rPr lang="de-DE" sz="1400" dirty="0">
                <a:ea typeface="Calibri" pitchFamily="34" charset="0"/>
                <a:cs typeface="Times New Roman" pitchFamily="18" charset="0"/>
              </a:rPr>
              <a:t>2</a:t>
            </a:r>
            <a:endParaRPr lang="de-DE" sz="1400" dirty="0">
              <a:ea typeface="Calibri" pitchFamily="34" charset="0"/>
              <a:cs typeface="Arial" pitchFamily="34" charset="0"/>
            </a:endParaRPr>
          </a:p>
          <a:p>
            <a:pPr eaLnBrk="0" hangingPunct="0"/>
            <a:r>
              <a:rPr lang="de-DE" sz="1400" b="1" dirty="0">
                <a:ea typeface="Calibri" pitchFamily="34" charset="0"/>
                <a:cs typeface="Times New Roman" pitchFamily="18" charset="0"/>
              </a:rPr>
              <a:t>Kein Alleinbestimmungsrecht der Dienststellenleitung bei der Dienstplangestaltung </a:t>
            </a:r>
            <a:endParaRPr lang="de-DE" sz="1400" dirty="0">
              <a:cs typeface="Arial" pitchFamily="34" charset="0"/>
            </a:endParaRPr>
          </a:p>
          <a:p>
            <a:pPr eaLnBrk="0" hangingPunct="0"/>
            <a:r>
              <a:rPr lang="de-DE" sz="1400" b="1" dirty="0">
                <a:ea typeface="Calibri" pitchFamily="34" charset="0"/>
                <a:cs typeface="Calibri" pitchFamily="34" charset="0"/>
              </a:rPr>
              <a:t>KGH-EKD, Beschluss vom 30.05.2016, I-0124/41-2016</a:t>
            </a:r>
            <a:endParaRPr lang="de-DE" sz="1400" dirty="0">
              <a:cs typeface="Arial" pitchFamily="34" charset="0"/>
            </a:endParaRPr>
          </a:p>
          <a:p>
            <a:pPr eaLnBrk="0" hangingPunct="0"/>
            <a:r>
              <a:rPr lang="de-DE" sz="1400" dirty="0">
                <a:ea typeface="Calibri" pitchFamily="34" charset="0"/>
                <a:cs typeface="Calibri" pitchFamily="34" charset="0"/>
              </a:rPr>
              <a:t>Kommt eine Einigung über einen Dienstplan nicht rechtzeitig zustande, muss die Dienststellenleitung beim Kirchengericht nicht nur den Antrag nach § 38 Abs. 4 MVG-EKD stellen, sondern zugleich im Wege der </a:t>
            </a:r>
            <a:r>
              <a:rPr lang="de-DE" sz="1400" b="1" dirty="0">
                <a:ea typeface="Calibri" pitchFamily="34" charset="0"/>
                <a:cs typeface="Calibri" pitchFamily="34" charset="0"/>
              </a:rPr>
              <a:t>einstweiligen Verfügung </a:t>
            </a:r>
            <a:r>
              <a:rPr lang="de-DE" sz="1400" dirty="0">
                <a:ea typeface="Calibri" pitchFamily="34" charset="0"/>
                <a:cs typeface="Calibri" pitchFamily="34" charset="0"/>
              </a:rPr>
              <a:t>beantragen, der Mitarbeitervertretung die Duldung der Durchführung eines Dienstplans aufzugeben.</a:t>
            </a:r>
          </a:p>
          <a:p>
            <a:pPr eaLnBrk="0" hangingPunct="0"/>
            <a:endParaRPr lang="de-DE" sz="800" dirty="0">
              <a:cs typeface="Arial" pitchFamily="34" charset="0"/>
            </a:endParaRPr>
          </a:p>
          <a:p>
            <a:pPr eaLnBrk="0" hangingPunct="0"/>
            <a:r>
              <a:rPr lang="de-DE" sz="1400" b="1" i="1" dirty="0">
                <a:solidFill>
                  <a:srgbClr val="C00000"/>
                </a:solidFill>
                <a:ea typeface="Calibri" pitchFamily="34" charset="0"/>
                <a:cs typeface="Calibri" pitchFamily="34" charset="0"/>
              </a:rPr>
              <a:t>…wichtig für alle </a:t>
            </a:r>
            <a:r>
              <a:rPr lang="de-DE" sz="1400" b="1" i="1" dirty="0" err="1">
                <a:solidFill>
                  <a:srgbClr val="C00000"/>
                </a:solidFill>
                <a:ea typeface="Calibri" pitchFamily="34" charset="0"/>
                <a:cs typeface="Calibri" pitchFamily="34" charset="0"/>
              </a:rPr>
              <a:t>MAVen</a:t>
            </a:r>
            <a:r>
              <a:rPr lang="de-DE" sz="1400" b="1" i="1" dirty="0">
                <a:solidFill>
                  <a:srgbClr val="C00000"/>
                </a:solidFill>
                <a:ea typeface="Calibri" pitchFamily="34" charset="0"/>
                <a:cs typeface="Calibri" pitchFamily="34" charset="0"/>
              </a:rPr>
              <a:t> die mit Dienstplänen zu tun haben  </a:t>
            </a:r>
            <a:endParaRPr lang="de-DE" sz="1400" b="1" dirty="0">
              <a:cs typeface="Arial" pitchFamily="34" charset="0"/>
            </a:endParaRPr>
          </a:p>
        </p:txBody>
      </p:sp>
      <p:pic>
        <p:nvPicPr>
          <p:cNvPr id="12" name="Picture 2" descr="C:\Users\Gisbert\Desktop\Homepage und Infodienst\freie Bilder_pixabay\Recht\icon-1302201_640.png"/>
          <p:cNvPicPr>
            <a:picLocks noChangeAspect="1" noChangeArrowheads="1"/>
          </p:cNvPicPr>
          <p:nvPr/>
        </p:nvPicPr>
        <p:blipFill>
          <a:blip r:embed="rId2" cstate="print"/>
          <a:srcRect/>
          <a:stretch>
            <a:fillRect/>
          </a:stretch>
        </p:blipFill>
        <p:spPr bwMode="auto">
          <a:xfrm>
            <a:off x="1142976" y="357166"/>
            <a:ext cx="833422" cy="809982"/>
          </a:xfrm>
          <a:prstGeom prst="rect">
            <a:avLst/>
          </a:prstGeom>
          <a:noFill/>
          <a:effectLst>
            <a:outerShdw blurRad="50800" dist="38100" dir="2700000" algn="tl" rotWithShape="0">
              <a:prstClr val="black">
                <a:alpha val="40000"/>
              </a:prstClr>
            </a:outerShdw>
          </a:effectLst>
        </p:spPr>
      </p:pic>
      <p:grpSp>
        <p:nvGrpSpPr>
          <p:cNvPr id="14" name="Gruppieren 13"/>
          <p:cNvGrpSpPr/>
          <p:nvPr/>
        </p:nvGrpSpPr>
        <p:grpSpPr>
          <a:xfrm>
            <a:off x="5214942" y="3071810"/>
            <a:ext cx="3143272" cy="910058"/>
            <a:chOff x="5214942" y="3071810"/>
            <a:chExt cx="3143272" cy="910058"/>
          </a:xfrm>
        </p:grpSpPr>
        <p:sp>
          <p:nvSpPr>
            <p:cNvPr id="15" name="Rechteck 14"/>
            <p:cNvSpPr/>
            <p:nvPr/>
          </p:nvSpPr>
          <p:spPr>
            <a:xfrm>
              <a:off x="5429256" y="3357562"/>
              <a:ext cx="2928958" cy="428628"/>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5786446" y="3643314"/>
              <a:ext cx="2357454" cy="338554"/>
            </a:xfrm>
            <a:prstGeom prst="rect">
              <a:avLst/>
            </a:prstGeom>
            <a:solidFill>
              <a:schemeClr val="bg1"/>
            </a:solidFill>
          </p:spPr>
          <p:txBody>
            <a:bodyPr wrap="square">
              <a:spAutoFit/>
            </a:bodyPr>
            <a:lstStyle/>
            <a:p>
              <a:r>
                <a:rPr lang="de-DE" sz="1600" b="1" dirty="0" smtClean="0">
                  <a:solidFill>
                    <a:srgbClr val="C00000"/>
                  </a:solidFill>
                </a:rPr>
                <a:t>             …wo finde ich was</a:t>
              </a:r>
              <a:endParaRPr lang="de-DE" sz="1600" b="1" dirty="0">
                <a:solidFill>
                  <a:srgbClr val="C00000"/>
                </a:solidFill>
              </a:endParaRPr>
            </a:p>
          </p:txBody>
        </p:sp>
        <p:pic>
          <p:nvPicPr>
            <p:cNvPr id="17" name="Picture 5" descr="C:\Users\Gisbert\Desktop\Bild1.jpg"/>
            <p:cNvPicPr>
              <a:picLocks noChangeAspect="1" noChangeArrowheads="1"/>
            </p:cNvPicPr>
            <p:nvPr/>
          </p:nvPicPr>
          <p:blipFill>
            <a:blip r:embed="rId3" cstate="print"/>
            <a:srcRect/>
            <a:stretch>
              <a:fillRect/>
            </a:stretch>
          </p:blipFill>
          <p:spPr bwMode="auto">
            <a:xfrm>
              <a:off x="5214942" y="3071810"/>
              <a:ext cx="522172" cy="857256"/>
            </a:xfrm>
            <a:prstGeom prst="rect">
              <a:avLst/>
            </a:prstGeom>
            <a:noFill/>
          </p:spPr>
        </p:pic>
        <p:sp>
          <p:nvSpPr>
            <p:cNvPr id="13" name="Rechteck 12"/>
            <p:cNvSpPr/>
            <p:nvPr/>
          </p:nvSpPr>
          <p:spPr>
            <a:xfrm>
              <a:off x="5786446" y="3429000"/>
              <a:ext cx="1656287" cy="307777"/>
            </a:xfrm>
            <a:prstGeom prst="rect">
              <a:avLst/>
            </a:prstGeom>
          </p:spPr>
          <p:txBody>
            <a:bodyPr wrap="square">
              <a:spAutoFit/>
            </a:bodyPr>
            <a:lstStyle/>
            <a:p>
              <a:r>
                <a:rPr lang="de-DE" sz="1400" b="1" dirty="0" smtClean="0"/>
                <a:t>lfd. Rechtsprechung</a:t>
              </a:r>
              <a:endParaRPr lang="de-DE" sz="1400" b="1" dirty="0"/>
            </a:p>
          </p:txBody>
        </p:sp>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bwMode="auto">
          <a:xfrm>
            <a:off x="0" y="0"/>
            <a:ext cx="2285983"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11" name="Rechteck 10"/>
          <p:cNvSpPr/>
          <p:nvPr/>
        </p:nvSpPr>
        <p:spPr>
          <a:xfrm>
            <a:off x="142845" y="0"/>
            <a:ext cx="142844"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873" name="Rectangle 1"/>
          <p:cNvSpPr>
            <a:spLocks noChangeArrowheads="1"/>
          </p:cNvSpPr>
          <p:nvPr/>
        </p:nvSpPr>
        <p:spPr bwMode="auto">
          <a:xfrm>
            <a:off x="1857356" y="1500174"/>
            <a:ext cx="664373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ea typeface="Calibri" pitchFamily="34" charset="0"/>
                <a:cs typeface="Times New Roman" pitchFamily="18" charset="0"/>
              </a:rPr>
              <a:t>3</a:t>
            </a:r>
            <a:endParaRPr kumimoji="0" lang="de-DE"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ea typeface="Calibri" pitchFamily="34" charset="0"/>
                <a:cs typeface="Times New Roman" pitchFamily="18" charset="0"/>
              </a:rPr>
              <a:t>Anspruch der MAV auf Bruttolohnliste </a:t>
            </a:r>
            <a:endParaRPr kumimoji="0" lang="de-DE"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ea typeface="Calibri" pitchFamily="34" charset="0"/>
                <a:cs typeface="Times New Roman" pitchFamily="18" charset="0"/>
              </a:rPr>
              <a:t>KGH.EKD, Beschluss v. 05.12.2016, II-0124/28-2016</a:t>
            </a:r>
            <a:endParaRPr kumimoji="0" lang="de-DE"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ea typeface="Calibri" pitchFamily="34" charset="0"/>
                <a:cs typeface="Times New Roman" pitchFamily="18" charset="0"/>
              </a:rPr>
              <a:t>Die Mitarbeitervertretung hat Anspruch auf Aushändigung einer Liste mit allen in der Dienststelle gezahlten Bruttovergütungen. Die Bruttolohnlisten, sind im Sinne von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ea typeface="Calibri" pitchFamily="34" charset="0"/>
                <a:cs typeface="Times New Roman" pitchFamily="18" charset="0"/>
              </a:rPr>
              <a:t>§ 34 Abs. 3 Satz 1 MVG-EKD, zur Durchführung der Aufgaben der MAV erforderlich.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1" i="1" u="none" strike="noStrike" cap="none" normalizeH="0" baseline="0" dirty="0" smtClean="0">
                <a:ln>
                  <a:noFill/>
                </a:ln>
                <a:solidFill>
                  <a:srgbClr val="C00000"/>
                </a:solidFill>
                <a:effectLst/>
                <a:ea typeface="Calibri" pitchFamily="34" charset="0"/>
                <a:cs typeface="Times New Roman" pitchFamily="18" charset="0"/>
              </a:rPr>
              <a:t>…durch den Zusammenhang mit § 34, als Voraussetzung zu § 35, ist das ein sehr wichtiges Urteil.</a:t>
            </a:r>
            <a:r>
              <a:rPr lang="de-DE" sz="1400" dirty="0" smtClean="0">
                <a:ea typeface="Calibri" pitchFamily="34" charset="0"/>
                <a:cs typeface="Arial" pitchFamily="34" charset="0"/>
              </a:rPr>
              <a:t> </a:t>
            </a:r>
            <a:r>
              <a:rPr kumimoji="0" lang="de-DE" sz="1400" b="1" i="1" u="none" strike="noStrike" cap="none" normalizeH="0" baseline="0" dirty="0" smtClean="0">
                <a:ln>
                  <a:noFill/>
                </a:ln>
                <a:effectLst/>
                <a:ea typeface="Calibri" pitchFamily="34" charset="0"/>
                <a:cs typeface="Times New Roman" pitchFamily="18" charset="0"/>
              </a:rPr>
              <a:t>Letztendlich erweitert der KGH damit die „Vorgaben“ des MVG</a:t>
            </a:r>
            <a:endParaRPr kumimoji="0" lang="de-DE" sz="1400" b="0" i="0" u="none" strike="noStrike" cap="none" normalizeH="0" baseline="0" dirty="0" smtClean="0">
              <a:ln>
                <a:noFill/>
              </a:ln>
              <a:effectLst/>
              <a:cs typeface="Arial" pitchFamily="34" charset="0"/>
            </a:endParaRPr>
          </a:p>
        </p:txBody>
      </p:sp>
      <p:sp>
        <p:nvSpPr>
          <p:cNvPr id="14" name="Rechteck 13"/>
          <p:cNvSpPr/>
          <p:nvPr/>
        </p:nvSpPr>
        <p:spPr bwMode="auto">
          <a:xfrm>
            <a:off x="928662" y="785794"/>
            <a:ext cx="7643867" cy="428629"/>
          </a:xfrm>
          <a:prstGeom prst="rect">
            <a:avLst/>
          </a:prstGeom>
          <a:solidFill>
            <a:schemeClr val="bg1">
              <a:lumMod val="9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de-DE" sz="1600">
              <a:latin typeface="Arial" charset="0"/>
              <a:cs typeface="Arial" pitchFamily="34" charset="0"/>
            </a:endParaRPr>
          </a:p>
        </p:txBody>
      </p:sp>
      <p:sp>
        <p:nvSpPr>
          <p:cNvPr id="16" name="Rechteck 15"/>
          <p:cNvSpPr/>
          <p:nvPr/>
        </p:nvSpPr>
        <p:spPr>
          <a:xfrm>
            <a:off x="2357422" y="857232"/>
            <a:ext cx="5286412" cy="338554"/>
          </a:xfrm>
          <a:prstGeom prst="rect">
            <a:avLst/>
          </a:prstGeom>
        </p:spPr>
        <p:txBody>
          <a:bodyPr wrap="square">
            <a:spAutoFit/>
          </a:bodyPr>
          <a:lstStyle/>
          <a:p>
            <a:pPr lvl="0" eaLnBrk="0" fontAlgn="base" hangingPunct="0">
              <a:spcBef>
                <a:spcPct val="0"/>
              </a:spcBef>
              <a:spcAft>
                <a:spcPct val="0"/>
              </a:spcAft>
            </a:pPr>
            <a:r>
              <a:rPr lang="de-DE" sz="1600" dirty="0" smtClean="0">
                <a:latin typeface="Arial Black" pitchFamily="34" charset="0"/>
                <a:ea typeface="Calibri" pitchFamily="34" charset="0"/>
                <a:cs typeface="Times New Roman" pitchFamily="18" charset="0"/>
              </a:rPr>
              <a:t>…Urteile m</a:t>
            </a:r>
            <a:r>
              <a:rPr kumimoji="0" lang="de-DE" sz="1600" u="none" strike="noStrike" cap="none" normalizeH="0" baseline="0" dirty="0" smtClean="0">
                <a:ln>
                  <a:noFill/>
                </a:ln>
                <a:effectLst/>
                <a:latin typeface="Arial Black" pitchFamily="34" charset="0"/>
                <a:ea typeface="Calibri" pitchFamily="34" charset="0"/>
                <a:cs typeface="Times New Roman" pitchFamily="18" charset="0"/>
              </a:rPr>
              <a:t>it Folgen für die MAV-Aufgaben</a:t>
            </a:r>
            <a:r>
              <a:rPr kumimoji="0" lang="de-DE" sz="1600" u="none" strike="noStrike" cap="none" normalizeH="0" dirty="0" smtClean="0">
                <a:ln>
                  <a:noFill/>
                </a:ln>
                <a:effectLst/>
                <a:latin typeface="Arial Black" pitchFamily="34" charset="0"/>
                <a:ea typeface="Calibri" pitchFamily="34" charset="0"/>
                <a:cs typeface="Times New Roman" pitchFamily="18" charset="0"/>
              </a:rPr>
              <a:t> </a:t>
            </a:r>
            <a:endParaRPr kumimoji="0" lang="de-DE" sz="1600" u="none" strike="noStrike" cap="none" normalizeH="0" baseline="0" dirty="0" smtClean="0">
              <a:ln>
                <a:noFill/>
              </a:ln>
              <a:effectLst/>
              <a:latin typeface="Arial Black" pitchFamily="34" charset="0"/>
              <a:cs typeface="Arial" pitchFamily="34" charset="0"/>
            </a:endParaRPr>
          </a:p>
        </p:txBody>
      </p:sp>
      <p:sp>
        <p:nvSpPr>
          <p:cNvPr id="79874" name="Rectangle 2"/>
          <p:cNvSpPr>
            <a:spLocks noChangeArrowheads="1"/>
          </p:cNvSpPr>
          <p:nvPr/>
        </p:nvSpPr>
        <p:spPr bwMode="auto">
          <a:xfrm>
            <a:off x="1857356" y="3643314"/>
            <a:ext cx="7000924" cy="2831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ea typeface="Calibri" pitchFamily="34" charset="0"/>
                <a:cs typeface="Times New Roman" pitchFamily="18" charset="0"/>
              </a:rPr>
              <a:t>14</a:t>
            </a:r>
            <a:endParaRPr kumimoji="0" lang="de-DE"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ea typeface="Calibri" pitchFamily="34" charset="0"/>
                <a:cs typeface="Times New Roman" pitchFamily="18" charset="0"/>
              </a:rPr>
              <a:t>Beschwerderecht der Mitarbeitervertretung</a:t>
            </a:r>
            <a:endParaRPr kumimoji="0" lang="de-DE"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ea typeface="Calibri" pitchFamily="34" charset="0"/>
                <a:cs typeface="Times New Roman" pitchFamily="18" charset="0"/>
              </a:rPr>
              <a:t>KGH, Beschluss v. 29.08.2016, II-0124/7-2016</a:t>
            </a:r>
            <a:endParaRPr kumimoji="0" lang="de-DE"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ea typeface="Calibri" pitchFamily="34" charset="0"/>
                <a:cs typeface="Times New Roman" pitchFamily="18" charset="0"/>
              </a:rPr>
              <a:t>Der KGH stellt mit seinem Beschluss fest, dass die schlichte Feststellung des Aufsichtsorgans auf eine berechtigte Beschwerde, es gäbe unterschiedliche Auffassungen bei der Anwendung von Gesetzen und anderen Rechtsvorschriften, rechtswidrig ist.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ea typeface="Calibri" pitchFamily="34" charset="0"/>
                <a:cs typeface="Times New Roman" pitchFamily="18" charset="0"/>
              </a:rPr>
              <a:t>Die Mitarbeitervertretung hatte mit einer Reihe von Beschwerden gemäß § 48 Abs.1 MVG an den Verwaltungsrat gewandt. In seiner abschließenden Stellungnahme teilte der Vorsitzende des Verwaltungsrats mit, dass es bei der Anwendung von Gesetzen und anderen Rechtsvorschriften unterschiedliche Auffassungen geben kann. Allein dies rechtfertigt keine Beschwerde und lehnte eine Verfolgung der Beschwerden im Sinne des § 48 MVG.EKD ab.</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1" i="1" u="none" strike="noStrike" cap="none" normalizeH="0" baseline="0" dirty="0" smtClean="0">
                <a:ln>
                  <a:noFill/>
                </a:ln>
                <a:solidFill>
                  <a:srgbClr val="C00000"/>
                </a:solidFill>
                <a:effectLst/>
                <a:ea typeface="Calibri" pitchFamily="34" charset="0"/>
                <a:cs typeface="Times New Roman" pitchFamily="18" charset="0"/>
              </a:rPr>
              <a:t>…wichtig für alle </a:t>
            </a:r>
            <a:r>
              <a:rPr kumimoji="0" lang="de-DE" sz="1400" b="1" i="1" u="none" strike="noStrike" cap="none" normalizeH="0" baseline="0" dirty="0" err="1" smtClean="0">
                <a:ln>
                  <a:noFill/>
                </a:ln>
                <a:solidFill>
                  <a:srgbClr val="C00000"/>
                </a:solidFill>
                <a:effectLst/>
                <a:ea typeface="Calibri" pitchFamily="34" charset="0"/>
                <a:cs typeface="Times New Roman" pitchFamily="18" charset="0"/>
              </a:rPr>
              <a:t>MAVen</a:t>
            </a:r>
            <a:r>
              <a:rPr kumimoji="0" lang="de-DE" sz="1400" b="1" i="1" u="none" strike="noStrike" cap="none" normalizeH="0" baseline="0" dirty="0" smtClean="0">
                <a:ln>
                  <a:noFill/>
                </a:ln>
                <a:solidFill>
                  <a:srgbClr val="C00000"/>
                </a:solidFill>
                <a:effectLst/>
                <a:ea typeface="Calibri" pitchFamily="34" charset="0"/>
                <a:cs typeface="Times New Roman" pitchFamily="18" charset="0"/>
              </a:rPr>
              <a:t> die mit ignoranten „Aufsichtsgremien“ zu tun haben. </a:t>
            </a:r>
            <a:endParaRPr kumimoji="0" lang="de-DE" sz="1400" b="1" i="0" u="none" strike="noStrike" cap="none" normalizeH="0" baseline="0" dirty="0" smtClean="0">
              <a:ln>
                <a:noFill/>
              </a:ln>
              <a:solidFill>
                <a:schemeClr val="tx1"/>
              </a:solidFill>
              <a:effectLst/>
              <a:cs typeface="Arial" pitchFamily="34" charset="0"/>
            </a:endParaRPr>
          </a:p>
        </p:txBody>
      </p:sp>
      <p:pic>
        <p:nvPicPr>
          <p:cNvPr id="9" name="Picture 2" descr="C:\Users\Gisbert\Desktop\Homepage und Infodienst\freie Bilder_pixabay\Recht\icon-1302201_640.png"/>
          <p:cNvPicPr>
            <a:picLocks noChangeAspect="1" noChangeArrowheads="1"/>
          </p:cNvPicPr>
          <p:nvPr/>
        </p:nvPicPr>
        <p:blipFill>
          <a:blip r:embed="rId2" cstate="print"/>
          <a:srcRect/>
          <a:stretch>
            <a:fillRect/>
          </a:stretch>
        </p:blipFill>
        <p:spPr bwMode="auto">
          <a:xfrm>
            <a:off x="1142976" y="357166"/>
            <a:ext cx="833422" cy="714380"/>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E:\MAV Seminare\Bilder ua für Seminare\freie Bilder_pixabay\3d Männchen\question-mark-1019820_640.jpg"/>
          <p:cNvPicPr>
            <a:picLocks noChangeAspect="1" noChangeArrowheads="1"/>
          </p:cNvPicPr>
          <p:nvPr/>
        </p:nvPicPr>
        <p:blipFill>
          <a:blip r:embed="rId2" cstate="print"/>
          <a:srcRect/>
          <a:stretch>
            <a:fillRect/>
          </a:stretch>
        </p:blipFill>
        <p:spPr bwMode="auto">
          <a:xfrm>
            <a:off x="2000232" y="5072074"/>
            <a:ext cx="1571636" cy="1571636"/>
          </a:xfrm>
          <a:prstGeom prst="rect">
            <a:avLst/>
          </a:prstGeom>
          <a:noFill/>
        </p:spPr>
      </p:pic>
      <p:sp>
        <p:nvSpPr>
          <p:cNvPr id="10" name="Rechteck 9"/>
          <p:cNvSpPr/>
          <p:nvPr/>
        </p:nvSpPr>
        <p:spPr bwMode="auto">
          <a:xfrm>
            <a:off x="0" y="0"/>
            <a:ext cx="2285983"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11" name="Rechteck 10"/>
          <p:cNvSpPr/>
          <p:nvPr/>
        </p:nvSpPr>
        <p:spPr>
          <a:xfrm>
            <a:off x="142845" y="0"/>
            <a:ext cx="142844"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bwMode="auto">
          <a:xfrm>
            <a:off x="928662" y="857232"/>
            <a:ext cx="7643867" cy="428629"/>
          </a:xfrm>
          <a:prstGeom prst="rect">
            <a:avLst/>
          </a:prstGeom>
          <a:solidFill>
            <a:schemeClr val="bg1">
              <a:lumMod val="9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de-DE" sz="1600">
              <a:latin typeface="Arial" charset="0"/>
              <a:cs typeface="Arial" pitchFamily="34" charset="0"/>
            </a:endParaRPr>
          </a:p>
        </p:txBody>
      </p:sp>
      <p:sp>
        <p:nvSpPr>
          <p:cNvPr id="8" name="Rechteck 7"/>
          <p:cNvSpPr/>
          <p:nvPr/>
        </p:nvSpPr>
        <p:spPr>
          <a:xfrm>
            <a:off x="2357422" y="928670"/>
            <a:ext cx="5286412" cy="338554"/>
          </a:xfrm>
          <a:prstGeom prst="rect">
            <a:avLst/>
          </a:prstGeom>
        </p:spPr>
        <p:txBody>
          <a:bodyPr wrap="square">
            <a:spAutoFit/>
          </a:bodyPr>
          <a:lstStyle/>
          <a:p>
            <a:pPr lvl="0" eaLnBrk="0" fontAlgn="base" hangingPunct="0">
              <a:spcBef>
                <a:spcPct val="0"/>
              </a:spcBef>
              <a:spcAft>
                <a:spcPct val="0"/>
              </a:spcAft>
            </a:pPr>
            <a:r>
              <a:rPr lang="de-DE" sz="1600" dirty="0" smtClean="0">
                <a:latin typeface="Arial Black" pitchFamily="34" charset="0"/>
                <a:ea typeface="Calibri" pitchFamily="34" charset="0"/>
                <a:cs typeface="Times New Roman" pitchFamily="18" charset="0"/>
              </a:rPr>
              <a:t>…Urteile m</a:t>
            </a:r>
            <a:r>
              <a:rPr kumimoji="0" lang="de-DE" sz="1600" u="none" strike="noStrike" cap="none" normalizeH="0" baseline="0" dirty="0" smtClean="0">
                <a:ln>
                  <a:noFill/>
                </a:ln>
                <a:effectLst/>
                <a:latin typeface="Arial Black" pitchFamily="34" charset="0"/>
                <a:ea typeface="Calibri" pitchFamily="34" charset="0"/>
                <a:cs typeface="Times New Roman" pitchFamily="18" charset="0"/>
              </a:rPr>
              <a:t>it Folgen für die MAV-Aufgaben</a:t>
            </a:r>
            <a:r>
              <a:rPr kumimoji="0" lang="de-DE" sz="1600" u="none" strike="noStrike" cap="none" normalizeH="0" dirty="0" smtClean="0">
                <a:ln>
                  <a:noFill/>
                </a:ln>
                <a:effectLst/>
                <a:latin typeface="Arial Black" pitchFamily="34" charset="0"/>
                <a:ea typeface="Calibri" pitchFamily="34" charset="0"/>
                <a:cs typeface="Times New Roman" pitchFamily="18" charset="0"/>
              </a:rPr>
              <a:t> </a:t>
            </a:r>
            <a:endParaRPr kumimoji="0" lang="de-DE" sz="1600" u="none" strike="noStrike" cap="none" normalizeH="0" baseline="0" dirty="0" smtClean="0">
              <a:ln>
                <a:noFill/>
              </a:ln>
              <a:effectLst/>
              <a:latin typeface="Arial Black" pitchFamily="34" charset="0"/>
              <a:cs typeface="Arial" pitchFamily="34" charset="0"/>
            </a:endParaRPr>
          </a:p>
        </p:txBody>
      </p:sp>
      <p:sp>
        <p:nvSpPr>
          <p:cNvPr id="87041" name="Rectangle 1"/>
          <p:cNvSpPr>
            <a:spLocks noChangeArrowheads="1"/>
          </p:cNvSpPr>
          <p:nvPr/>
        </p:nvSpPr>
        <p:spPr bwMode="auto">
          <a:xfrm>
            <a:off x="1428728" y="1571612"/>
            <a:ext cx="7572428"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ea typeface="Calibri" pitchFamily="34" charset="0"/>
                <a:cs typeface="Times New Roman" pitchFamily="18" charset="0"/>
              </a:rPr>
              <a:t>12</a:t>
            </a:r>
            <a:endParaRPr kumimoji="0" lang="de-DE" sz="1400" b="0" i="0" u="none" strike="noStrike" cap="none" normalizeH="0" baseline="0" dirty="0" smtClean="0">
              <a:ln>
                <a:noFill/>
              </a:ln>
              <a:solidFill>
                <a:schemeClr val="tx1"/>
              </a:solidFill>
              <a:effectLst/>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ea typeface="Calibri" pitchFamily="34" charset="0"/>
                <a:cs typeface="Times New Roman" pitchFamily="18" charset="0"/>
              </a:rPr>
              <a:t>Abmahnung eines Betriebsratsmitglieds – </a:t>
            </a:r>
            <a:endParaRPr kumimoji="0" lang="de-DE" sz="1400" b="0" i="0" u="none" strike="noStrike" cap="none" normalizeH="0" baseline="0" dirty="0" smtClean="0">
              <a:ln>
                <a:noFill/>
              </a:ln>
              <a:solidFill>
                <a:schemeClr val="tx1"/>
              </a:solidFill>
              <a:effectLst/>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ea typeface="Calibri" pitchFamily="34" charset="0"/>
                <a:cs typeface="Times New Roman" pitchFamily="18" charset="0"/>
              </a:rPr>
              <a:t>Anspruch auf Entfernung der Abmahnung aus der Personalakte </a:t>
            </a:r>
            <a:endParaRPr kumimoji="0" lang="de-DE" sz="1400" b="0" i="0" u="none" strike="noStrike" cap="none" normalizeH="0" baseline="0" dirty="0" smtClean="0">
              <a:ln>
                <a:noFill/>
              </a:ln>
              <a:solidFill>
                <a:schemeClr val="tx1"/>
              </a:solidFill>
              <a:effectLst/>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tx1"/>
                </a:solidFill>
                <a:effectLst/>
                <a:ea typeface="Calibri" pitchFamily="34" charset="0"/>
                <a:cs typeface="Times New Roman" pitchFamily="18" charset="0"/>
              </a:rPr>
              <a:t>Bundesarbeitsgericht vom 9.9.2015 </a:t>
            </a:r>
          </a:p>
          <a:p>
            <a:pPr marL="0" marR="0" lvl="0" indent="449263" algn="l" defTabSz="914400" rtl="0" eaLnBrk="0" fontAlgn="base" latinLnBrk="0" hangingPunct="0">
              <a:lnSpc>
                <a:spcPct val="100000"/>
              </a:lnSpc>
              <a:spcBef>
                <a:spcPct val="0"/>
              </a:spcBef>
              <a:spcAft>
                <a:spcPct val="0"/>
              </a:spcAft>
              <a:buClrTx/>
              <a:buSzTx/>
              <a:buFontTx/>
              <a:buNone/>
              <a:tabLst/>
            </a:pPr>
            <a:endParaRPr lang="de-DE" sz="1400" b="1" dirty="0" smtClean="0">
              <a:ea typeface="Calibri" pitchFamily="34"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ea typeface="Calibri" pitchFamily="34" charset="0"/>
                <a:cs typeface="Times New Roman" pitchFamily="18" charset="0"/>
              </a:rPr>
              <a:t>Orientierungssätze</a:t>
            </a:r>
            <a:endParaRPr kumimoji="0" lang="de-DE" sz="1400" b="0" i="0" u="none" strike="noStrike" cap="none" normalizeH="0" baseline="0" dirty="0" smtClean="0">
              <a:ln>
                <a:noFill/>
              </a:ln>
              <a:solidFill>
                <a:schemeClr val="tx1"/>
              </a:solidFill>
              <a:effectLst/>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Char char="•"/>
              <a:tabLst/>
            </a:pPr>
            <a:r>
              <a:rPr kumimoji="0" lang="de-DE" sz="1400" b="0" i="0" u="none" strike="noStrike" cap="none" normalizeH="0" baseline="0" dirty="0" smtClean="0">
                <a:ln>
                  <a:noFill/>
                </a:ln>
                <a:solidFill>
                  <a:schemeClr val="tx1"/>
                </a:solidFill>
                <a:effectLst/>
                <a:ea typeface="Calibri" pitchFamily="34" charset="0"/>
                <a:cs typeface="Times New Roman" pitchFamily="18" charset="0"/>
              </a:rPr>
              <a:t>Die Abmahnung eines Betriebsratsmitglieds wegen einer Verletzung seiner Amtspflichten </a:t>
            </a:r>
          </a:p>
          <a:p>
            <a:pPr marL="0" marR="0" lvl="0" indent="449263" algn="l" defTabSz="914400" rtl="0" eaLnBrk="0" fontAlgn="base" latinLnBrk="0" hangingPunct="0">
              <a:lnSpc>
                <a:spcPct val="100000"/>
              </a:lnSpc>
              <a:spcBef>
                <a:spcPct val="0"/>
              </a:spcBef>
              <a:spcAft>
                <a:spcPct val="0"/>
              </a:spcAft>
              <a:buClrTx/>
              <a:buSzTx/>
              <a:tabLst/>
            </a:pPr>
            <a:r>
              <a:rPr kumimoji="0" lang="de-DE" sz="1400" b="0" i="0" u="none" strike="noStrike" cap="none" normalizeH="0" baseline="0" dirty="0" smtClean="0">
                <a:ln>
                  <a:noFill/>
                </a:ln>
                <a:solidFill>
                  <a:schemeClr val="tx1"/>
                </a:solidFill>
                <a:effectLst/>
                <a:ea typeface="Calibri" pitchFamily="34" charset="0"/>
                <a:cs typeface="Times New Roman" pitchFamily="18" charset="0"/>
              </a:rPr>
              <a:t>als Betriebsrat ist unzulässig, wenn diese mit der Androhung</a:t>
            </a:r>
            <a:r>
              <a:rPr kumimoji="0" lang="de-DE" sz="1400" b="0" i="0" u="none" strike="noStrike" cap="none" normalizeH="0" dirty="0" smtClean="0">
                <a:ln>
                  <a:noFill/>
                </a:ln>
                <a:solidFill>
                  <a:schemeClr val="tx1"/>
                </a:solidFill>
                <a:effectLst/>
                <a:ea typeface="Calibri" pitchFamily="34" charset="0"/>
                <a:cs typeface="Times New Roman" pitchFamily="18" charset="0"/>
              </a:rPr>
              <a:t> </a:t>
            </a:r>
            <a:r>
              <a:rPr kumimoji="0" lang="de-DE" sz="1400" b="0" i="0" u="none" strike="noStrike" cap="none" normalizeH="0" baseline="0" dirty="0" smtClean="0">
                <a:ln>
                  <a:noFill/>
                </a:ln>
                <a:solidFill>
                  <a:schemeClr val="tx1"/>
                </a:solidFill>
                <a:effectLst/>
                <a:ea typeface="Calibri" pitchFamily="34" charset="0"/>
                <a:cs typeface="Times New Roman" pitchFamily="18" charset="0"/>
              </a:rPr>
              <a:t>arbeitsrechtlicher Konsequenzen </a:t>
            </a:r>
          </a:p>
          <a:p>
            <a:pPr marL="0" marR="0" lvl="0" indent="449263" algn="l" defTabSz="914400" rtl="0" eaLnBrk="0" fontAlgn="base" latinLnBrk="0" hangingPunct="0">
              <a:lnSpc>
                <a:spcPct val="100000"/>
              </a:lnSpc>
              <a:spcBef>
                <a:spcPct val="0"/>
              </a:spcBef>
              <a:spcAft>
                <a:spcPct val="0"/>
              </a:spcAft>
              <a:buClrTx/>
              <a:buSzTx/>
              <a:tabLst/>
            </a:pPr>
            <a:r>
              <a:rPr kumimoji="0" lang="de-DE" sz="1400" b="0" i="0" u="none" strike="noStrike" cap="none" normalizeH="0" baseline="0" dirty="0" smtClean="0">
                <a:ln>
                  <a:noFill/>
                </a:ln>
                <a:solidFill>
                  <a:schemeClr val="tx1"/>
                </a:solidFill>
                <a:effectLst/>
                <a:ea typeface="Calibri" pitchFamily="34" charset="0"/>
                <a:cs typeface="Times New Roman" pitchFamily="18" charset="0"/>
              </a:rPr>
              <a:t>in </a:t>
            </a:r>
            <a:r>
              <a:rPr kumimoji="0" lang="de-DE" sz="1400" b="1" i="0" u="none" strike="noStrike" cap="none" normalizeH="0" baseline="0" dirty="0" smtClean="0">
                <a:ln>
                  <a:noFill/>
                </a:ln>
                <a:solidFill>
                  <a:schemeClr val="tx1"/>
                </a:solidFill>
                <a:effectLst/>
                <a:ea typeface="Calibri" pitchFamily="34" charset="0"/>
                <a:cs typeface="Times New Roman" pitchFamily="18" charset="0"/>
              </a:rPr>
              <a:t>Bezug auf sein Arbeitsverhältnis </a:t>
            </a:r>
            <a:r>
              <a:rPr kumimoji="0" lang="de-DE" sz="1400" b="0" i="0" u="none" strike="noStrike" cap="none" normalizeH="0" baseline="0" dirty="0" smtClean="0">
                <a:ln>
                  <a:noFill/>
                </a:ln>
                <a:solidFill>
                  <a:schemeClr val="tx1"/>
                </a:solidFill>
                <a:effectLst/>
                <a:ea typeface="Calibri" pitchFamily="34" charset="0"/>
                <a:cs typeface="Times New Roman" pitchFamily="18" charset="0"/>
              </a:rPr>
              <a:t>verknüpft ist.</a:t>
            </a:r>
            <a:endParaRPr kumimoji="0" lang="de-DE" sz="1400" b="0" i="0" u="none" strike="noStrike" cap="none" normalizeH="0" baseline="0" dirty="0" smtClean="0">
              <a:ln>
                <a:noFill/>
              </a:ln>
              <a:solidFill>
                <a:schemeClr val="tx1"/>
              </a:solidFill>
              <a:effectLst/>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Char char="•"/>
              <a:tabLst/>
            </a:pPr>
            <a:r>
              <a:rPr kumimoji="0" lang="de-DE" sz="1400" b="0" i="0" u="none" strike="noStrike" cap="none" normalizeH="0" baseline="0" dirty="0" smtClean="0">
                <a:ln>
                  <a:noFill/>
                </a:ln>
                <a:solidFill>
                  <a:schemeClr val="tx1"/>
                </a:solidFill>
                <a:effectLst/>
                <a:ea typeface="Calibri" pitchFamily="34" charset="0"/>
                <a:cs typeface="Times New Roman" pitchFamily="18" charset="0"/>
              </a:rPr>
              <a:t>Ein Betriebsratsmitglied hat einen Anspruch auf Entfernung einer solchen Abmahnung</a:t>
            </a:r>
          </a:p>
          <a:p>
            <a:pPr marL="0" marR="0" lvl="0" indent="449263" algn="l" defTabSz="914400" rtl="0" eaLnBrk="0" fontAlgn="base" latinLnBrk="0" hangingPunct="0">
              <a:lnSpc>
                <a:spcPct val="100000"/>
              </a:lnSpc>
              <a:spcBef>
                <a:spcPct val="0"/>
              </a:spcBef>
              <a:spcAft>
                <a:spcPct val="0"/>
              </a:spcAft>
              <a:buClrTx/>
              <a:buSzTx/>
              <a:tabLst/>
            </a:pPr>
            <a:r>
              <a:rPr kumimoji="0" lang="de-DE" sz="1400" b="0" i="0" u="none" strike="noStrike" cap="none" normalizeH="0" baseline="0" dirty="0" smtClean="0">
                <a:ln>
                  <a:noFill/>
                </a:ln>
                <a:solidFill>
                  <a:schemeClr val="tx1"/>
                </a:solidFill>
                <a:effectLst/>
                <a:ea typeface="Calibri" pitchFamily="34" charset="0"/>
                <a:cs typeface="Times New Roman" pitchFamily="18" charset="0"/>
              </a:rPr>
              <a:t> aus der Personalakte. </a:t>
            </a:r>
            <a:r>
              <a:rPr kumimoji="0" lang="de-DE" sz="1400" b="1" i="0" u="none" strike="noStrike" cap="none" normalizeH="0" baseline="0" dirty="0" smtClean="0">
                <a:ln>
                  <a:noFill/>
                </a:ln>
                <a:solidFill>
                  <a:schemeClr val="tx1"/>
                </a:solidFill>
                <a:effectLst/>
                <a:ea typeface="Calibri" pitchFamily="34" charset="0"/>
                <a:cs typeface="Times New Roman" pitchFamily="18" charset="0"/>
              </a:rPr>
              <a:t>Dem Betriebsrat als Gremium </a:t>
            </a:r>
            <a:r>
              <a:rPr kumimoji="0" lang="de-DE" sz="1400" b="0" i="0" u="none" strike="noStrike" cap="none" normalizeH="0" baseline="0" dirty="0" smtClean="0">
                <a:ln>
                  <a:noFill/>
                </a:ln>
                <a:solidFill>
                  <a:schemeClr val="tx1"/>
                </a:solidFill>
                <a:effectLst/>
                <a:ea typeface="Calibri" pitchFamily="34" charset="0"/>
                <a:cs typeface="Times New Roman" pitchFamily="18" charset="0"/>
              </a:rPr>
              <a:t>steht ein solcher Anspruch</a:t>
            </a:r>
            <a:r>
              <a:rPr kumimoji="0" lang="de-DE" sz="1400" b="0" i="0" u="none" strike="noStrike" cap="none" normalizeH="0" dirty="0" smtClean="0">
                <a:ln>
                  <a:noFill/>
                </a:ln>
                <a:solidFill>
                  <a:schemeClr val="tx1"/>
                </a:solidFill>
                <a:effectLst/>
                <a:ea typeface="Calibri" pitchFamily="34" charset="0"/>
                <a:cs typeface="Times New Roman" pitchFamily="18" charset="0"/>
              </a:rPr>
              <a:t> </a:t>
            </a:r>
            <a:r>
              <a:rPr kumimoji="0" lang="de-DE" sz="1400" b="0" i="0" u="none" strike="noStrike" cap="none" normalizeH="0" baseline="0" dirty="0" smtClean="0">
                <a:ln>
                  <a:noFill/>
                </a:ln>
                <a:solidFill>
                  <a:schemeClr val="tx1"/>
                </a:solidFill>
                <a:effectLst/>
                <a:ea typeface="Calibri" pitchFamily="34" charset="0"/>
                <a:cs typeface="Times New Roman" pitchFamily="18" charset="0"/>
              </a:rPr>
              <a:t>dagegen </a:t>
            </a:r>
          </a:p>
          <a:p>
            <a:pPr marL="0" marR="0" lvl="0" indent="449263" algn="l" defTabSz="914400" rtl="0" eaLnBrk="0" fontAlgn="base" latinLnBrk="0" hangingPunct="0">
              <a:lnSpc>
                <a:spcPct val="100000"/>
              </a:lnSpc>
              <a:spcBef>
                <a:spcPct val="0"/>
              </a:spcBef>
              <a:spcAft>
                <a:spcPct val="0"/>
              </a:spcAft>
              <a:buClrTx/>
              <a:buSzTx/>
              <a:tabLst/>
            </a:pPr>
            <a:r>
              <a:rPr kumimoji="0" lang="de-DE" sz="1400" b="0" i="0" u="none" strike="noStrike" cap="none" normalizeH="0" baseline="0" dirty="0" smtClean="0">
                <a:ln>
                  <a:noFill/>
                </a:ln>
                <a:solidFill>
                  <a:schemeClr val="tx1"/>
                </a:solidFill>
                <a:effectLst/>
                <a:ea typeface="Calibri" pitchFamily="34" charset="0"/>
                <a:cs typeface="Times New Roman" pitchFamily="18" charset="0"/>
              </a:rPr>
              <a:t>nicht zu.</a:t>
            </a:r>
          </a:p>
          <a:p>
            <a:pPr marL="0" marR="0" lvl="0" indent="449263" algn="l" defTabSz="914400" rtl="0" eaLnBrk="0" fontAlgn="base" latinLnBrk="0" hangingPunct="0">
              <a:lnSpc>
                <a:spcPct val="100000"/>
              </a:lnSpc>
              <a:spcBef>
                <a:spcPct val="0"/>
              </a:spcBef>
              <a:spcAft>
                <a:spcPct val="0"/>
              </a:spcAft>
              <a:buClrTx/>
              <a:buSzTx/>
              <a:tabLst/>
            </a:pPr>
            <a:endParaRPr kumimoji="0" lang="de-DE" sz="800" b="0" i="0" u="none" strike="noStrike" cap="none" normalizeH="0" baseline="0" dirty="0" smtClean="0">
              <a:ln>
                <a:noFill/>
              </a:ln>
              <a:solidFill>
                <a:schemeClr val="tx1"/>
              </a:solidFill>
              <a:effectLst/>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lang="de-DE" sz="1400" b="1" i="1" dirty="0" smtClean="0">
                <a:solidFill>
                  <a:srgbClr val="C00000"/>
                </a:solidFill>
                <a:ea typeface="Calibri" pitchFamily="34" charset="0"/>
                <a:cs typeface="Times New Roman" pitchFamily="18" charset="0"/>
              </a:rPr>
              <a:t>…b</a:t>
            </a:r>
            <a:r>
              <a:rPr kumimoji="0" lang="de-DE" sz="1400" b="1" i="1" u="none" strike="noStrike" cap="none" normalizeH="0" baseline="0" dirty="0" smtClean="0">
                <a:ln>
                  <a:noFill/>
                </a:ln>
                <a:solidFill>
                  <a:srgbClr val="C00000"/>
                </a:solidFill>
                <a:effectLst/>
                <a:ea typeface="Calibri" pitchFamily="34" charset="0"/>
                <a:cs typeface="Times New Roman" pitchFamily="18" charset="0"/>
              </a:rPr>
              <a:t>ei Betriebsrats,- MAV-Mitgliedern besteht die Besonderheit, </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de-DE" sz="1400" b="1" i="1" u="none" strike="noStrike" cap="none" normalizeH="0" baseline="0" dirty="0" smtClean="0">
                <a:ln>
                  <a:noFill/>
                </a:ln>
                <a:solidFill>
                  <a:srgbClr val="C00000"/>
                </a:solidFill>
                <a:effectLst/>
                <a:ea typeface="Calibri" pitchFamily="34" charset="0"/>
                <a:cs typeface="Times New Roman" pitchFamily="18" charset="0"/>
              </a:rPr>
              <a:t>dass es </a:t>
            </a:r>
            <a:r>
              <a:rPr kumimoji="0" lang="de-DE" sz="1400" b="1" i="1" u="none" strike="noStrike" cap="none" normalizeH="0" baseline="0" dirty="0" smtClean="0">
                <a:ln>
                  <a:noFill/>
                </a:ln>
                <a:solidFill>
                  <a:srgbClr val="C00000"/>
                </a:solidFill>
                <a:effectLst/>
                <a:ea typeface="Calibri" pitchFamily="34" charset="0"/>
                <a:cs typeface="Calibri,Bold"/>
              </a:rPr>
              <a:t>zwei verschiedene Arten von Abmahnungen </a:t>
            </a:r>
            <a:r>
              <a:rPr kumimoji="0" lang="de-DE" sz="1400" b="1" i="1" u="none" strike="noStrike" cap="none" normalizeH="0" baseline="0" dirty="0" smtClean="0">
                <a:ln>
                  <a:noFill/>
                </a:ln>
                <a:solidFill>
                  <a:srgbClr val="C00000"/>
                </a:solidFill>
                <a:effectLst/>
                <a:ea typeface="Calibri" pitchFamily="34" charset="0"/>
                <a:cs typeface="Times New Roman" pitchFamily="18" charset="0"/>
              </a:rPr>
              <a:t>gibt: </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de-DE" sz="1400" b="1" i="1" u="none" strike="noStrike" cap="none" normalizeH="0" baseline="0" dirty="0" smtClean="0">
                <a:ln>
                  <a:noFill/>
                </a:ln>
                <a:solidFill>
                  <a:srgbClr val="C00000"/>
                </a:solidFill>
                <a:effectLst/>
                <a:ea typeface="Calibri" pitchFamily="34" charset="0"/>
                <a:cs typeface="Calibri,Bold"/>
              </a:rPr>
              <a:t>die individualrechtliche und die betriebsverfassungsrechtliche</a:t>
            </a:r>
            <a:r>
              <a:rPr kumimoji="0" lang="de-DE" sz="1400" b="1" i="0" u="none" strike="noStrike" cap="none" normalizeH="0" baseline="0" dirty="0" smtClean="0">
                <a:ln>
                  <a:noFill/>
                </a:ln>
                <a:solidFill>
                  <a:schemeClr val="tx1"/>
                </a:solidFill>
                <a:effectLst/>
                <a:cs typeface="Arial" pitchFamily="34" charset="0"/>
              </a:rPr>
              <a:t> </a:t>
            </a:r>
          </a:p>
        </p:txBody>
      </p:sp>
      <p:sp>
        <p:nvSpPr>
          <p:cNvPr id="9" name="Rectangle 1"/>
          <p:cNvSpPr>
            <a:spLocks noChangeArrowheads="1"/>
          </p:cNvSpPr>
          <p:nvPr/>
        </p:nvSpPr>
        <p:spPr bwMode="auto">
          <a:xfrm>
            <a:off x="3143240" y="5357826"/>
            <a:ext cx="557216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ea typeface="Calibri" pitchFamily="34" charset="0"/>
                <a:cs typeface="Times New Roman" pitchFamily="18" charset="0"/>
              </a:rPr>
              <a:t>Abmahnung, was hat die MAV damit zu tun? </a:t>
            </a:r>
            <a:endParaRPr kumimoji="0" lang="de-DE"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ea typeface="Calibri" pitchFamily="34" charset="0"/>
                <a:cs typeface="Times New Roman" pitchFamily="18" charset="0"/>
              </a:rPr>
              <a:t>Abmahnungen unterliegen nicht der Mitbestimmung. Daher hat die MAV damit erstmal gar nichts zu tun. Sollte aber eine Abmahnung für eine </a:t>
            </a:r>
            <a:r>
              <a:rPr kumimoji="0" lang="de-DE" sz="1400" b="1" i="0" u="none" strike="noStrike" cap="none" normalizeH="0" baseline="0" dirty="0" smtClean="0">
                <a:ln>
                  <a:noFill/>
                </a:ln>
                <a:solidFill>
                  <a:schemeClr val="tx1"/>
                </a:solidFill>
                <a:effectLst/>
                <a:ea typeface="Calibri" pitchFamily="34" charset="0"/>
                <a:cs typeface="Times New Roman" pitchFamily="18" charset="0"/>
              </a:rPr>
              <a:t>mitbestimmungspflichtige Kündigung </a:t>
            </a:r>
            <a:r>
              <a:rPr kumimoji="0" lang="de-DE" sz="1400" b="0" i="0" u="none" strike="noStrike" cap="none" normalizeH="0" baseline="0" dirty="0" smtClean="0">
                <a:ln>
                  <a:noFill/>
                </a:ln>
                <a:solidFill>
                  <a:schemeClr val="tx1"/>
                </a:solidFill>
                <a:effectLst/>
                <a:ea typeface="Calibri" pitchFamily="34" charset="0"/>
                <a:cs typeface="Times New Roman" pitchFamily="18" charset="0"/>
              </a:rPr>
              <a:t>genutzt werden,- </a:t>
            </a:r>
            <a:r>
              <a:rPr kumimoji="0" lang="de-DE" sz="1400" b="1" i="0" u="none" strike="noStrike" cap="none" normalizeH="0" baseline="0" dirty="0" smtClean="0">
                <a:ln>
                  <a:noFill/>
                </a:ln>
                <a:solidFill>
                  <a:srgbClr val="C00000"/>
                </a:solidFill>
                <a:effectLst/>
                <a:ea typeface="Calibri" pitchFamily="34" charset="0"/>
                <a:cs typeface="Times New Roman" pitchFamily="18" charset="0"/>
              </a:rPr>
              <a:t>dann doch…</a:t>
            </a:r>
            <a:endParaRPr kumimoji="0" lang="de-DE" sz="1400" b="1" i="0" u="none" strike="noStrike" cap="none" normalizeH="0" baseline="0" dirty="0" smtClean="0">
              <a:ln>
                <a:noFill/>
              </a:ln>
              <a:solidFill>
                <a:srgbClr val="C00000"/>
              </a:solidFill>
              <a:effectLst/>
              <a:cs typeface="Arial" pitchFamily="34" charset="0"/>
            </a:endParaRPr>
          </a:p>
        </p:txBody>
      </p:sp>
      <p:pic>
        <p:nvPicPr>
          <p:cNvPr id="13" name="Picture 2" descr="C:\Users\Gisbert\Desktop\Homepage und Infodienst\freie Bilder_pixabay\Recht\icon-1302201_640.png"/>
          <p:cNvPicPr>
            <a:picLocks noChangeAspect="1" noChangeArrowheads="1"/>
          </p:cNvPicPr>
          <p:nvPr/>
        </p:nvPicPr>
        <p:blipFill>
          <a:blip r:embed="rId3" cstate="print"/>
          <a:srcRect/>
          <a:stretch>
            <a:fillRect/>
          </a:stretch>
        </p:blipFill>
        <p:spPr bwMode="auto">
          <a:xfrm>
            <a:off x="1142976" y="357166"/>
            <a:ext cx="833422" cy="809982"/>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55"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strVal val="#ppt_w*0.70"/>
                                          </p:val>
                                        </p:tav>
                                        <p:tav tm="100000">
                                          <p:val>
                                            <p:strVal val="#ppt_w"/>
                                          </p:val>
                                        </p:tav>
                                      </p:tavLst>
                                    </p:anim>
                                    <p:anim calcmode="lin" valueType="num">
                                      <p:cBhvr>
                                        <p:cTn id="12" dur="1000" fill="hold"/>
                                        <p:tgtEl>
                                          <p:spTgt spid="12"/>
                                        </p:tgtEl>
                                        <p:attrNameLst>
                                          <p:attrName>ppt_h</p:attrName>
                                        </p:attrNameLst>
                                      </p:cBhvr>
                                      <p:tavLst>
                                        <p:tav tm="0">
                                          <p:val>
                                            <p:strVal val="#ppt_h"/>
                                          </p:val>
                                        </p:tav>
                                        <p:tav tm="100000">
                                          <p:val>
                                            <p:strVal val="#ppt_h"/>
                                          </p:val>
                                        </p:tav>
                                      </p:tavLst>
                                    </p:anim>
                                    <p:animEffect transition="in" filter="fade">
                                      <p:cBhvr>
                                        <p:cTn id="1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eck 23"/>
          <p:cNvSpPr/>
          <p:nvPr/>
        </p:nvSpPr>
        <p:spPr bwMode="auto">
          <a:xfrm>
            <a:off x="0" y="0"/>
            <a:ext cx="2071670"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pic>
        <p:nvPicPr>
          <p:cNvPr id="203783" name="Picture 7" descr="C:\Users\Gisbert\Desktop\Seminare in Aprath 2016\Bilder ua für Seminare\freie Bilder_pixabay\3d Männchen\internet-1013671_640.jpg"/>
          <p:cNvPicPr>
            <a:picLocks noChangeAspect="1" noChangeArrowheads="1"/>
          </p:cNvPicPr>
          <p:nvPr/>
        </p:nvPicPr>
        <p:blipFill>
          <a:blip r:embed="rId2" cstate="print"/>
          <a:srcRect/>
          <a:stretch>
            <a:fillRect/>
          </a:stretch>
        </p:blipFill>
        <p:spPr bwMode="auto">
          <a:xfrm>
            <a:off x="2714612" y="5214950"/>
            <a:ext cx="957267" cy="957267"/>
          </a:xfrm>
          <a:prstGeom prst="rect">
            <a:avLst/>
          </a:prstGeom>
          <a:noFill/>
        </p:spPr>
      </p:pic>
      <p:pic>
        <p:nvPicPr>
          <p:cNvPr id="203779" name="Picture 3" descr="C:\Users\Gisbert\Desktop\Seminare in Aprath 2016\Bilder ua für Seminare\freie Bilder_pixabay\3d Männchen\help-1013699_640.jpg"/>
          <p:cNvPicPr>
            <a:picLocks noChangeAspect="1" noChangeArrowheads="1"/>
          </p:cNvPicPr>
          <p:nvPr/>
        </p:nvPicPr>
        <p:blipFill>
          <a:blip r:embed="rId3" cstate="print"/>
          <a:srcRect/>
          <a:stretch>
            <a:fillRect/>
          </a:stretch>
        </p:blipFill>
        <p:spPr bwMode="auto">
          <a:xfrm>
            <a:off x="2071670" y="1285860"/>
            <a:ext cx="1714512" cy="1714512"/>
          </a:xfrm>
          <a:prstGeom prst="rect">
            <a:avLst/>
          </a:prstGeom>
          <a:noFill/>
        </p:spPr>
      </p:pic>
      <p:pic>
        <p:nvPicPr>
          <p:cNvPr id="203780" name="Picture 4" descr="C:\Users\Gisbert\Desktop\Seminare in Aprath 2016\Bilder ua für Seminare\freie Bilder_pixabay\3d Männchen\information-1019913_640.jpg"/>
          <p:cNvPicPr>
            <a:picLocks noChangeAspect="1" noChangeArrowheads="1"/>
          </p:cNvPicPr>
          <p:nvPr/>
        </p:nvPicPr>
        <p:blipFill>
          <a:blip r:embed="rId4" cstate="print"/>
          <a:srcRect/>
          <a:stretch>
            <a:fillRect/>
          </a:stretch>
        </p:blipFill>
        <p:spPr bwMode="auto">
          <a:xfrm>
            <a:off x="2071670" y="3500438"/>
            <a:ext cx="1881208" cy="1881208"/>
          </a:xfrm>
          <a:prstGeom prst="rect">
            <a:avLst/>
          </a:prstGeom>
          <a:noFill/>
        </p:spPr>
      </p:pic>
      <p:pic>
        <p:nvPicPr>
          <p:cNvPr id="203782" name="Picture 6" descr="C:\Users\Gisbert\Desktop\Seminare in Aprath 2016\Bilder ua für Seminare\freie Bilder_pixabay\3d Männchen\question-mark-1019983_640.jpg"/>
          <p:cNvPicPr>
            <a:picLocks noChangeAspect="1" noChangeArrowheads="1"/>
          </p:cNvPicPr>
          <p:nvPr/>
        </p:nvPicPr>
        <p:blipFill>
          <a:blip r:embed="rId5" cstate="print"/>
          <a:srcRect/>
          <a:stretch>
            <a:fillRect/>
          </a:stretch>
        </p:blipFill>
        <p:spPr bwMode="auto">
          <a:xfrm>
            <a:off x="2857488" y="2857496"/>
            <a:ext cx="857256" cy="857256"/>
          </a:xfrm>
          <a:prstGeom prst="rect">
            <a:avLst/>
          </a:prstGeom>
          <a:noFill/>
        </p:spPr>
      </p:pic>
      <p:sp>
        <p:nvSpPr>
          <p:cNvPr id="14" name="Rechteck 39"/>
          <p:cNvSpPr>
            <a:spLocks noChangeArrowheads="1"/>
          </p:cNvSpPr>
          <p:nvPr/>
        </p:nvSpPr>
        <p:spPr bwMode="auto">
          <a:xfrm>
            <a:off x="928662" y="3357562"/>
            <a:ext cx="3000396" cy="530915"/>
          </a:xfrm>
          <a:prstGeom prst="rect">
            <a:avLst/>
          </a:prstGeom>
          <a:noFill/>
          <a:ln w="9525">
            <a:noFill/>
            <a:miter lim="800000"/>
            <a:headEnd/>
            <a:tailEnd/>
          </a:ln>
        </p:spPr>
        <p:txBody>
          <a:bodyPr wrap="square">
            <a:spAutoFit/>
          </a:bodyPr>
          <a:lstStyle/>
          <a:p>
            <a:r>
              <a:rPr lang="de-DE" dirty="0" smtClean="0">
                <a:solidFill>
                  <a:srgbClr val="C00000"/>
                </a:solidFill>
                <a:latin typeface="Arial Black" pitchFamily="34" charset="0"/>
                <a:cs typeface="Arial" pitchFamily="34" charset="0"/>
              </a:rPr>
              <a:t>Hilfestellung </a:t>
            </a:r>
          </a:p>
          <a:p>
            <a:r>
              <a:rPr lang="de-DE" sz="1050" dirty="0" smtClean="0">
                <a:solidFill>
                  <a:schemeClr val="tx1">
                    <a:lumMod val="65000"/>
                    <a:lumOff val="35000"/>
                  </a:schemeClr>
                </a:solidFill>
                <a:latin typeface="Arial Black" pitchFamily="34" charset="0"/>
                <a:cs typeface="Arial" pitchFamily="34" charset="0"/>
              </a:rPr>
              <a:t>für die </a:t>
            </a:r>
            <a:r>
              <a:rPr lang="de-DE" sz="1050" dirty="0" err="1" smtClean="0">
                <a:solidFill>
                  <a:schemeClr val="tx1">
                    <a:lumMod val="65000"/>
                    <a:lumOff val="35000"/>
                  </a:schemeClr>
                </a:solidFill>
                <a:latin typeface="Arial Black" pitchFamily="34" charset="0"/>
                <a:cs typeface="Arial" pitchFamily="34" charset="0"/>
              </a:rPr>
              <a:t>MAVen</a:t>
            </a:r>
            <a:r>
              <a:rPr lang="de-DE" sz="1050" dirty="0" smtClean="0">
                <a:solidFill>
                  <a:schemeClr val="tx1">
                    <a:lumMod val="65000"/>
                    <a:lumOff val="35000"/>
                  </a:schemeClr>
                </a:solidFill>
                <a:latin typeface="Arial Black" pitchFamily="34" charset="0"/>
                <a:cs typeface="Arial" pitchFamily="34" charset="0"/>
              </a:rPr>
              <a:t> im Bereich der </a:t>
            </a:r>
            <a:r>
              <a:rPr lang="de-DE" sz="1050" dirty="0" err="1" smtClean="0">
                <a:solidFill>
                  <a:schemeClr val="tx1">
                    <a:lumMod val="65000"/>
                    <a:lumOff val="35000"/>
                  </a:schemeClr>
                </a:solidFill>
                <a:latin typeface="Arial Black" pitchFamily="34" charset="0"/>
                <a:cs typeface="Arial" pitchFamily="34" charset="0"/>
              </a:rPr>
              <a:t>EKiR</a:t>
            </a:r>
            <a:endParaRPr lang="de-DE" sz="1050" dirty="0">
              <a:solidFill>
                <a:schemeClr val="tx1">
                  <a:lumMod val="65000"/>
                  <a:lumOff val="35000"/>
                </a:schemeClr>
              </a:solidFill>
              <a:latin typeface="Arial Black" pitchFamily="34" charset="0"/>
              <a:cs typeface="Arial" pitchFamily="34" charset="0"/>
            </a:endParaRPr>
          </a:p>
        </p:txBody>
      </p:sp>
      <p:sp>
        <p:nvSpPr>
          <p:cNvPr id="15" name="Rechteck 39"/>
          <p:cNvSpPr>
            <a:spLocks noChangeArrowheads="1"/>
          </p:cNvSpPr>
          <p:nvPr/>
        </p:nvSpPr>
        <p:spPr bwMode="auto">
          <a:xfrm>
            <a:off x="3857620" y="1785926"/>
            <a:ext cx="4909614" cy="830997"/>
          </a:xfrm>
          <a:prstGeom prst="rect">
            <a:avLst/>
          </a:prstGeom>
          <a:noFill/>
          <a:ln w="9525">
            <a:noFill/>
            <a:miter lim="800000"/>
            <a:headEnd/>
            <a:tailEnd/>
          </a:ln>
        </p:spPr>
        <p:txBody>
          <a:bodyPr wrap="none">
            <a:spAutoFit/>
          </a:bodyPr>
          <a:lstStyle/>
          <a:p>
            <a:r>
              <a:rPr lang="de-DE" sz="1200" b="1" dirty="0" smtClean="0">
                <a:cs typeface="Arial" pitchFamily="34" charset="0"/>
              </a:rPr>
              <a:t>Der </a:t>
            </a:r>
            <a:r>
              <a:rPr lang="de-DE" sz="1200" b="1" dirty="0" err="1" smtClean="0">
                <a:cs typeface="Arial" pitchFamily="34" charset="0"/>
              </a:rPr>
              <a:t>GesA</a:t>
            </a:r>
            <a:r>
              <a:rPr lang="de-DE" sz="1200" b="1" dirty="0" smtClean="0">
                <a:cs typeface="Arial" pitchFamily="34" charset="0"/>
              </a:rPr>
              <a:t> beantwortet </a:t>
            </a:r>
            <a:r>
              <a:rPr lang="de-DE" sz="1200" b="1" dirty="0" smtClean="0">
                <a:solidFill>
                  <a:srgbClr val="C00000"/>
                </a:solidFill>
                <a:cs typeface="Arial" pitchFamily="34" charset="0"/>
              </a:rPr>
              <a:t>grundsätzliche </a:t>
            </a:r>
            <a:r>
              <a:rPr lang="de-DE" sz="1200" b="1" dirty="0" smtClean="0">
                <a:cs typeface="Arial" pitchFamily="34" charset="0"/>
              </a:rPr>
              <a:t>Fragen, die sich aus der MAV-Praxis </a:t>
            </a:r>
          </a:p>
          <a:p>
            <a:r>
              <a:rPr lang="de-DE" sz="1200" b="1" dirty="0" smtClean="0">
                <a:cs typeface="Arial" pitchFamily="34" charset="0"/>
              </a:rPr>
              <a:t>stellen. Missstände, die sich aus dem kirchlichen Arbeitsrecht entstehen,  </a:t>
            </a:r>
          </a:p>
          <a:p>
            <a:r>
              <a:rPr lang="de-DE" sz="1200" b="1" dirty="0" smtClean="0">
                <a:cs typeface="Arial" pitchFamily="34" charset="0"/>
              </a:rPr>
              <a:t>werden vom </a:t>
            </a:r>
            <a:r>
              <a:rPr lang="de-DE" sz="1200" b="1" dirty="0" err="1" smtClean="0">
                <a:cs typeface="Arial" pitchFamily="34" charset="0"/>
              </a:rPr>
              <a:t>GesA</a:t>
            </a:r>
            <a:r>
              <a:rPr lang="de-DE" sz="1200" b="1" dirty="0" smtClean="0">
                <a:cs typeface="Arial" pitchFamily="34" charset="0"/>
              </a:rPr>
              <a:t>  den Arbeitsrechts-Referenten der </a:t>
            </a:r>
            <a:r>
              <a:rPr lang="de-DE" sz="1200" b="1" dirty="0" err="1" smtClean="0">
                <a:cs typeface="Arial" pitchFamily="34" charset="0"/>
              </a:rPr>
              <a:t>EKiR</a:t>
            </a:r>
            <a:r>
              <a:rPr lang="de-DE" sz="1200" b="1" dirty="0" smtClean="0">
                <a:cs typeface="Arial" pitchFamily="34" charset="0"/>
              </a:rPr>
              <a:t> und DW-RWL </a:t>
            </a:r>
          </a:p>
          <a:p>
            <a:r>
              <a:rPr lang="de-DE" sz="1200" b="1" dirty="0" smtClean="0">
                <a:cs typeface="Arial" pitchFamily="34" charset="0"/>
              </a:rPr>
              <a:t>zur Abhilfe vorgetragen. </a:t>
            </a:r>
            <a:endParaRPr lang="de-DE" sz="1200" b="1" dirty="0">
              <a:cs typeface="Arial" pitchFamily="34" charset="0"/>
            </a:endParaRPr>
          </a:p>
        </p:txBody>
      </p:sp>
      <p:sp>
        <p:nvSpPr>
          <p:cNvPr id="16" name="Rechteck 39"/>
          <p:cNvSpPr>
            <a:spLocks noChangeArrowheads="1"/>
          </p:cNvSpPr>
          <p:nvPr/>
        </p:nvSpPr>
        <p:spPr bwMode="auto">
          <a:xfrm>
            <a:off x="3857620" y="3000372"/>
            <a:ext cx="4857785" cy="646331"/>
          </a:xfrm>
          <a:prstGeom prst="rect">
            <a:avLst/>
          </a:prstGeom>
          <a:noFill/>
          <a:ln w="9525">
            <a:noFill/>
            <a:miter lim="800000"/>
            <a:headEnd/>
            <a:tailEnd/>
          </a:ln>
        </p:spPr>
        <p:txBody>
          <a:bodyPr wrap="square">
            <a:spAutoFit/>
          </a:bodyPr>
          <a:lstStyle/>
          <a:p>
            <a:r>
              <a:rPr lang="de-DE" sz="1200" b="1" dirty="0" smtClean="0">
                <a:cs typeface="Arial" pitchFamily="34" charset="0"/>
              </a:rPr>
              <a:t>Als lfd. Hilfestellung für die </a:t>
            </a:r>
            <a:r>
              <a:rPr lang="de-DE" sz="1200" b="1" dirty="0" err="1" smtClean="0">
                <a:cs typeface="Arial" pitchFamily="34" charset="0"/>
              </a:rPr>
              <a:t>MAVen</a:t>
            </a:r>
            <a:r>
              <a:rPr lang="de-DE" sz="1200" b="1" dirty="0" smtClean="0">
                <a:cs typeface="Arial" pitchFamily="34" charset="0"/>
              </a:rPr>
              <a:t> in der </a:t>
            </a:r>
            <a:r>
              <a:rPr lang="de-DE" sz="1200" b="1" dirty="0" err="1" smtClean="0">
                <a:cs typeface="Arial" pitchFamily="34" charset="0"/>
              </a:rPr>
              <a:t>EKiR</a:t>
            </a:r>
            <a:r>
              <a:rPr lang="de-DE" sz="1200" b="1" dirty="0" smtClean="0">
                <a:cs typeface="Arial" pitchFamily="34" charset="0"/>
              </a:rPr>
              <a:t> informiert der </a:t>
            </a:r>
            <a:r>
              <a:rPr lang="de-DE" sz="1200" b="1" dirty="0" err="1" smtClean="0">
                <a:cs typeface="Arial" pitchFamily="34" charset="0"/>
              </a:rPr>
              <a:t>GesA</a:t>
            </a:r>
            <a:r>
              <a:rPr lang="de-DE" sz="1200" b="1" dirty="0" smtClean="0">
                <a:cs typeface="Arial" pitchFamily="34" charset="0"/>
              </a:rPr>
              <a:t> über alles was für die MAV Arbeit notwendig und von Interesse ist, auf seiner Homepage. </a:t>
            </a:r>
            <a:endParaRPr lang="de-DE" sz="1200" b="1" dirty="0">
              <a:cs typeface="Arial" pitchFamily="34" charset="0"/>
            </a:endParaRPr>
          </a:p>
        </p:txBody>
      </p:sp>
      <p:sp>
        <p:nvSpPr>
          <p:cNvPr id="18" name="Rechteck 17"/>
          <p:cNvSpPr/>
          <p:nvPr/>
        </p:nvSpPr>
        <p:spPr>
          <a:xfrm>
            <a:off x="3857620" y="2714620"/>
            <a:ext cx="2402837" cy="307777"/>
          </a:xfrm>
          <a:prstGeom prst="rect">
            <a:avLst/>
          </a:prstGeom>
        </p:spPr>
        <p:txBody>
          <a:bodyPr wrap="none">
            <a:spAutoFit/>
          </a:bodyPr>
          <a:lstStyle/>
          <a:p>
            <a:r>
              <a:rPr lang="de-DE" sz="1400" b="1" dirty="0" smtClean="0"/>
              <a:t>http://www.mav-gesa-ekir.de</a:t>
            </a:r>
            <a:endParaRPr lang="de-DE" sz="1400" b="1" dirty="0"/>
          </a:p>
        </p:txBody>
      </p:sp>
      <p:sp>
        <p:nvSpPr>
          <p:cNvPr id="19" name="Rechteck 18"/>
          <p:cNvSpPr/>
          <p:nvPr/>
        </p:nvSpPr>
        <p:spPr>
          <a:xfrm>
            <a:off x="3857620" y="5357826"/>
            <a:ext cx="1848711" cy="307777"/>
          </a:xfrm>
          <a:prstGeom prst="rect">
            <a:avLst/>
          </a:prstGeom>
        </p:spPr>
        <p:txBody>
          <a:bodyPr wrap="none">
            <a:spAutoFit/>
          </a:bodyPr>
          <a:lstStyle/>
          <a:p>
            <a:r>
              <a:rPr lang="de-DE" sz="1400" b="1" dirty="0" err="1" smtClean="0"/>
              <a:t>Regio</a:t>
            </a:r>
            <a:r>
              <a:rPr lang="de-DE" sz="1400" b="1" dirty="0" smtClean="0"/>
              <a:t>-MAV Infodienst </a:t>
            </a:r>
            <a:endParaRPr lang="de-DE" sz="1400" b="1" dirty="0"/>
          </a:p>
        </p:txBody>
      </p:sp>
      <p:sp>
        <p:nvSpPr>
          <p:cNvPr id="20" name="Rechteck 39"/>
          <p:cNvSpPr>
            <a:spLocks noChangeArrowheads="1"/>
          </p:cNvSpPr>
          <p:nvPr/>
        </p:nvSpPr>
        <p:spPr bwMode="auto">
          <a:xfrm>
            <a:off x="3857620" y="5572140"/>
            <a:ext cx="4929222" cy="646331"/>
          </a:xfrm>
          <a:prstGeom prst="rect">
            <a:avLst/>
          </a:prstGeom>
          <a:noFill/>
          <a:ln w="9525">
            <a:noFill/>
            <a:miter lim="800000"/>
            <a:headEnd/>
            <a:tailEnd/>
          </a:ln>
        </p:spPr>
        <p:txBody>
          <a:bodyPr wrap="square">
            <a:spAutoFit/>
          </a:bodyPr>
          <a:lstStyle/>
          <a:p>
            <a:r>
              <a:rPr lang="de-DE" sz="1200" b="1" dirty="0" smtClean="0">
                <a:cs typeface="Arial" pitchFamily="34" charset="0"/>
              </a:rPr>
              <a:t>Über die </a:t>
            </a:r>
            <a:r>
              <a:rPr lang="de-DE" sz="1200" b="1" dirty="0" err="1" smtClean="0">
                <a:cs typeface="Arial" pitchFamily="34" charset="0"/>
              </a:rPr>
              <a:t>Regio-MAVen</a:t>
            </a:r>
            <a:r>
              <a:rPr lang="de-DE" sz="1200" b="1" dirty="0" smtClean="0">
                <a:cs typeface="Arial" pitchFamily="34" charset="0"/>
              </a:rPr>
              <a:t> erhalten die angeschlossenen </a:t>
            </a:r>
            <a:r>
              <a:rPr lang="de-DE" sz="1200" b="1" dirty="0" err="1" smtClean="0">
                <a:cs typeface="Arial" pitchFamily="34" charset="0"/>
              </a:rPr>
              <a:t>MAVen</a:t>
            </a:r>
            <a:r>
              <a:rPr lang="de-DE" sz="1200" b="1" dirty="0" smtClean="0">
                <a:cs typeface="Arial" pitchFamily="34" charset="0"/>
              </a:rPr>
              <a:t> per email </a:t>
            </a:r>
          </a:p>
          <a:p>
            <a:r>
              <a:rPr lang="de-DE" sz="1200" b="1" dirty="0" smtClean="0">
                <a:cs typeface="Arial" pitchFamily="34" charset="0"/>
              </a:rPr>
              <a:t>eine Zusammenstellung von Infos zur Unterstützung der lfd. MAV-Arbeit. </a:t>
            </a:r>
          </a:p>
          <a:p>
            <a:r>
              <a:rPr lang="de-DE" sz="1200" b="1" dirty="0" smtClean="0">
                <a:cs typeface="Arial" pitchFamily="34" charset="0"/>
              </a:rPr>
              <a:t>Der Infodienst kann auch auf der </a:t>
            </a:r>
            <a:r>
              <a:rPr lang="de-DE" sz="1200" b="1" dirty="0" err="1" smtClean="0">
                <a:cs typeface="Arial" pitchFamily="34" charset="0"/>
              </a:rPr>
              <a:t>GesA</a:t>
            </a:r>
            <a:r>
              <a:rPr lang="de-DE" sz="1200" b="1" dirty="0" smtClean="0">
                <a:cs typeface="Arial" pitchFamily="34" charset="0"/>
              </a:rPr>
              <a:t> Homepage abgerufen werden. </a:t>
            </a:r>
            <a:endParaRPr lang="de-DE" sz="1200" b="1" dirty="0">
              <a:cs typeface="Arial" pitchFamily="34" charset="0"/>
            </a:endParaRPr>
          </a:p>
        </p:txBody>
      </p:sp>
      <p:sp>
        <p:nvSpPr>
          <p:cNvPr id="21" name="Rechteck 20"/>
          <p:cNvSpPr/>
          <p:nvPr/>
        </p:nvSpPr>
        <p:spPr>
          <a:xfrm>
            <a:off x="3857620" y="1357298"/>
            <a:ext cx="4572000" cy="492443"/>
          </a:xfrm>
          <a:prstGeom prst="rect">
            <a:avLst/>
          </a:prstGeom>
        </p:spPr>
        <p:txBody>
          <a:bodyPr>
            <a:spAutoFit/>
          </a:bodyPr>
          <a:lstStyle/>
          <a:p>
            <a:r>
              <a:rPr lang="de-DE" sz="1200" b="1" dirty="0" smtClean="0">
                <a:cs typeface="Arial" pitchFamily="34" charset="0"/>
              </a:rPr>
              <a:t>Der</a:t>
            </a:r>
            <a:r>
              <a:rPr lang="de-DE" sz="1400" b="1" dirty="0" smtClean="0">
                <a:cs typeface="Arial" pitchFamily="34" charset="0"/>
              </a:rPr>
              <a:t> Gesamtausschuss der </a:t>
            </a:r>
            <a:r>
              <a:rPr lang="de-DE" sz="1400" b="1" dirty="0" err="1" smtClean="0">
                <a:cs typeface="Arial" pitchFamily="34" charset="0"/>
              </a:rPr>
              <a:t>EKiR</a:t>
            </a:r>
            <a:r>
              <a:rPr lang="de-DE" sz="1400" b="1" dirty="0" smtClean="0">
                <a:cs typeface="Arial" pitchFamily="34" charset="0"/>
              </a:rPr>
              <a:t> </a:t>
            </a:r>
          </a:p>
          <a:p>
            <a:r>
              <a:rPr lang="de-DE" sz="1200" b="1" dirty="0" smtClean="0">
                <a:cs typeface="Arial" pitchFamily="34" charset="0"/>
              </a:rPr>
              <a:t>Ist die Vertretung aller </a:t>
            </a:r>
            <a:r>
              <a:rPr lang="de-DE" sz="1200" b="1" dirty="0" err="1" smtClean="0">
                <a:cs typeface="Arial" pitchFamily="34" charset="0"/>
              </a:rPr>
              <a:t>MAVen</a:t>
            </a:r>
            <a:r>
              <a:rPr lang="de-DE" sz="1200" b="1" dirty="0" smtClean="0">
                <a:cs typeface="Arial" pitchFamily="34" charset="0"/>
              </a:rPr>
              <a:t> auf Landeskirchenebene.</a:t>
            </a:r>
          </a:p>
        </p:txBody>
      </p:sp>
      <p:sp>
        <p:nvSpPr>
          <p:cNvPr id="25" name="Rechteck 24"/>
          <p:cNvSpPr/>
          <p:nvPr/>
        </p:nvSpPr>
        <p:spPr>
          <a:xfrm>
            <a:off x="142845" y="0"/>
            <a:ext cx="142844"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3" name="Picture 2"/>
          <p:cNvPicPr>
            <a:picLocks noChangeAspect="1" noChangeArrowheads="1"/>
          </p:cNvPicPr>
          <p:nvPr/>
        </p:nvPicPr>
        <p:blipFill>
          <a:blip r:embed="rId6"/>
          <a:srcRect/>
          <a:stretch>
            <a:fillRect/>
          </a:stretch>
        </p:blipFill>
        <p:spPr bwMode="auto">
          <a:xfrm>
            <a:off x="2357422" y="785794"/>
            <a:ext cx="1214446" cy="1157877"/>
          </a:xfrm>
          <a:prstGeom prst="rect">
            <a:avLst/>
          </a:prstGeom>
          <a:noFill/>
          <a:ln w="9525">
            <a:noFill/>
            <a:miter lim="800000"/>
            <a:headEnd/>
            <a:tailEnd/>
          </a:ln>
        </p:spPr>
      </p:pic>
      <p:sp>
        <p:nvSpPr>
          <p:cNvPr id="29" name="Rechteck 39"/>
          <p:cNvSpPr>
            <a:spLocks noChangeArrowheads="1"/>
          </p:cNvSpPr>
          <p:nvPr/>
        </p:nvSpPr>
        <p:spPr bwMode="auto">
          <a:xfrm>
            <a:off x="3857620" y="4357694"/>
            <a:ext cx="4786346" cy="461665"/>
          </a:xfrm>
          <a:prstGeom prst="rect">
            <a:avLst/>
          </a:prstGeom>
          <a:noFill/>
          <a:ln w="9525">
            <a:noFill/>
            <a:miter lim="800000"/>
            <a:headEnd/>
            <a:tailEnd/>
          </a:ln>
        </p:spPr>
        <p:txBody>
          <a:bodyPr wrap="square">
            <a:spAutoFit/>
          </a:bodyPr>
          <a:lstStyle/>
          <a:p>
            <a:r>
              <a:rPr lang="de-DE" sz="1200" b="1" dirty="0" smtClean="0">
                <a:cs typeface="Arial" pitchFamily="34" charset="0"/>
              </a:rPr>
              <a:t>Bei ihren </a:t>
            </a:r>
            <a:r>
              <a:rPr lang="de-DE" sz="1200" b="1" dirty="0" smtClean="0">
                <a:solidFill>
                  <a:srgbClr val="C00000"/>
                </a:solidFill>
                <a:cs typeface="Arial" pitchFamily="34" charset="0"/>
              </a:rPr>
              <a:t>Regionalversammlungen </a:t>
            </a:r>
            <a:r>
              <a:rPr lang="de-DE" sz="1200" b="1" dirty="0" smtClean="0">
                <a:cs typeface="Arial" pitchFamily="34" charset="0"/>
              </a:rPr>
              <a:t>geht es nicht nur ums Kaffeetrinken,- sondern um den Erfahrungsaustausch und die gegenseitige Hilfestellung </a:t>
            </a:r>
            <a:endParaRPr lang="de-DE" sz="1200" b="1" dirty="0">
              <a:cs typeface="Arial" pitchFamily="34" charset="0"/>
            </a:endParaRPr>
          </a:p>
        </p:txBody>
      </p:sp>
      <p:sp>
        <p:nvSpPr>
          <p:cNvPr id="30" name="Rechteck 29"/>
          <p:cNvSpPr/>
          <p:nvPr/>
        </p:nvSpPr>
        <p:spPr>
          <a:xfrm>
            <a:off x="3857620" y="3929066"/>
            <a:ext cx="4572000" cy="492443"/>
          </a:xfrm>
          <a:prstGeom prst="rect">
            <a:avLst/>
          </a:prstGeom>
        </p:spPr>
        <p:txBody>
          <a:bodyPr>
            <a:spAutoFit/>
          </a:bodyPr>
          <a:lstStyle/>
          <a:p>
            <a:r>
              <a:rPr lang="de-DE" sz="1400" b="1" dirty="0" smtClean="0">
                <a:cs typeface="Arial" pitchFamily="34" charset="0"/>
              </a:rPr>
              <a:t>Die </a:t>
            </a:r>
            <a:r>
              <a:rPr lang="de-DE" sz="1400" b="1" dirty="0" err="1" smtClean="0">
                <a:cs typeface="Arial" pitchFamily="34" charset="0"/>
              </a:rPr>
              <a:t>Regio</a:t>
            </a:r>
            <a:r>
              <a:rPr lang="de-DE" sz="1400" b="1" dirty="0" smtClean="0">
                <a:cs typeface="Arial" pitchFamily="34" charset="0"/>
              </a:rPr>
              <a:t>-MAV </a:t>
            </a:r>
          </a:p>
          <a:p>
            <a:r>
              <a:rPr lang="de-DE" sz="1200" b="1" dirty="0" smtClean="0">
                <a:cs typeface="Arial" pitchFamily="34" charset="0"/>
              </a:rPr>
              <a:t>ist die Vertretung der </a:t>
            </a:r>
            <a:r>
              <a:rPr lang="de-DE" sz="1200" b="1" dirty="0" err="1" smtClean="0">
                <a:cs typeface="Arial" pitchFamily="34" charset="0"/>
              </a:rPr>
              <a:t>MAVen</a:t>
            </a:r>
            <a:r>
              <a:rPr lang="de-DE" sz="1200" b="1" dirty="0" smtClean="0">
                <a:cs typeface="Arial" pitchFamily="34" charset="0"/>
              </a:rPr>
              <a:t> auf Kirchenkreis-Ebene </a:t>
            </a:r>
          </a:p>
        </p:txBody>
      </p:sp>
      <p:sp>
        <p:nvSpPr>
          <p:cNvPr id="31" name="Rechteck 30"/>
          <p:cNvSpPr/>
          <p:nvPr/>
        </p:nvSpPr>
        <p:spPr>
          <a:xfrm>
            <a:off x="3857620" y="4714884"/>
            <a:ext cx="4672689" cy="646331"/>
          </a:xfrm>
          <a:prstGeom prst="rect">
            <a:avLst/>
          </a:prstGeom>
        </p:spPr>
        <p:txBody>
          <a:bodyPr wrap="none">
            <a:spAutoFit/>
          </a:bodyPr>
          <a:lstStyle/>
          <a:p>
            <a:r>
              <a:rPr lang="de-DE" sz="1200" b="1" dirty="0" smtClean="0"/>
              <a:t>Die Termine unserer Versammlungen findet Ihr auf unserer Homepage</a:t>
            </a:r>
          </a:p>
          <a:p>
            <a:r>
              <a:rPr lang="de-DE" sz="1200" b="1" dirty="0" smtClean="0"/>
              <a:t>https</a:t>
            </a:r>
            <a:r>
              <a:rPr lang="de-DE" sz="1200" b="1" smtClean="0"/>
              <a:t>://regiomavmdn.wordpress.com</a:t>
            </a:r>
            <a:endParaRPr lang="de-DE" sz="1200" b="1" dirty="0" smtClean="0"/>
          </a:p>
          <a:p>
            <a:endParaRPr lang="de-DE" sz="1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55" presetClass="entr" presetSubtype="0" fill="hold" nodeType="withEffect">
                                  <p:stCondLst>
                                    <p:cond delay="0"/>
                                  </p:stCondLst>
                                  <p:childTnLst>
                                    <p:set>
                                      <p:cBhvr>
                                        <p:cTn id="10" dur="1" fill="hold">
                                          <p:stCondLst>
                                            <p:cond delay="0"/>
                                          </p:stCondLst>
                                        </p:cTn>
                                        <p:tgtEl>
                                          <p:spTgt spid="203782"/>
                                        </p:tgtEl>
                                        <p:attrNameLst>
                                          <p:attrName>style.visibility</p:attrName>
                                        </p:attrNameLst>
                                      </p:cBhvr>
                                      <p:to>
                                        <p:strVal val="visible"/>
                                      </p:to>
                                    </p:set>
                                    <p:anim calcmode="lin" valueType="num">
                                      <p:cBhvr>
                                        <p:cTn id="11" dur="1000" fill="hold"/>
                                        <p:tgtEl>
                                          <p:spTgt spid="203782"/>
                                        </p:tgtEl>
                                        <p:attrNameLst>
                                          <p:attrName>ppt_w</p:attrName>
                                        </p:attrNameLst>
                                      </p:cBhvr>
                                      <p:tavLst>
                                        <p:tav tm="0">
                                          <p:val>
                                            <p:strVal val="#ppt_w*0.70"/>
                                          </p:val>
                                        </p:tav>
                                        <p:tav tm="100000">
                                          <p:val>
                                            <p:strVal val="#ppt_w"/>
                                          </p:val>
                                        </p:tav>
                                      </p:tavLst>
                                    </p:anim>
                                    <p:anim calcmode="lin" valueType="num">
                                      <p:cBhvr>
                                        <p:cTn id="12" dur="1000" fill="hold"/>
                                        <p:tgtEl>
                                          <p:spTgt spid="203782"/>
                                        </p:tgtEl>
                                        <p:attrNameLst>
                                          <p:attrName>ppt_h</p:attrName>
                                        </p:attrNameLst>
                                      </p:cBhvr>
                                      <p:tavLst>
                                        <p:tav tm="0">
                                          <p:val>
                                            <p:strVal val="#ppt_h"/>
                                          </p:val>
                                        </p:tav>
                                        <p:tav tm="100000">
                                          <p:val>
                                            <p:strVal val="#ppt_h"/>
                                          </p:val>
                                        </p:tav>
                                      </p:tavLst>
                                    </p:anim>
                                    <p:animEffect transition="in" filter="fade">
                                      <p:cBhvr>
                                        <p:cTn id="13" dur="1000"/>
                                        <p:tgtEl>
                                          <p:spTgt spid="203782"/>
                                        </p:tgtEl>
                                      </p:cBhvr>
                                    </p:animEffect>
                                  </p:childTnLst>
                                </p:cTn>
                              </p:par>
                            </p:childTnLst>
                          </p:cTn>
                        </p:par>
                        <p:par>
                          <p:cTn id="14" fill="hold">
                            <p:stCondLst>
                              <p:cond delay="1000"/>
                            </p:stCondLst>
                            <p:childTnLst>
                              <p:par>
                                <p:cTn id="15" presetID="55" presetClass="entr" presetSubtype="0" fill="hold" nodeType="afterEffect">
                                  <p:stCondLst>
                                    <p:cond delay="0"/>
                                  </p:stCondLst>
                                  <p:childTnLst>
                                    <p:set>
                                      <p:cBhvr>
                                        <p:cTn id="16" dur="1" fill="hold">
                                          <p:stCondLst>
                                            <p:cond delay="0"/>
                                          </p:stCondLst>
                                        </p:cTn>
                                        <p:tgtEl>
                                          <p:spTgt spid="203780"/>
                                        </p:tgtEl>
                                        <p:attrNameLst>
                                          <p:attrName>style.visibility</p:attrName>
                                        </p:attrNameLst>
                                      </p:cBhvr>
                                      <p:to>
                                        <p:strVal val="visible"/>
                                      </p:to>
                                    </p:set>
                                    <p:anim calcmode="lin" valueType="num">
                                      <p:cBhvr>
                                        <p:cTn id="17" dur="1000" fill="hold"/>
                                        <p:tgtEl>
                                          <p:spTgt spid="203780"/>
                                        </p:tgtEl>
                                        <p:attrNameLst>
                                          <p:attrName>ppt_w</p:attrName>
                                        </p:attrNameLst>
                                      </p:cBhvr>
                                      <p:tavLst>
                                        <p:tav tm="0">
                                          <p:val>
                                            <p:strVal val="#ppt_w*0.70"/>
                                          </p:val>
                                        </p:tav>
                                        <p:tav tm="100000">
                                          <p:val>
                                            <p:strVal val="#ppt_w"/>
                                          </p:val>
                                        </p:tav>
                                      </p:tavLst>
                                    </p:anim>
                                    <p:anim calcmode="lin" valueType="num">
                                      <p:cBhvr>
                                        <p:cTn id="18" dur="1000" fill="hold"/>
                                        <p:tgtEl>
                                          <p:spTgt spid="203780"/>
                                        </p:tgtEl>
                                        <p:attrNameLst>
                                          <p:attrName>ppt_h</p:attrName>
                                        </p:attrNameLst>
                                      </p:cBhvr>
                                      <p:tavLst>
                                        <p:tav tm="0">
                                          <p:val>
                                            <p:strVal val="#ppt_h"/>
                                          </p:val>
                                        </p:tav>
                                        <p:tav tm="100000">
                                          <p:val>
                                            <p:strVal val="#ppt_h"/>
                                          </p:val>
                                        </p:tav>
                                      </p:tavLst>
                                    </p:anim>
                                    <p:animEffect transition="in" filter="fade">
                                      <p:cBhvr>
                                        <p:cTn id="19" dur="1000"/>
                                        <p:tgtEl>
                                          <p:spTgt spid="203780"/>
                                        </p:tgtEl>
                                      </p:cBhvr>
                                    </p:animEffect>
                                  </p:childTnLst>
                                </p:cTn>
                              </p:par>
                            </p:childTnLst>
                          </p:cTn>
                        </p:par>
                        <p:par>
                          <p:cTn id="20" fill="hold">
                            <p:stCondLst>
                              <p:cond delay="2000"/>
                            </p:stCondLst>
                            <p:childTnLst>
                              <p:par>
                                <p:cTn id="21" presetID="55" presetClass="entr" presetSubtype="0" fill="hold" nodeType="afterEffect">
                                  <p:stCondLst>
                                    <p:cond delay="0"/>
                                  </p:stCondLst>
                                  <p:childTnLst>
                                    <p:set>
                                      <p:cBhvr>
                                        <p:cTn id="22" dur="1" fill="hold">
                                          <p:stCondLst>
                                            <p:cond delay="0"/>
                                          </p:stCondLst>
                                        </p:cTn>
                                        <p:tgtEl>
                                          <p:spTgt spid="203783"/>
                                        </p:tgtEl>
                                        <p:attrNameLst>
                                          <p:attrName>style.visibility</p:attrName>
                                        </p:attrNameLst>
                                      </p:cBhvr>
                                      <p:to>
                                        <p:strVal val="visible"/>
                                      </p:to>
                                    </p:set>
                                    <p:anim calcmode="lin" valueType="num">
                                      <p:cBhvr>
                                        <p:cTn id="23" dur="1000" fill="hold"/>
                                        <p:tgtEl>
                                          <p:spTgt spid="203783"/>
                                        </p:tgtEl>
                                        <p:attrNameLst>
                                          <p:attrName>ppt_w</p:attrName>
                                        </p:attrNameLst>
                                      </p:cBhvr>
                                      <p:tavLst>
                                        <p:tav tm="0">
                                          <p:val>
                                            <p:strVal val="#ppt_w*0.70"/>
                                          </p:val>
                                        </p:tav>
                                        <p:tav tm="100000">
                                          <p:val>
                                            <p:strVal val="#ppt_w"/>
                                          </p:val>
                                        </p:tav>
                                      </p:tavLst>
                                    </p:anim>
                                    <p:anim calcmode="lin" valueType="num">
                                      <p:cBhvr>
                                        <p:cTn id="24" dur="1000" fill="hold"/>
                                        <p:tgtEl>
                                          <p:spTgt spid="203783"/>
                                        </p:tgtEl>
                                        <p:attrNameLst>
                                          <p:attrName>ppt_h</p:attrName>
                                        </p:attrNameLst>
                                      </p:cBhvr>
                                      <p:tavLst>
                                        <p:tav tm="0">
                                          <p:val>
                                            <p:strVal val="#ppt_h"/>
                                          </p:val>
                                        </p:tav>
                                        <p:tav tm="100000">
                                          <p:val>
                                            <p:strVal val="#ppt_h"/>
                                          </p:val>
                                        </p:tav>
                                      </p:tavLst>
                                    </p:anim>
                                    <p:animEffect transition="in" filter="fade">
                                      <p:cBhvr>
                                        <p:cTn id="25" dur="1000"/>
                                        <p:tgtEl>
                                          <p:spTgt spid="203783"/>
                                        </p:tgtEl>
                                      </p:cBhvr>
                                    </p:animEffect>
                                  </p:childTnLst>
                                </p:cTn>
                              </p:par>
                            </p:childTnLst>
                          </p:cTn>
                        </p:par>
                        <p:par>
                          <p:cTn id="26" fill="hold">
                            <p:stCondLst>
                              <p:cond delay="3000"/>
                            </p:stCondLst>
                            <p:childTnLst>
                              <p:par>
                                <p:cTn id="27" presetID="55" presetClass="entr" presetSubtype="0" fill="hold" nodeType="afterEffect">
                                  <p:stCondLst>
                                    <p:cond delay="0"/>
                                  </p:stCondLst>
                                  <p:childTnLst>
                                    <p:set>
                                      <p:cBhvr>
                                        <p:cTn id="28" dur="1" fill="hold">
                                          <p:stCondLst>
                                            <p:cond delay="0"/>
                                          </p:stCondLst>
                                        </p:cTn>
                                        <p:tgtEl>
                                          <p:spTgt spid="203779"/>
                                        </p:tgtEl>
                                        <p:attrNameLst>
                                          <p:attrName>style.visibility</p:attrName>
                                        </p:attrNameLst>
                                      </p:cBhvr>
                                      <p:to>
                                        <p:strVal val="visible"/>
                                      </p:to>
                                    </p:set>
                                    <p:anim calcmode="lin" valueType="num">
                                      <p:cBhvr>
                                        <p:cTn id="29" dur="1000" fill="hold"/>
                                        <p:tgtEl>
                                          <p:spTgt spid="203779"/>
                                        </p:tgtEl>
                                        <p:attrNameLst>
                                          <p:attrName>ppt_w</p:attrName>
                                        </p:attrNameLst>
                                      </p:cBhvr>
                                      <p:tavLst>
                                        <p:tav tm="0">
                                          <p:val>
                                            <p:strVal val="#ppt_w*0.70"/>
                                          </p:val>
                                        </p:tav>
                                        <p:tav tm="100000">
                                          <p:val>
                                            <p:strVal val="#ppt_w"/>
                                          </p:val>
                                        </p:tav>
                                      </p:tavLst>
                                    </p:anim>
                                    <p:anim calcmode="lin" valueType="num">
                                      <p:cBhvr>
                                        <p:cTn id="30" dur="1000" fill="hold"/>
                                        <p:tgtEl>
                                          <p:spTgt spid="203779"/>
                                        </p:tgtEl>
                                        <p:attrNameLst>
                                          <p:attrName>ppt_h</p:attrName>
                                        </p:attrNameLst>
                                      </p:cBhvr>
                                      <p:tavLst>
                                        <p:tav tm="0">
                                          <p:val>
                                            <p:strVal val="#ppt_h"/>
                                          </p:val>
                                        </p:tav>
                                        <p:tav tm="100000">
                                          <p:val>
                                            <p:strVal val="#ppt_h"/>
                                          </p:val>
                                        </p:tav>
                                      </p:tavLst>
                                    </p:anim>
                                    <p:animEffect transition="in" filter="fade">
                                      <p:cBhvr>
                                        <p:cTn id="31" dur="1000"/>
                                        <p:tgtEl>
                                          <p:spTgt spid="203779"/>
                                        </p:tgtEl>
                                      </p:cBhvr>
                                    </p:animEffect>
                                  </p:childTnLst>
                                </p:cTn>
                              </p:par>
                              <p:par>
                                <p:cTn id="32" presetID="55"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1000" fill="hold"/>
                                        <p:tgtEl>
                                          <p:spTgt spid="23"/>
                                        </p:tgtEl>
                                        <p:attrNameLst>
                                          <p:attrName>ppt_w</p:attrName>
                                        </p:attrNameLst>
                                      </p:cBhvr>
                                      <p:tavLst>
                                        <p:tav tm="0">
                                          <p:val>
                                            <p:strVal val="#ppt_w*0.70"/>
                                          </p:val>
                                        </p:tav>
                                        <p:tav tm="100000">
                                          <p:val>
                                            <p:strVal val="#ppt_w"/>
                                          </p:val>
                                        </p:tav>
                                      </p:tavLst>
                                    </p:anim>
                                    <p:anim calcmode="lin" valueType="num">
                                      <p:cBhvr>
                                        <p:cTn id="35" dur="1000" fill="hold"/>
                                        <p:tgtEl>
                                          <p:spTgt spid="23"/>
                                        </p:tgtEl>
                                        <p:attrNameLst>
                                          <p:attrName>ppt_h</p:attrName>
                                        </p:attrNameLst>
                                      </p:cBhvr>
                                      <p:tavLst>
                                        <p:tav tm="0">
                                          <p:val>
                                            <p:strVal val="#ppt_h"/>
                                          </p:val>
                                        </p:tav>
                                        <p:tav tm="100000">
                                          <p:val>
                                            <p:strVal val="#ppt_h"/>
                                          </p:val>
                                        </p:tav>
                                      </p:tavLst>
                                    </p:anim>
                                    <p:animEffect transition="in" filter="fade">
                                      <p:cBhvr>
                                        <p:cTn id="3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p:cNvSpPr/>
          <p:nvPr/>
        </p:nvSpPr>
        <p:spPr bwMode="auto">
          <a:xfrm>
            <a:off x="-1" y="0"/>
            <a:ext cx="3305175"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pic>
        <p:nvPicPr>
          <p:cNvPr id="41" name="Picture 16" descr="E:\Eigene Bilder\Symposium 2011\Neuer Ordner\Symposium 2011-09-29 (9).jpg"/>
          <p:cNvPicPr>
            <a:picLocks noChangeAspect="1" noChangeArrowheads="1"/>
          </p:cNvPicPr>
          <p:nvPr/>
        </p:nvPicPr>
        <p:blipFill>
          <a:blip r:embed="rId2"/>
          <a:srcRect/>
          <a:stretch>
            <a:fillRect/>
          </a:stretch>
        </p:blipFill>
        <p:spPr bwMode="auto">
          <a:xfrm>
            <a:off x="4071934" y="2214554"/>
            <a:ext cx="4071966" cy="1765633"/>
          </a:xfrm>
          <a:prstGeom prst="rect">
            <a:avLst/>
          </a:prstGeom>
          <a:ln>
            <a:noFill/>
          </a:ln>
          <a:effectLst>
            <a:outerShdw blurRad="292100" dist="139700" dir="2700000" algn="tl" rotWithShape="0">
              <a:srgbClr val="333333">
                <a:alpha val="65000"/>
              </a:srgbClr>
            </a:outerShdw>
          </a:effectLst>
        </p:spPr>
      </p:pic>
      <p:pic>
        <p:nvPicPr>
          <p:cNvPr id="42" name="Picture 2"/>
          <p:cNvPicPr>
            <a:picLocks noChangeAspect="1" noChangeArrowheads="1"/>
          </p:cNvPicPr>
          <p:nvPr/>
        </p:nvPicPr>
        <p:blipFill>
          <a:blip r:embed="rId3"/>
          <a:srcRect/>
          <a:stretch>
            <a:fillRect/>
          </a:stretch>
        </p:blipFill>
        <p:spPr bwMode="auto">
          <a:xfrm>
            <a:off x="2786050" y="928670"/>
            <a:ext cx="1498558" cy="1428755"/>
          </a:xfrm>
          <a:prstGeom prst="rect">
            <a:avLst/>
          </a:prstGeom>
          <a:noFill/>
          <a:ln w="9525">
            <a:noFill/>
            <a:miter lim="800000"/>
            <a:headEnd/>
            <a:tailEnd/>
          </a:ln>
        </p:spPr>
      </p:pic>
      <p:pic>
        <p:nvPicPr>
          <p:cNvPr id="29" name="Grafik 1" descr="vkm Logo.png"/>
          <p:cNvPicPr>
            <a:picLocks noChangeAspect="1" noChangeArrowheads="1"/>
          </p:cNvPicPr>
          <p:nvPr/>
        </p:nvPicPr>
        <p:blipFill>
          <a:blip r:embed="rId4"/>
          <a:srcRect/>
          <a:stretch>
            <a:fillRect/>
          </a:stretch>
        </p:blipFill>
        <p:spPr bwMode="auto">
          <a:xfrm>
            <a:off x="3286116" y="3286124"/>
            <a:ext cx="571500" cy="377825"/>
          </a:xfrm>
          <a:prstGeom prst="rect">
            <a:avLst/>
          </a:prstGeom>
          <a:noFill/>
          <a:ln w="9525">
            <a:noFill/>
            <a:miter lim="800000"/>
            <a:headEnd/>
            <a:tailEnd/>
          </a:ln>
        </p:spPr>
      </p:pic>
      <p:pic>
        <p:nvPicPr>
          <p:cNvPr id="28" name="Grafik 2" descr="verdi_Farbe.jpg"/>
          <p:cNvPicPr>
            <a:picLocks noChangeAspect="1" noChangeArrowheads="1"/>
          </p:cNvPicPr>
          <p:nvPr/>
        </p:nvPicPr>
        <p:blipFill>
          <a:blip r:embed="rId5"/>
          <a:srcRect/>
          <a:stretch>
            <a:fillRect/>
          </a:stretch>
        </p:blipFill>
        <p:spPr bwMode="auto">
          <a:xfrm>
            <a:off x="2928926" y="2857496"/>
            <a:ext cx="500062" cy="500062"/>
          </a:xfrm>
          <a:prstGeom prst="rect">
            <a:avLst/>
          </a:prstGeom>
          <a:noFill/>
          <a:ln w="9525">
            <a:noFill/>
            <a:miter lim="800000"/>
            <a:headEnd/>
            <a:tailEnd/>
          </a:ln>
        </p:spPr>
      </p:pic>
      <p:sp>
        <p:nvSpPr>
          <p:cNvPr id="36" name="Textfeld 5"/>
          <p:cNvSpPr txBox="1">
            <a:spLocks noChangeArrowheads="1"/>
          </p:cNvSpPr>
          <p:nvPr/>
        </p:nvSpPr>
        <p:spPr bwMode="auto">
          <a:xfrm>
            <a:off x="4429124" y="4857760"/>
            <a:ext cx="3857625" cy="400110"/>
          </a:xfrm>
          <a:prstGeom prst="rect">
            <a:avLst/>
          </a:prstGeom>
          <a:noFill/>
          <a:ln w="12700">
            <a:solidFill>
              <a:srgbClr val="FFFFCC"/>
            </a:solidFill>
            <a:miter lim="800000"/>
            <a:headEnd/>
            <a:tailEnd/>
          </a:ln>
        </p:spPr>
        <p:txBody>
          <a:bodyPr>
            <a:spAutoFit/>
          </a:bodyPr>
          <a:lstStyle/>
          <a:p>
            <a:pPr algn="ctr"/>
            <a:r>
              <a:rPr lang="de-DE" sz="2000" dirty="0">
                <a:solidFill>
                  <a:srgbClr val="C00000"/>
                </a:solidFill>
                <a:latin typeface="Arial Black" pitchFamily="34" charset="0"/>
                <a:cs typeface="Arial" pitchFamily="34" charset="0"/>
              </a:rPr>
              <a:t>…und MAV Fortbildungen</a:t>
            </a:r>
          </a:p>
        </p:txBody>
      </p:sp>
      <p:sp>
        <p:nvSpPr>
          <p:cNvPr id="37" name="Textfeld 5"/>
          <p:cNvSpPr txBox="1">
            <a:spLocks noChangeArrowheads="1"/>
          </p:cNvSpPr>
          <p:nvPr/>
        </p:nvSpPr>
        <p:spPr bwMode="auto">
          <a:xfrm>
            <a:off x="1142976" y="2285992"/>
            <a:ext cx="1887761" cy="1661993"/>
          </a:xfrm>
          <a:prstGeom prst="rect">
            <a:avLst/>
          </a:prstGeom>
          <a:noFill/>
          <a:ln w="12700">
            <a:noFill/>
            <a:miter lim="800000"/>
            <a:headEnd/>
            <a:tailEnd/>
          </a:ln>
        </p:spPr>
        <p:txBody>
          <a:bodyPr wrap="none">
            <a:spAutoFit/>
          </a:bodyPr>
          <a:lstStyle/>
          <a:p>
            <a:r>
              <a:rPr lang="de-DE" b="1" dirty="0" smtClean="0">
                <a:solidFill>
                  <a:srgbClr val="C00000"/>
                </a:solidFill>
                <a:cs typeface="Arial" pitchFamily="34" charset="0"/>
              </a:rPr>
              <a:t>Infos</a:t>
            </a:r>
            <a:r>
              <a:rPr lang="de-DE" sz="1400" b="1" dirty="0" smtClean="0">
                <a:cs typeface="Arial" pitchFamily="34" charset="0"/>
              </a:rPr>
              <a:t> zur MAV Arbeit,</a:t>
            </a:r>
          </a:p>
          <a:p>
            <a:r>
              <a:rPr lang="de-DE" sz="1400" b="1" dirty="0" smtClean="0">
                <a:cs typeface="Arial" pitchFamily="34" charset="0"/>
              </a:rPr>
              <a:t>Gesetzestexte, Urteile </a:t>
            </a:r>
          </a:p>
          <a:p>
            <a:r>
              <a:rPr lang="de-DE" sz="1400" b="1" dirty="0" smtClean="0">
                <a:cs typeface="Arial" pitchFamily="34" charset="0"/>
              </a:rPr>
              <a:t>und Hilfsmittel der </a:t>
            </a:r>
          </a:p>
          <a:p>
            <a:r>
              <a:rPr lang="de-DE" sz="1400" b="1" dirty="0" smtClean="0">
                <a:cs typeface="Arial" pitchFamily="34" charset="0"/>
              </a:rPr>
              <a:t>Gewerkschaften </a:t>
            </a:r>
          </a:p>
          <a:p>
            <a:r>
              <a:rPr lang="de-DE" sz="1400" b="1" dirty="0" smtClean="0">
                <a:cs typeface="Arial" pitchFamily="34" charset="0"/>
              </a:rPr>
              <a:t>und Verbände </a:t>
            </a:r>
          </a:p>
          <a:p>
            <a:r>
              <a:rPr lang="de-DE" sz="1400" b="1" dirty="0" smtClean="0">
                <a:cs typeface="Arial" pitchFamily="34" charset="0"/>
              </a:rPr>
              <a:t>sind im </a:t>
            </a:r>
            <a:r>
              <a:rPr lang="de-DE" sz="1400" b="1" dirty="0" smtClean="0">
                <a:solidFill>
                  <a:srgbClr val="C00000"/>
                </a:solidFill>
                <a:cs typeface="Arial" pitchFamily="34" charset="0"/>
              </a:rPr>
              <a:t>Internet </a:t>
            </a:r>
            <a:r>
              <a:rPr lang="de-DE" sz="1400" b="1" dirty="0" smtClean="0">
                <a:cs typeface="Arial" pitchFamily="34" charset="0"/>
              </a:rPr>
              <a:t>leicht </a:t>
            </a:r>
          </a:p>
          <a:p>
            <a:r>
              <a:rPr lang="de-DE" sz="1400" b="1" dirty="0" smtClean="0">
                <a:cs typeface="Arial" pitchFamily="34" charset="0"/>
              </a:rPr>
              <a:t>und schnell zu finden…</a:t>
            </a:r>
            <a:endParaRPr lang="de-DE" sz="1400" dirty="0">
              <a:cs typeface="Arial" pitchFamily="34" charset="0"/>
            </a:endParaRPr>
          </a:p>
        </p:txBody>
      </p:sp>
      <p:sp>
        <p:nvSpPr>
          <p:cNvPr id="38" name="Textfeld 3"/>
          <p:cNvSpPr txBox="1">
            <a:spLocks noChangeArrowheads="1"/>
          </p:cNvSpPr>
          <p:nvPr/>
        </p:nvSpPr>
        <p:spPr bwMode="auto">
          <a:xfrm>
            <a:off x="2000232" y="4214818"/>
            <a:ext cx="3286148" cy="769441"/>
          </a:xfrm>
          <a:prstGeom prst="rect">
            <a:avLst/>
          </a:prstGeom>
          <a:noFill/>
          <a:ln w="12700">
            <a:noFill/>
            <a:miter lim="800000"/>
            <a:headEnd/>
            <a:tailEnd/>
          </a:ln>
        </p:spPr>
        <p:txBody>
          <a:bodyPr wrap="square">
            <a:spAutoFit/>
          </a:bodyPr>
          <a:lstStyle/>
          <a:p>
            <a:r>
              <a:rPr lang="de-DE" sz="1400" b="1" dirty="0" smtClean="0">
                <a:cs typeface="Arial" pitchFamily="34" charset="0"/>
              </a:rPr>
              <a:t>     …sie ersetzen aber nicht </a:t>
            </a:r>
          </a:p>
          <a:p>
            <a:r>
              <a:rPr lang="de-DE" sz="1400" b="1" dirty="0" smtClean="0">
                <a:cs typeface="Arial" pitchFamily="34" charset="0"/>
              </a:rPr>
              <a:t>den </a:t>
            </a:r>
            <a:r>
              <a:rPr lang="de-DE" sz="1600" b="1" dirty="0" smtClean="0">
                <a:solidFill>
                  <a:srgbClr val="C00000"/>
                </a:solidFill>
                <a:cs typeface="Arial" pitchFamily="34" charset="0"/>
              </a:rPr>
              <a:t>Erfahrungsaustausch </a:t>
            </a:r>
          </a:p>
          <a:p>
            <a:r>
              <a:rPr lang="de-DE" sz="1400" b="1" dirty="0" smtClean="0">
                <a:cs typeface="Arial" pitchFamily="34" charset="0"/>
              </a:rPr>
              <a:t>mit anderen </a:t>
            </a:r>
            <a:r>
              <a:rPr lang="de-DE" sz="1400" b="1" dirty="0" err="1" smtClean="0">
                <a:cs typeface="Arial" pitchFamily="34" charset="0"/>
              </a:rPr>
              <a:t>MAVen</a:t>
            </a:r>
            <a:r>
              <a:rPr lang="de-DE" sz="1400" b="1" dirty="0" smtClean="0">
                <a:cs typeface="Arial" pitchFamily="34" charset="0"/>
              </a:rPr>
              <a:t> bei MAV Tagungen</a:t>
            </a:r>
            <a:endParaRPr lang="de-DE" sz="1400" dirty="0">
              <a:cs typeface="Arial" pitchFamily="34" charset="0"/>
            </a:endParaRPr>
          </a:p>
        </p:txBody>
      </p:sp>
      <p:pic>
        <p:nvPicPr>
          <p:cNvPr id="40" name="Picture 12" descr="E:\Eigene Bilder\Symposium 2011\Rolle 2011-09-29 (3).jpg"/>
          <p:cNvPicPr>
            <a:picLocks noChangeAspect="1" noChangeArrowheads="1"/>
          </p:cNvPicPr>
          <p:nvPr/>
        </p:nvPicPr>
        <p:blipFill>
          <a:blip r:embed="rId6" cstate="print"/>
          <a:srcRect/>
          <a:stretch>
            <a:fillRect/>
          </a:stretch>
        </p:blipFill>
        <p:spPr bwMode="auto">
          <a:xfrm>
            <a:off x="1000100" y="4071942"/>
            <a:ext cx="878800" cy="801608"/>
          </a:xfrm>
          <a:prstGeom prst="rect">
            <a:avLst/>
          </a:prstGeom>
          <a:ln>
            <a:noFill/>
          </a:ln>
          <a:effectLst>
            <a:outerShdw blurRad="292100" dist="139700" dir="2700000" algn="tl" rotWithShape="0">
              <a:srgbClr val="333333">
                <a:alpha val="65000"/>
              </a:srgbClr>
            </a:outerShdw>
          </a:effectLst>
        </p:spPr>
      </p:pic>
      <p:sp>
        <p:nvSpPr>
          <p:cNvPr id="44" name="Rechteck 43"/>
          <p:cNvSpPr/>
          <p:nvPr/>
        </p:nvSpPr>
        <p:spPr>
          <a:xfrm>
            <a:off x="142845" y="0"/>
            <a:ext cx="142844"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5786446" y="5500702"/>
            <a:ext cx="2402837" cy="307777"/>
          </a:xfrm>
          <a:prstGeom prst="rect">
            <a:avLst/>
          </a:prstGeom>
        </p:spPr>
        <p:txBody>
          <a:bodyPr wrap="none">
            <a:spAutoFit/>
          </a:bodyPr>
          <a:lstStyle/>
          <a:p>
            <a:r>
              <a:rPr lang="de-DE" sz="1400" b="1" dirty="0" smtClean="0"/>
              <a:t>http://www.mav-gesa-ekir.de</a:t>
            </a:r>
            <a:endParaRPr lang="de-DE" sz="1400" b="1" dirty="0"/>
          </a:p>
        </p:txBody>
      </p:sp>
      <p:sp>
        <p:nvSpPr>
          <p:cNvPr id="13" name="Rechteck 12"/>
          <p:cNvSpPr/>
          <p:nvPr/>
        </p:nvSpPr>
        <p:spPr>
          <a:xfrm>
            <a:off x="4714876" y="5286388"/>
            <a:ext cx="3523529" cy="307777"/>
          </a:xfrm>
          <a:prstGeom prst="rect">
            <a:avLst/>
          </a:prstGeom>
        </p:spPr>
        <p:txBody>
          <a:bodyPr wrap="none">
            <a:spAutoFit/>
          </a:bodyPr>
          <a:lstStyle/>
          <a:p>
            <a:r>
              <a:rPr lang="de-DE" sz="1400" b="1" dirty="0" smtClean="0"/>
              <a:t>Eine Übersicht der Angebote findet ihr unter </a:t>
            </a:r>
            <a:endParaRPr lang="de-DE"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blinds(horizontal)">
                                      <p:cBhvr>
                                        <p:cTn id="2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eck 27"/>
          <p:cNvSpPr/>
          <p:nvPr/>
        </p:nvSpPr>
        <p:spPr bwMode="auto">
          <a:xfrm>
            <a:off x="-1" y="0"/>
            <a:ext cx="3305175"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pic>
        <p:nvPicPr>
          <p:cNvPr id="33" name="Picture 8" descr="C:\Users\Gisbert\Desktop\Seminare in Aprath 2016\Bilder ua für Seminare\freie Bilder_pixabay\3d Männchen\joy-1015718_640.jpg"/>
          <p:cNvPicPr>
            <a:picLocks noChangeAspect="1" noChangeArrowheads="1"/>
          </p:cNvPicPr>
          <p:nvPr/>
        </p:nvPicPr>
        <p:blipFill>
          <a:blip r:embed="rId2" cstate="print"/>
          <a:srcRect/>
          <a:stretch>
            <a:fillRect/>
          </a:stretch>
        </p:blipFill>
        <p:spPr bwMode="auto">
          <a:xfrm>
            <a:off x="5357818" y="3286124"/>
            <a:ext cx="2786082" cy="2786082"/>
          </a:xfrm>
          <a:prstGeom prst="rect">
            <a:avLst/>
          </a:prstGeom>
          <a:noFill/>
        </p:spPr>
      </p:pic>
      <p:sp>
        <p:nvSpPr>
          <p:cNvPr id="36" name="Textfeld 5"/>
          <p:cNvSpPr txBox="1">
            <a:spLocks noChangeArrowheads="1"/>
          </p:cNvSpPr>
          <p:nvPr/>
        </p:nvSpPr>
        <p:spPr bwMode="auto">
          <a:xfrm>
            <a:off x="3786182" y="4143380"/>
            <a:ext cx="4357718" cy="400110"/>
          </a:xfrm>
          <a:prstGeom prst="rect">
            <a:avLst/>
          </a:prstGeom>
          <a:noFill/>
          <a:ln w="12700">
            <a:noFill/>
            <a:miter lim="800000"/>
            <a:headEnd/>
            <a:tailEnd/>
          </a:ln>
        </p:spPr>
        <p:txBody>
          <a:bodyPr wrap="square">
            <a:spAutoFit/>
          </a:bodyPr>
          <a:lstStyle/>
          <a:p>
            <a:pPr algn="ctr"/>
            <a:r>
              <a:rPr lang="de-DE" sz="2000" dirty="0" smtClean="0">
                <a:solidFill>
                  <a:srgbClr val="C00000"/>
                </a:solidFill>
                <a:latin typeface="Arial Black" pitchFamily="34" charset="0"/>
                <a:cs typeface="Arial" pitchFamily="34" charset="0"/>
              </a:rPr>
              <a:t>…deshalb </a:t>
            </a:r>
            <a:r>
              <a:rPr lang="de-DE" sz="2000" dirty="0">
                <a:solidFill>
                  <a:srgbClr val="C00000"/>
                </a:solidFill>
                <a:latin typeface="Arial Black" pitchFamily="34" charset="0"/>
                <a:cs typeface="Arial" pitchFamily="34" charset="0"/>
              </a:rPr>
              <a:t>MAV Fortbildungen</a:t>
            </a:r>
          </a:p>
        </p:txBody>
      </p:sp>
      <p:sp>
        <p:nvSpPr>
          <p:cNvPr id="39" name="Textfeld 22"/>
          <p:cNvSpPr txBox="1">
            <a:spLocks noChangeArrowheads="1"/>
          </p:cNvSpPr>
          <p:nvPr/>
        </p:nvSpPr>
        <p:spPr bwMode="auto">
          <a:xfrm>
            <a:off x="1214414" y="3329332"/>
            <a:ext cx="3357586" cy="738664"/>
          </a:xfrm>
          <a:prstGeom prst="rect">
            <a:avLst/>
          </a:prstGeom>
          <a:noFill/>
          <a:ln w="28575">
            <a:noFill/>
            <a:miter lim="800000"/>
            <a:headEnd/>
            <a:tailEnd/>
          </a:ln>
        </p:spPr>
        <p:txBody>
          <a:bodyPr wrap="square">
            <a:spAutoFit/>
          </a:bodyPr>
          <a:lstStyle/>
          <a:p>
            <a:pPr algn="r"/>
            <a:r>
              <a:rPr lang="de-DE" sz="1400" b="1" i="1" dirty="0" smtClean="0">
                <a:cs typeface="Arial" pitchFamily="34" charset="0"/>
              </a:rPr>
              <a:t>Gut </a:t>
            </a:r>
            <a:r>
              <a:rPr lang="de-DE" sz="1400" b="1" i="1" dirty="0">
                <a:cs typeface="Arial" pitchFamily="34" charset="0"/>
              </a:rPr>
              <a:t>informierte Mitarbeitervertretungen </a:t>
            </a:r>
          </a:p>
          <a:p>
            <a:pPr algn="r"/>
            <a:r>
              <a:rPr lang="de-DE" sz="1400" b="1" i="1" dirty="0" smtClean="0">
                <a:solidFill>
                  <a:srgbClr val="C00000"/>
                </a:solidFill>
                <a:cs typeface="Arial" pitchFamily="34" charset="0"/>
              </a:rPr>
              <a:t>wissen</a:t>
            </a:r>
            <a:r>
              <a:rPr lang="de-DE" sz="1400" b="1" i="1" dirty="0" smtClean="0">
                <a:cs typeface="Arial" pitchFamily="34" charset="0"/>
              </a:rPr>
              <a:t> </a:t>
            </a:r>
            <a:r>
              <a:rPr lang="de-DE" sz="1400" b="1" i="1" dirty="0">
                <a:cs typeface="Arial" pitchFamily="34" charset="0"/>
              </a:rPr>
              <a:t>um ihre Rechte und lassen sich </a:t>
            </a:r>
            <a:endParaRPr lang="de-DE" sz="1400" b="1" i="1" dirty="0" smtClean="0">
              <a:cs typeface="Arial" pitchFamily="34" charset="0"/>
            </a:endParaRPr>
          </a:p>
          <a:p>
            <a:pPr algn="r"/>
            <a:r>
              <a:rPr lang="de-DE" sz="1400" b="1" i="1" dirty="0" smtClean="0">
                <a:cs typeface="Arial" pitchFamily="34" charset="0"/>
              </a:rPr>
              <a:t>nicht einschüchtern</a:t>
            </a:r>
            <a:endParaRPr lang="de-DE" sz="1400" b="1" i="1" dirty="0">
              <a:cs typeface="Arial" pitchFamily="34" charset="0"/>
            </a:endParaRPr>
          </a:p>
        </p:txBody>
      </p:sp>
      <p:pic>
        <p:nvPicPr>
          <p:cNvPr id="204802" name="Picture 2" descr="C:\Users\Gisbert\Desktop\Aprather Seminare 2016.jpg"/>
          <p:cNvPicPr>
            <a:picLocks noChangeAspect="1" noChangeArrowheads="1"/>
          </p:cNvPicPr>
          <p:nvPr/>
        </p:nvPicPr>
        <p:blipFill>
          <a:blip r:embed="rId3"/>
          <a:srcRect/>
          <a:stretch>
            <a:fillRect/>
          </a:stretch>
        </p:blipFill>
        <p:spPr bwMode="auto">
          <a:xfrm>
            <a:off x="4714876" y="1714488"/>
            <a:ext cx="3276652" cy="2285716"/>
          </a:xfrm>
          <a:prstGeom prst="rect">
            <a:avLst/>
          </a:prstGeom>
          <a:ln>
            <a:noFill/>
          </a:ln>
          <a:effectLst>
            <a:outerShdw blurRad="292100" dist="139700" dir="2700000" algn="tl" rotWithShape="0">
              <a:srgbClr val="333333">
                <a:alpha val="65000"/>
              </a:srgbClr>
            </a:outerShdw>
          </a:effectLst>
        </p:spPr>
      </p:pic>
      <p:sp>
        <p:nvSpPr>
          <p:cNvPr id="14" name="Rectangle 11"/>
          <p:cNvSpPr txBox="1">
            <a:spLocks noChangeArrowheads="1"/>
          </p:cNvSpPr>
          <p:nvPr/>
        </p:nvSpPr>
        <p:spPr bwMode="auto">
          <a:xfrm>
            <a:off x="1071538" y="4500570"/>
            <a:ext cx="4429156" cy="428628"/>
          </a:xfrm>
          <a:prstGeom prst="rect">
            <a:avLst/>
          </a:prstGeom>
          <a:noFill/>
          <a:ln w="9525">
            <a:noFill/>
            <a:miter lim="800000"/>
            <a:headEnd/>
            <a:tailEnd/>
          </a:ln>
        </p:spPr>
        <p:txBody>
          <a:bodyPr anchor="ctr"/>
          <a:lstStyle/>
          <a:p>
            <a:pPr algn="ctr">
              <a:defRPr/>
            </a:pPr>
            <a:r>
              <a:rPr lang="de-DE" kern="0" dirty="0">
                <a:solidFill>
                  <a:srgbClr val="C00000"/>
                </a:solidFill>
                <a:latin typeface="Arial Black" pitchFamily="34" charset="0"/>
                <a:ea typeface="+mj-ea"/>
                <a:cs typeface="Arial" charset="0"/>
              </a:rPr>
              <a:t>Danke für Eure Aufmerksamkeit </a:t>
            </a:r>
          </a:p>
        </p:txBody>
      </p:sp>
      <p:sp>
        <p:nvSpPr>
          <p:cNvPr id="17" name="Rechteck 16"/>
          <p:cNvSpPr/>
          <p:nvPr/>
        </p:nvSpPr>
        <p:spPr>
          <a:xfrm>
            <a:off x="142845" y="0"/>
            <a:ext cx="142844"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 name="Gruppieren 129"/>
          <p:cNvGrpSpPr/>
          <p:nvPr/>
        </p:nvGrpSpPr>
        <p:grpSpPr>
          <a:xfrm>
            <a:off x="2143108" y="1900572"/>
            <a:ext cx="2286016" cy="1143008"/>
            <a:chOff x="3929058" y="2143116"/>
            <a:chExt cx="3068576" cy="1500198"/>
          </a:xfrm>
        </p:grpSpPr>
        <p:sp>
          <p:nvSpPr>
            <p:cNvPr id="12" name="WordArt 4"/>
            <p:cNvSpPr>
              <a:spLocks noChangeArrowheads="1" noChangeShapeType="1"/>
            </p:cNvSpPr>
            <p:nvPr/>
          </p:nvSpPr>
          <p:spPr bwMode="auto">
            <a:xfrm>
              <a:off x="3929058" y="3214686"/>
              <a:ext cx="3000396" cy="428628"/>
            </a:xfrm>
            <a:prstGeom prst="rect">
              <a:avLst/>
            </a:prstGeom>
          </p:spPr>
          <p:txBody>
            <a:bodyPr wrap="none" fromWordArt="1">
              <a:prstTxWarp prst="textPlain">
                <a:avLst>
                  <a:gd name="adj" fmla="val 50000"/>
                </a:avLst>
              </a:prstTxWarp>
            </a:bodyPr>
            <a:lstStyle/>
            <a:p>
              <a:pPr algn="ctr"/>
              <a:r>
                <a:rPr lang="de-DE" b="1" kern="10" dirty="0">
                  <a:ln w="3175">
                    <a:solidFill>
                      <a:srgbClr val="003366"/>
                    </a:solidFill>
                    <a:round/>
                    <a:headEnd/>
                    <a:tailEnd/>
                  </a:ln>
                  <a:gradFill rotWithShape="1">
                    <a:gsLst>
                      <a:gs pos="0">
                        <a:srgbClr val="405158"/>
                      </a:gs>
                      <a:gs pos="100000">
                        <a:srgbClr val="BAECFE"/>
                      </a:gs>
                    </a:gsLst>
                    <a:lin ang="2700000" scaled="1"/>
                  </a:gradFill>
                  <a:latin typeface="Arial Black" pitchFamily="34" charset="0"/>
                </a:rPr>
                <a:t>REGIO MAV</a:t>
              </a:r>
            </a:p>
          </p:txBody>
        </p:sp>
        <p:grpSp>
          <p:nvGrpSpPr>
            <p:cNvPr id="3" name="Gruppieren 128"/>
            <p:cNvGrpSpPr/>
            <p:nvPr/>
          </p:nvGrpSpPr>
          <p:grpSpPr>
            <a:xfrm>
              <a:off x="5000628" y="2143116"/>
              <a:ext cx="1997006" cy="1000132"/>
              <a:chOff x="5000628" y="2143116"/>
              <a:chExt cx="1997006" cy="1000132"/>
            </a:xfrm>
          </p:grpSpPr>
          <p:sp>
            <p:nvSpPr>
              <p:cNvPr id="16" name="Ellipse 15"/>
              <p:cNvSpPr/>
              <p:nvPr/>
            </p:nvSpPr>
            <p:spPr bwMode="auto">
              <a:xfrm>
                <a:off x="5143504" y="2571744"/>
                <a:ext cx="231640" cy="238133"/>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n>
                    <a:solidFill>
                      <a:srgbClr val="C00000"/>
                    </a:solidFill>
                  </a:ln>
                </a:endParaRPr>
              </a:p>
            </p:txBody>
          </p:sp>
          <p:sp>
            <p:nvSpPr>
              <p:cNvPr id="20" name="Ellipse 19"/>
              <p:cNvSpPr/>
              <p:nvPr/>
            </p:nvSpPr>
            <p:spPr bwMode="auto">
              <a:xfrm>
                <a:off x="5000628" y="2357430"/>
                <a:ext cx="213630" cy="214311"/>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n>
                    <a:solidFill>
                      <a:srgbClr val="C00000"/>
                    </a:solidFill>
                  </a:ln>
                </a:endParaRPr>
              </a:p>
            </p:txBody>
          </p:sp>
          <p:grpSp>
            <p:nvGrpSpPr>
              <p:cNvPr id="4" name="Gruppieren 126"/>
              <p:cNvGrpSpPr/>
              <p:nvPr/>
            </p:nvGrpSpPr>
            <p:grpSpPr>
              <a:xfrm>
                <a:off x="5357818" y="2143116"/>
                <a:ext cx="1639816" cy="928674"/>
                <a:chOff x="5357818" y="2143116"/>
                <a:chExt cx="1639816" cy="928674"/>
              </a:xfrm>
            </p:grpSpPr>
            <p:sp>
              <p:nvSpPr>
                <p:cNvPr id="24" name="WordArt 55"/>
                <p:cNvSpPr>
                  <a:spLocks noChangeArrowheads="1" noChangeShapeType="1"/>
                </p:cNvSpPr>
                <p:nvPr/>
              </p:nvSpPr>
              <p:spPr bwMode="auto">
                <a:xfrm>
                  <a:off x="5357818" y="2833667"/>
                  <a:ext cx="1568519" cy="238123"/>
                </a:xfrm>
                <a:prstGeom prst="rect">
                  <a:avLst/>
                </a:prstGeom>
              </p:spPr>
              <p:txBody>
                <a:bodyPr wrap="none" fromWordArt="1">
                  <a:prstTxWarp prst="textPlain">
                    <a:avLst>
                      <a:gd name="adj" fmla="val 50000"/>
                    </a:avLst>
                  </a:prstTxWarp>
                </a:bodyPr>
                <a:lstStyle/>
                <a:p>
                  <a:pPr algn="ctr"/>
                  <a:r>
                    <a:rPr lang="de-DE" sz="1000" kern="10" dirty="0">
                      <a:ln w="10160">
                        <a:solidFill>
                          <a:schemeClr val="accent1"/>
                        </a:solidFill>
                        <a:round/>
                        <a:headEnd/>
                        <a:tailEnd/>
                      </a:ln>
                      <a:solidFill>
                        <a:srgbClr val="FFFFFF"/>
                      </a:solidFill>
                      <a:effectLst>
                        <a:outerShdw dist="32000" dir="5400000" algn="tl" rotWithShape="0">
                          <a:srgbClr val="000000">
                            <a:alpha val="29999"/>
                          </a:srgbClr>
                        </a:outerShdw>
                      </a:effectLst>
                      <a:latin typeface="Arial Black"/>
                    </a:rPr>
                    <a:t>WUPPERTAL</a:t>
                  </a:r>
                </a:p>
              </p:txBody>
            </p:sp>
            <p:sp>
              <p:nvSpPr>
                <p:cNvPr id="25" name="WordArt 55"/>
                <p:cNvSpPr>
                  <a:spLocks noChangeArrowheads="1" noChangeShapeType="1"/>
                </p:cNvSpPr>
                <p:nvPr/>
              </p:nvSpPr>
              <p:spPr bwMode="auto">
                <a:xfrm>
                  <a:off x="5395087" y="2357430"/>
                  <a:ext cx="1299835" cy="216952"/>
                </a:xfrm>
                <a:prstGeom prst="rect">
                  <a:avLst/>
                </a:prstGeom>
              </p:spPr>
              <p:txBody>
                <a:bodyPr wrap="none" fromWordArt="1">
                  <a:prstTxWarp prst="textPlain">
                    <a:avLst>
                      <a:gd name="adj" fmla="val 50000"/>
                    </a:avLst>
                  </a:prstTxWarp>
                </a:bodyPr>
                <a:lstStyle/>
                <a:p>
                  <a:pPr algn="ctr"/>
                  <a:r>
                    <a:rPr lang="de-DE" sz="1000" kern="10" dirty="0">
                      <a:ln w="10160">
                        <a:solidFill>
                          <a:schemeClr val="accent1"/>
                        </a:solidFill>
                        <a:round/>
                        <a:headEnd/>
                        <a:tailEnd/>
                      </a:ln>
                      <a:solidFill>
                        <a:srgbClr val="FFFFFF"/>
                      </a:solidFill>
                      <a:effectLst>
                        <a:outerShdw dist="32000" dir="5400000" algn="tl" rotWithShape="0">
                          <a:srgbClr val="000000">
                            <a:alpha val="29999"/>
                          </a:srgbClr>
                        </a:outerShdw>
                      </a:effectLst>
                      <a:latin typeface="Arial Black"/>
                    </a:rPr>
                    <a:t>Mettmann</a:t>
                  </a:r>
                </a:p>
              </p:txBody>
            </p:sp>
            <p:sp>
              <p:nvSpPr>
                <p:cNvPr id="26" name="WordArt 55"/>
                <p:cNvSpPr>
                  <a:spLocks noChangeArrowheads="1" noChangeShapeType="1"/>
                </p:cNvSpPr>
                <p:nvPr/>
              </p:nvSpPr>
              <p:spPr bwMode="auto">
                <a:xfrm>
                  <a:off x="5635469" y="2595550"/>
                  <a:ext cx="1362165" cy="238119"/>
                </a:xfrm>
                <a:prstGeom prst="rect">
                  <a:avLst/>
                </a:prstGeom>
              </p:spPr>
              <p:txBody>
                <a:bodyPr wrap="none" fromWordArt="1">
                  <a:prstTxWarp prst="textPlain">
                    <a:avLst>
                      <a:gd name="adj" fmla="val 50000"/>
                    </a:avLst>
                  </a:prstTxWarp>
                </a:bodyPr>
                <a:lstStyle/>
                <a:p>
                  <a:pPr algn="ctr"/>
                  <a:r>
                    <a:rPr lang="de-DE" sz="1000" kern="10" dirty="0">
                      <a:ln w="10160">
                        <a:solidFill>
                          <a:schemeClr val="accent1"/>
                        </a:solidFill>
                        <a:round/>
                        <a:headEnd/>
                        <a:tailEnd/>
                      </a:ln>
                      <a:solidFill>
                        <a:srgbClr val="FFFFFF"/>
                      </a:solidFill>
                      <a:effectLst>
                        <a:outerShdw dist="32000" dir="5400000" algn="tl" rotWithShape="0">
                          <a:srgbClr val="000000">
                            <a:alpha val="29999"/>
                          </a:srgbClr>
                        </a:outerShdw>
                      </a:effectLst>
                      <a:latin typeface="Arial Black"/>
                    </a:rPr>
                    <a:t>Niederberg</a:t>
                  </a:r>
                </a:p>
              </p:txBody>
            </p:sp>
            <p:sp>
              <p:nvSpPr>
                <p:cNvPr id="27" name="WordArt 55"/>
                <p:cNvSpPr>
                  <a:spLocks noChangeArrowheads="1" noChangeShapeType="1"/>
                </p:cNvSpPr>
                <p:nvPr/>
              </p:nvSpPr>
              <p:spPr bwMode="auto">
                <a:xfrm>
                  <a:off x="5643570" y="2143116"/>
                  <a:ext cx="785816" cy="214314"/>
                </a:xfrm>
                <a:prstGeom prst="rect">
                  <a:avLst/>
                </a:prstGeom>
              </p:spPr>
              <p:txBody>
                <a:bodyPr wrap="none" fromWordArt="1">
                  <a:prstTxWarp prst="textPlain">
                    <a:avLst>
                      <a:gd name="adj" fmla="val 50000"/>
                    </a:avLst>
                  </a:prstTxWarp>
                </a:bodyPr>
                <a:lstStyle/>
                <a:p>
                  <a:pPr algn="ctr"/>
                  <a:r>
                    <a:rPr lang="de-DE" sz="1000" kern="10" dirty="0" smtClean="0">
                      <a:ln w="10160">
                        <a:solidFill>
                          <a:schemeClr val="accent1"/>
                        </a:solidFill>
                        <a:round/>
                        <a:headEnd/>
                        <a:tailEnd/>
                      </a:ln>
                      <a:solidFill>
                        <a:srgbClr val="FFFFFF"/>
                      </a:solidFill>
                      <a:effectLst>
                        <a:outerShdw dist="32000" dir="5400000" algn="tl" rotWithShape="0">
                          <a:srgbClr val="000000">
                            <a:alpha val="29999"/>
                          </a:srgbClr>
                        </a:outerShdw>
                      </a:effectLst>
                      <a:latin typeface="Arial Black"/>
                    </a:rPr>
                    <a:t>ESSEN</a:t>
                  </a:r>
                  <a:endParaRPr lang="de-DE" sz="1000" kern="10" dirty="0">
                    <a:ln w="10160">
                      <a:solidFill>
                        <a:schemeClr val="accent1"/>
                      </a:solidFill>
                      <a:round/>
                      <a:headEnd/>
                      <a:tailEnd/>
                    </a:ln>
                    <a:solidFill>
                      <a:srgbClr val="FFFFFF"/>
                    </a:solidFill>
                    <a:effectLst>
                      <a:outerShdw dist="32000" dir="5400000" algn="tl" rotWithShape="0">
                        <a:srgbClr val="000000">
                          <a:alpha val="29999"/>
                        </a:srgbClr>
                      </a:outerShdw>
                    </a:effectLst>
                    <a:latin typeface="Arial Black"/>
                  </a:endParaRPr>
                </a:p>
              </p:txBody>
            </p:sp>
          </p:grpSp>
          <p:sp>
            <p:nvSpPr>
              <p:cNvPr id="22" name="Ellipse 21"/>
              <p:cNvSpPr/>
              <p:nvPr/>
            </p:nvSpPr>
            <p:spPr bwMode="auto">
              <a:xfrm>
                <a:off x="5000628" y="2857496"/>
                <a:ext cx="285752" cy="285752"/>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n>
                    <a:solidFill>
                      <a:srgbClr val="C00000"/>
                    </a:solidFill>
                  </a:ln>
                </a:endParaRPr>
              </a:p>
            </p:txBody>
          </p:sp>
          <p:sp>
            <p:nvSpPr>
              <p:cNvPr id="23" name="Ellipse 22"/>
              <p:cNvSpPr/>
              <p:nvPr/>
            </p:nvSpPr>
            <p:spPr bwMode="auto">
              <a:xfrm>
                <a:off x="5072066" y="2143116"/>
                <a:ext cx="213630" cy="214311"/>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n>
                    <a:solidFill>
                      <a:srgbClr val="C00000"/>
                    </a:solidFill>
                  </a:ln>
                </a:endParaRPr>
              </a:p>
            </p:txBody>
          </p:sp>
        </p:grpSp>
      </p:grpSp>
      <p:pic>
        <p:nvPicPr>
          <p:cNvPr id="29" name="Picture 2" descr="C:\Users\Gisbert\Desktop\Bild1.jpg"/>
          <p:cNvPicPr>
            <a:picLocks noChangeAspect="1" noChangeArrowheads="1"/>
          </p:cNvPicPr>
          <p:nvPr/>
        </p:nvPicPr>
        <p:blipFill>
          <a:blip r:embed="rId4"/>
          <a:srcRect/>
          <a:stretch>
            <a:fillRect/>
          </a:stretch>
        </p:blipFill>
        <p:spPr bwMode="auto">
          <a:xfrm>
            <a:off x="8001024" y="5143512"/>
            <a:ext cx="571504" cy="944225"/>
          </a:xfrm>
          <a:prstGeom prst="rect">
            <a:avLst/>
          </a:prstGeom>
          <a:noFill/>
        </p:spPr>
      </p:pic>
      <p:sp>
        <p:nvSpPr>
          <p:cNvPr id="30" name="Textfeld 22"/>
          <p:cNvSpPr txBox="1">
            <a:spLocks noChangeArrowheads="1"/>
          </p:cNvSpPr>
          <p:nvPr/>
        </p:nvSpPr>
        <p:spPr bwMode="auto">
          <a:xfrm>
            <a:off x="6072198" y="5715016"/>
            <a:ext cx="1857388" cy="276999"/>
          </a:xfrm>
          <a:prstGeom prst="rect">
            <a:avLst/>
          </a:prstGeom>
          <a:noFill/>
          <a:ln w="28575">
            <a:noFill/>
            <a:miter lim="800000"/>
            <a:headEnd/>
            <a:tailEnd/>
          </a:ln>
        </p:spPr>
        <p:txBody>
          <a:bodyPr wrap="square">
            <a:spAutoFit/>
          </a:bodyPr>
          <a:lstStyle/>
          <a:p>
            <a:r>
              <a:rPr lang="de-DE" sz="1200" b="1" i="1" dirty="0" smtClean="0">
                <a:solidFill>
                  <a:schemeClr val="tx1">
                    <a:lumMod val="65000"/>
                    <a:lumOff val="35000"/>
                  </a:schemeClr>
                </a:solidFill>
                <a:cs typeface="Arial" pitchFamily="34" charset="0"/>
              </a:rPr>
              <a:t>Gemeinsam sind wir stark</a:t>
            </a:r>
            <a:endParaRPr lang="de-DE" sz="1200" b="1" i="1" dirty="0">
              <a:solidFill>
                <a:schemeClr val="tx1">
                  <a:lumMod val="65000"/>
                  <a:lumOff val="35000"/>
                </a:schemeClr>
              </a:solidFill>
              <a:cs typeface="Arial"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p:cNvSpPr/>
          <p:nvPr/>
        </p:nvSpPr>
        <p:spPr bwMode="auto">
          <a:xfrm>
            <a:off x="-1" y="0"/>
            <a:ext cx="3305175"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20" name="Rechteck 19"/>
          <p:cNvSpPr/>
          <p:nvPr/>
        </p:nvSpPr>
        <p:spPr>
          <a:xfrm>
            <a:off x="1357290" y="1857364"/>
            <a:ext cx="6929486" cy="264320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9" name="Rechteck 21"/>
          <p:cNvSpPr>
            <a:spLocks noChangeArrowheads="1"/>
          </p:cNvSpPr>
          <p:nvPr/>
        </p:nvSpPr>
        <p:spPr bwMode="auto">
          <a:xfrm>
            <a:off x="2071691" y="3857625"/>
            <a:ext cx="6429375" cy="1143000"/>
          </a:xfrm>
          <a:prstGeom prst="rect">
            <a:avLst/>
          </a:prstGeom>
          <a:solidFill>
            <a:srgbClr val="F2F2F2"/>
          </a:solidFill>
          <a:ln w="9525" algn="ctr">
            <a:noFill/>
            <a:round/>
            <a:headEnd/>
            <a:tailEnd/>
          </a:ln>
          <a:effectLst>
            <a:outerShdw blurRad="50800" dist="38100" dir="5400000" algn="t" rotWithShape="0">
              <a:prstClr val="black">
                <a:alpha val="40000"/>
              </a:prstClr>
            </a:outerShdw>
          </a:effectLst>
        </p:spPr>
        <p:txBody>
          <a:bodyPr/>
          <a:lstStyle/>
          <a:p>
            <a:pPr>
              <a:defRPr/>
            </a:pPr>
            <a:endParaRPr lang="de-DE"/>
          </a:p>
        </p:txBody>
      </p:sp>
      <p:pic>
        <p:nvPicPr>
          <p:cNvPr id="77830" name="Picture 3" descr="C:\Users\Gisbert\Desktop\freie Bilder_pixabay\3d Männchen\computer-1015304_1280.jpg"/>
          <p:cNvPicPr>
            <a:picLocks noChangeAspect="1" noChangeArrowheads="1"/>
          </p:cNvPicPr>
          <p:nvPr/>
        </p:nvPicPr>
        <p:blipFill>
          <a:blip r:embed="rId2"/>
          <a:srcRect/>
          <a:stretch>
            <a:fillRect/>
          </a:stretch>
        </p:blipFill>
        <p:spPr bwMode="auto">
          <a:xfrm>
            <a:off x="3643316" y="5065713"/>
            <a:ext cx="857250" cy="788987"/>
          </a:xfrm>
          <a:prstGeom prst="rect">
            <a:avLst/>
          </a:prstGeom>
          <a:noFill/>
          <a:ln w="9525">
            <a:noFill/>
            <a:miter lim="800000"/>
            <a:headEnd/>
            <a:tailEnd/>
          </a:ln>
        </p:spPr>
      </p:pic>
      <p:sp>
        <p:nvSpPr>
          <p:cNvPr id="4" name="Rectangle 11"/>
          <p:cNvSpPr>
            <a:spLocks noChangeArrowheads="1"/>
          </p:cNvSpPr>
          <p:nvPr/>
        </p:nvSpPr>
        <p:spPr bwMode="auto">
          <a:xfrm>
            <a:off x="1785941" y="2000250"/>
            <a:ext cx="4572000" cy="338138"/>
          </a:xfrm>
          <a:prstGeom prst="rect">
            <a:avLst/>
          </a:prstGeom>
          <a:noFill/>
          <a:ln w="9525">
            <a:noFill/>
            <a:miter lim="800000"/>
            <a:headEnd/>
            <a:tailEnd/>
          </a:ln>
          <a:effectLst/>
        </p:spPr>
        <p:txBody>
          <a:bodyPr>
            <a:spAutoFit/>
          </a:bodyPr>
          <a:lstStyle/>
          <a:p>
            <a:pPr>
              <a:defRPr/>
            </a:pPr>
            <a:r>
              <a:rPr lang="de-DE" sz="1600" dirty="0">
                <a:solidFill>
                  <a:schemeClr val="tx1">
                    <a:lumMod val="65000"/>
                    <a:lumOff val="35000"/>
                  </a:schemeClr>
                </a:solidFill>
                <a:latin typeface="Arial" charset="0"/>
              </a:rPr>
              <a:t>Die Zusammenstellung bezieht sich auf die</a:t>
            </a:r>
            <a:endParaRPr lang="de-DE" sz="1400" dirty="0">
              <a:solidFill>
                <a:schemeClr val="tx1">
                  <a:lumMod val="65000"/>
                  <a:lumOff val="35000"/>
                </a:schemeClr>
              </a:solidFill>
              <a:latin typeface="Arial" charset="0"/>
            </a:endParaRPr>
          </a:p>
        </p:txBody>
      </p:sp>
      <p:sp>
        <p:nvSpPr>
          <p:cNvPr id="77832" name="Rechteck 466"/>
          <p:cNvSpPr>
            <a:spLocks noChangeArrowheads="1"/>
          </p:cNvSpPr>
          <p:nvPr/>
        </p:nvSpPr>
        <p:spPr bwMode="auto">
          <a:xfrm>
            <a:off x="2214566" y="3286125"/>
            <a:ext cx="5429250" cy="461963"/>
          </a:xfrm>
          <a:prstGeom prst="rect">
            <a:avLst/>
          </a:prstGeom>
          <a:noFill/>
          <a:ln w="9525">
            <a:noFill/>
            <a:miter lim="800000"/>
            <a:headEnd/>
            <a:tailEnd/>
          </a:ln>
        </p:spPr>
        <p:txBody>
          <a:bodyPr>
            <a:spAutoFit/>
          </a:bodyPr>
          <a:lstStyle/>
          <a:p>
            <a:r>
              <a:rPr lang="de-DE" sz="1200" dirty="0">
                <a:solidFill>
                  <a:srgbClr val="C00000"/>
                </a:solidFill>
              </a:rPr>
              <a:t>Zur Vertiefung ist empfohlen, aktuelle Texte und Kommentierungen der Regelungen zu nutzen</a:t>
            </a:r>
            <a:endParaRPr lang="de-DE" sz="1200" dirty="0"/>
          </a:p>
        </p:txBody>
      </p:sp>
      <p:sp>
        <p:nvSpPr>
          <p:cNvPr id="77833" name="Rechteck 5"/>
          <p:cNvSpPr>
            <a:spLocks noChangeArrowheads="1"/>
          </p:cNvSpPr>
          <p:nvPr/>
        </p:nvSpPr>
        <p:spPr bwMode="auto">
          <a:xfrm>
            <a:off x="2214566" y="2214563"/>
            <a:ext cx="4857750" cy="708025"/>
          </a:xfrm>
          <a:prstGeom prst="rect">
            <a:avLst/>
          </a:prstGeom>
          <a:noFill/>
          <a:ln w="9525">
            <a:noFill/>
            <a:miter lim="800000"/>
            <a:headEnd/>
            <a:tailEnd/>
          </a:ln>
        </p:spPr>
        <p:txBody>
          <a:bodyPr>
            <a:spAutoFit/>
          </a:bodyPr>
          <a:lstStyle/>
          <a:p>
            <a:r>
              <a:rPr lang="de-DE" sz="2400" dirty="0"/>
              <a:t>Regelungen zum Arbeitsrecht </a:t>
            </a:r>
            <a:r>
              <a:rPr lang="de-DE" sz="1600" dirty="0">
                <a:solidFill>
                  <a:srgbClr val="0000FF"/>
                </a:solidFill>
              </a:rPr>
              <a:t>in der Evangelischen Kirche im Rheinland</a:t>
            </a:r>
            <a:endParaRPr lang="de-DE" sz="1400" dirty="0">
              <a:solidFill>
                <a:srgbClr val="C00000"/>
              </a:solidFill>
            </a:endParaRPr>
          </a:p>
        </p:txBody>
      </p:sp>
      <p:sp>
        <p:nvSpPr>
          <p:cNvPr id="7" name="Rectangle 7"/>
          <p:cNvSpPr>
            <a:spLocks noChangeArrowheads="1"/>
          </p:cNvSpPr>
          <p:nvPr/>
        </p:nvSpPr>
        <p:spPr bwMode="auto">
          <a:xfrm>
            <a:off x="2500316" y="1214438"/>
            <a:ext cx="1857375" cy="400050"/>
          </a:xfrm>
          <a:prstGeom prst="rect">
            <a:avLst/>
          </a:prstGeom>
          <a:noFill/>
          <a:ln w="9525">
            <a:noFill/>
            <a:miter lim="800000"/>
            <a:headEnd/>
            <a:tailEnd/>
          </a:ln>
          <a:effectLst/>
        </p:spPr>
        <p:txBody>
          <a:bodyPr>
            <a:spAutoFit/>
          </a:bodyPr>
          <a:lstStyle/>
          <a:p>
            <a:pPr>
              <a:defRPr/>
            </a:pPr>
            <a:r>
              <a:rPr lang="de-DE" sz="2000" dirty="0">
                <a:solidFill>
                  <a:schemeClr val="tx1">
                    <a:lumMod val="50000"/>
                    <a:lumOff val="50000"/>
                  </a:schemeClr>
                </a:solidFill>
                <a:latin typeface="Arial Black" pitchFamily="34" charset="0"/>
              </a:rPr>
              <a:t>Hinweise </a:t>
            </a:r>
          </a:p>
        </p:txBody>
      </p:sp>
      <p:sp>
        <p:nvSpPr>
          <p:cNvPr id="8" name="Rectangle 7"/>
          <p:cNvSpPr>
            <a:spLocks noChangeArrowheads="1"/>
          </p:cNvSpPr>
          <p:nvPr/>
        </p:nvSpPr>
        <p:spPr bwMode="auto">
          <a:xfrm>
            <a:off x="2143129" y="1428750"/>
            <a:ext cx="2928937" cy="461963"/>
          </a:xfrm>
          <a:prstGeom prst="rect">
            <a:avLst/>
          </a:prstGeom>
          <a:noFill/>
          <a:ln w="9525">
            <a:noFill/>
            <a:miter lim="800000"/>
            <a:headEnd/>
            <a:tailEnd/>
          </a:ln>
          <a:effectLst/>
        </p:spPr>
        <p:txBody>
          <a:bodyPr>
            <a:spAutoFit/>
          </a:bodyPr>
          <a:lstStyle/>
          <a:p>
            <a:pPr>
              <a:defRPr/>
            </a:pPr>
            <a:r>
              <a:rPr lang="de-DE" sz="2400" dirty="0">
                <a:solidFill>
                  <a:schemeClr val="tx1">
                    <a:lumMod val="50000"/>
                    <a:lumOff val="50000"/>
                  </a:schemeClr>
                </a:solidFill>
                <a:latin typeface="Arial Black" pitchFamily="34" charset="0"/>
              </a:rPr>
              <a:t>für die Nutzer</a:t>
            </a:r>
          </a:p>
        </p:txBody>
      </p:sp>
      <p:sp>
        <p:nvSpPr>
          <p:cNvPr id="77836" name="Rechteck 466"/>
          <p:cNvSpPr>
            <a:spLocks noChangeArrowheads="1"/>
          </p:cNvSpPr>
          <p:nvPr/>
        </p:nvSpPr>
        <p:spPr bwMode="auto">
          <a:xfrm>
            <a:off x="2214546" y="2857496"/>
            <a:ext cx="5572125" cy="461962"/>
          </a:xfrm>
          <a:prstGeom prst="rect">
            <a:avLst/>
          </a:prstGeom>
          <a:noFill/>
          <a:ln w="9525">
            <a:noFill/>
            <a:miter lim="800000"/>
            <a:headEnd/>
            <a:tailEnd/>
          </a:ln>
        </p:spPr>
        <p:txBody>
          <a:bodyPr>
            <a:spAutoFit/>
          </a:bodyPr>
          <a:lstStyle/>
          <a:p>
            <a:r>
              <a:rPr lang="de-DE" sz="1200" dirty="0"/>
              <a:t>Es handelt sich um eine vereinfachte Darstellung der Bestimmungen des BAT-KF und ARRG der </a:t>
            </a:r>
            <a:r>
              <a:rPr lang="de-DE" sz="1200" dirty="0" err="1"/>
              <a:t>EKiR</a:t>
            </a:r>
            <a:r>
              <a:rPr lang="de-DE" sz="1200" dirty="0"/>
              <a:t> ohne Anspruch auf Richtigkeit</a:t>
            </a:r>
          </a:p>
        </p:txBody>
      </p:sp>
      <p:sp>
        <p:nvSpPr>
          <p:cNvPr id="77837" name="Rechteck 466"/>
          <p:cNvSpPr>
            <a:spLocks noChangeArrowheads="1"/>
          </p:cNvSpPr>
          <p:nvPr/>
        </p:nvSpPr>
        <p:spPr bwMode="auto">
          <a:xfrm>
            <a:off x="2214566" y="4000500"/>
            <a:ext cx="6429375" cy="276225"/>
          </a:xfrm>
          <a:prstGeom prst="rect">
            <a:avLst/>
          </a:prstGeom>
          <a:noFill/>
          <a:ln w="9525">
            <a:noFill/>
            <a:miter lim="800000"/>
            <a:headEnd/>
            <a:tailEnd/>
          </a:ln>
        </p:spPr>
        <p:txBody>
          <a:bodyPr>
            <a:spAutoFit/>
          </a:bodyPr>
          <a:lstStyle/>
          <a:p>
            <a:r>
              <a:rPr lang="de-DE" sz="1200"/>
              <a:t>Der Foliensatz ist für die Nutzung von Mitarbeitervertretungen </a:t>
            </a:r>
            <a:r>
              <a:rPr lang="de-DE" sz="1200">
                <a:solidFill>
                  <a:srgbClr val="0000FF"/>
                </a:solidFill>
              </a:rPr>
              <a:t>freigegeben </a:t>
            </a:r>
          </a:p>
        </p:txBody>
      </p:sp>
      <p:sp>
        <p:nvSpPr>
          <p:cNvPr id="77838" name="Rechteck 466"/>
          <p:cNvSpPr>
            <a:spLocks noChangeArrowheads="1"/>
          </p:cNvSpPr>
          <p:nvPr/>
        </p:nvSpPr>
        <p:spPr bwMode="auto">
          <a:xfrm>
            <a:off x="4857754" y="4214813"/>
            <a:ext cx="3500437" cy="646112"/>
          </a:xfrm>
          <a:prstGeom prst="rect">
            <a:avLst/>
          </a:prstGeom>
          <a:noFill/>
          <a:ln w="9525">
            <a:noFill/>
            <a:miter lim="800000"/>
            <a:headEnd/>
            <a:tailEnd/>
          </a:ln>
        </p:spPr>
        <p:txBody>
          <a:bodyPr>
            <a:spAutoFit/>
          </a:bodyPr>
          <a:lstStyle/>
          <a:p>
            <a:r>
              <a:rPr lang="de-DE" sz="1200" dirty="0"/>
              <a:t>Für  </a:t>
            </a:r>
            <a:r>
              <a:rPr lang="de-DE" sz="1200" dirty="0" err="1" smtClean="0"/>
              <a:t>GesA</a:t>
            </a:r>
            <a:r>
              <a:rPr lang="de-DE" sz="1200" dirty="0" smtClean="0"/>
              <a:t> und </a:t>
            </a:r>
            <a:r>
              <a:rPr lang="de-DE" sz="1200" dirty="0" err="1" smtClean="0"/>
              <a:t>Regio</a:t>
            </a:r>
            <a:r>
              <a:rPr lang="de-DE" sz="1200" dirty="0" smtClean="0"/>
              <a:t>-MAV-Seminare </a:t>
            </a:r>
            <a:r>
              <a:rPr lang="de-DE" sz="1200" dirty="0">
                <a:solidFill>
                  <a:srgbClr val="C00000"/>
                </a:solidFill>
              </a:rPr>
              <a:t>im Bereich der </a:t>
            </a:r>
            <a:r>
              <a:rPr lang="de-DE" sz="1200" dirty="0" err="1">
                <a:solidFill>
                  <a:srgbClr val="C00000"/>
                </a:solidFill>
              </a:rPr>
              <a:t>EKiR</a:t>
            </a:r>
            <a:r>
              <a:rPr lang="de-DE" sz="1200" dirty="0">
                <a:solidFill>
                  <a:srgbClr val="C00000"/>
                </a:solidFill>
              </a:rPr>
              <a:t> </a:t>
            </a:r>
            <a:r>
              <a:rPr lang="de-DE" sz="1200" dirty="0" smtClean="0"/>
              <a:t>können weitere Zusammenstellung </a:t>
            </a:r>
            <a:r>
              <a:rPr lang="de-DE" sz="1200" dirty="0"/>
              <a:t>als animierte PowerPoint Präsentation erbeten werden. </a:t>
            </a:r>
          </a:p>
        </p:txBody>
      </p:sp>
      <p:sp>
        <p:nvSpPr>
          <p:cNvPr id="77839" name="Rechteck 13"/>
          <p:cNvSpPr>
            <a:spLocks noChangeArrowheads="1"/>
          </p:cNvSpPr>
          <p:nvPr/>
        </p:nvSpPr>
        <p:spPr bwMode="auto">
          <a:xfrm>
            <a:off x="4857754" y="5072063"/>
            <a:ext cx="3714774" cy="276999"/>
          </a:xfrm>
          <a:prstGeom prst="rect">
            <a:avLst/>
          </a:prstGeom>
          <a:noFill/>
          <a:ln w="9525">
            <a:noFill/>
            <a:miter lim="800000"/>
            <a:headEnd/>
            <a:tailEnd/>
          </a:ln>
        </p:spPr>
        <p:txBody>
          <a:bodyPr wrap="square">
            <a:spAutoFit/>
          </a:bodyPr>
          <a:lstStyle/>
          <a:p>
            <a:r>
              <a:rPr lang="de-DE" sz="1200" i="1" dirty="0"/>
              <a:t>Gisbert Fischer </a:t>
            </a:r>
            <a:r>
              <a:rPr lang="de-DE" sz="1200" u="sng" dirty="0">
                <a:solidFill>
                  <a:srgbClr val="0000FF"/>
                </a:solidFill>
              </a:rPr>
              <a:t>mailto:bilderwerkstatt@t-online.de</a:t>
            </a:r>
            <a:endParaRPr lang="de-DE" sz="1200" dirty="0">
              <a:solidFill>
                <a:srgbClr val="0000FF"/>
              </a:solidFill>
            </a:endParaRPr>
          </a:p>
        </p:txBody>
      </p:sp>
      <p:pic>
        <p:nvPicPr>
          <p:cNvPr id="77840" name="Picture 2"/>
          <p:cNvPicPr>
            <a:picLocks noChangeAspect="1" noChangeArrowheads="1"/>
          </p:cNvPicPr>
          <p:nvPr/>
        </p:nvPicPr>
        <p:blipFill>
          <a:blip r:embed="rId3"/>
          <a:srcRect/>
          <a:stretch>
            <a:fillRect/>
          </a:stretch>
        </p:blipFill>
        <p:spPr bwMode="auto">
          <a:xfrm>
            <a:off x="6500816" y="642938"/>
            <a:ext cx="1798638" cy="1714500"/>
          </a:xfrm>
          <a:prstGeom prst="rect">
            <a:avLst/>
          </a:prstGeom>
          <a:noFill/>
          <a:ln w="9525">
            <a:noFill/>
            <a:miter lim="800000"/>
            <a:headEnd/>
            <a:tailEnd/>
          </a:ln>
        </p:spPr>
      </p:pic>
      <p:sp>
        <p:nvSpPr>
          <p:cNvPr id="77841" name="Rechteck 466"/>
          <p:cNvSpPr>
            <a:spLocks noChangeArrowheads="1"/>
          </p:cNvSpPr>
          <p:nvPr/>
        </p:nvSpPr>
        <p:spPr bwMode="auto">
          <a:xfrm>
            <a:off x="2357441" y="5786438"/>
            <a:ext cx="3071813" cy="400050"/>
          </a:xfrm>
          <a:prstGeom prst="rect">
            <a:avLst/>
          </a:prstGeom>
          <a:noFill/>
          <a:ln w="9525">
            <a:noFill/>
            <a:miter lim="800000"/>
            <a:headEnd/>
            <a:tailEnd/>
          </a:ln>
        </p:spPr>
        <p:txBody>
          <a:bodyPr>
            <a:spAutoFit/>
          </a:bodyPr>
          <a:lstStyle/>
          <a:p>
            <a:r>
              <a:rPr lang="de-DE" sz="1000"/>
              <a:t>Bilder, Fotos und Graphiken sind lizenzfrei gefunden bei https://pixabay.com/de</a:t>
            </a:r>
            <a:endParaRPr lang="de-DE" sz="1000">
              <a:solidFill>
                <a:srgbClr val="0000FF"/>
              </a:solidFill>
            </a:endParaRPr>
          </a:p>
        </p:txBody>
      </p:sp>
      <p:sp>
        <p:nvSpPr>
          <p:cNvPr id="77842" name="Rechteck 17"/>
          <p:cNvSpPr>
            <a:spLocks noChangeArrowheads="1"/>
          </p:cNvSpPr>
          <p:nvPr/>
        </p:nvSpPr>
        <p:spPr bwMode="auto">
          <a:xfrm>
            <a:off x="6715129" y="2643188"/>
            <a:ext cx="1146211" cy="276999"/>
          </a:xfrm>
          <a:prstGeom prst="rect">
            <a:avLst/>
          </a:prstGeom>
          <a:noFill/>
          <a:ln w="9525">
            <a:noFill/>
            <a:miter lim="800000"/>
            <a:headEnd/>
            <a:tailEnd/>
          </a:ln>
        </p:spPr>
        <p:txBody>
          <a:bodyPr wrap="none">
            <a:spAutoFit/>
          </a:bodyPr>
          <a:lstStyle/>
          <a:p>
            <a:r>
              <a:rPr lang="de-DE" sz="1200" dirty="0">
                <a:solidFill>
                  <a:srgbClr val="C00000"/>
                </a:solidFill>
              </a:rPr>
              <a:t>Stand: </a:t>
            </a:r>
            <a:r>
              <a:rPr lang="de-DE" sz="1200" dirty="0" smtClean="0">
                <a:solidFill>
                  <a:srgbClr val="C00000"/>
                </a:solidFill>
              </a:rPr>
              <a:t>2015/17</a:t>
            </a:r>
            <a:endParaRPr lang="de-DE" sz="1200" dirty="0">
              <a:solidFill>
                <a:srgbClr val="C00000"/>
              </a:solidFill>
            </a:endParaRPr>
          </a:p>
        </p:txBody>
      </p:sp>
      <p:pic>
        <p:nvPicPr>
          <p:cNvPr id="77843" name="Picture 2" descr="C:\Users\Gisbert\Desktop\freie Bilder_pixabay\Fragezeichen ua\emoticon-1392280_640.png"/>
          <p:cNvPicPr>
            <a:picLocks noChangeAspect="1" noChangeArrowheads="1"/>
          </p:cNvPicPr>
          <p:nvPr/>
        </p:nvPicPr>
        <p:blipFill>
          <a:blip r:embed="rId4"/>
          <a:srcRect/>
          <a:stretch>
            <a:fillRect/>
          </a:stretch>
        </p:blipFill>
        <p:spPr bwMode="auto">
          <a:xfrm>
            <a:off x="2428879" y="4572000"/>
            <a:ext cx="1143000" cy="1143000"/>
          </a:xfrm>
          <a:prstGeom prst="rect">
            <a:avLst/>
          </a:prstGeom>
          <a:noFill/>
          <a:ln w="9525">
            <a:noFill/>
            <a:miter lim="800000"/>
            <a:headEnd/>
            <a:tailEnd/>
          </a:ln>
        </p:spPr>
      </p:pic>
      <p:sp>
        <p:nvSpPr>
          <p:cNvPr id="21" name="Rechteck 20"/>
          <p:cNvSpPr/>
          <p:nvPr/>
        </p:nvSpPr>
        <p:spPr>
          <a:xfrm>
            <a:off x="142845" y="0"/>
            <a:ext cx="142844"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p:nvPr/>
        </p:nvSpPr>
        <p:spPr bwMode="auto">
          <a:xfrm>
            <a:off x="0" y="0"/>
            <a:ext cx="2071670"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17" name="Rechteck 16"/>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8" name="Rechteck 17"/>
          <p:cNvSpPr/>
          <p:nvPr/>
        </p:nvSpPr>
        <p:spPr bwMode="auto">
          <a:xfrm>
            <a:off x="1571604" y="714356"/>
            <a:ext cx="7215238" cy="35718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19" name="Rechteck 1"/>
          <p:cNvSpPr>
            <a:spLocks noChangeArrowheads="1"/>
          </p:cNvSpPr>
          <p:nvPr/>
        </p:nvSpPr>
        <p:spPr bwMode="auto">
          <a:xfrm>
            <a:off x="3857620" y="714356"/>
            <a:ext cx="3714776" cy="307777"/>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defRPr/>
            </a:pPr>
            <a:r>
              <a:rPr lang="de-DE" sz="1400" b="1" dirty="0">
                <a:latin typeface="Times New Roman" pitchFamily="18" charset="0"/>
                <a:cs typeface="Times New Roman" pitchFamily="18" charset="0"/>
              </a:rPr>
              <a:t>…als es noch keine Arbeitnehmerrechte gab </a:t>
            </a:r>
          </a:p>
        </p:txBody>
      </p:sp>
      <p:pic>
        <p:nvPicPr>
          <p:cNvPr id="23" name="Picture 11" descr="E:\MAV Seminare\Aprather Seminare 2014\MAV Seminar_Kirche und Diakonie\th.jpg"/>
          <p:cNvPicPr>
            <a:picLocks noChangeAspect="1" noChangeArrowheads="1"/>
          </p:cNvPicPr>
          <p:nvPr/>
        </p:nvPicPr>
        <p:blipFill>
          <a:blip r:embed="rId3"/>
          <a:srcRect/>
          <a:stretch>
            <a:fillRect/>
          </a:stretch>
        </p:blipFill>
        <p:spPr bwMode="auto">
          <a:xfrm>
            <a:off x="7643834" y="428604"/>
            <a:ext cx="688521" cy="857249"/>
          </a:xfrm>
          <a:prstGeom prst="rect">
            <a:avLst/>
          </a:prstGeom>
          <a:noFill/>
          <a:effectLst>
            <a:outerShdw blurRad="50800" dist="38100" dir="2700000" algn="tl" rotWithShape="0">
              <a:prstClr val="black">
                <a:alpha val="40000"/>
              </a:prstClr>
            </a:outerShdw>
          </a:effectLst>
        </p:spPr>
      </p:pic>
      <p:sp>
        <p:nvSpPr>
          <p:cNvPr id="36866" name="Rechteck 21"/>
          <p:cNvSpPr>
            <a:spLocks noChangeArrowheads="1"/>
          </p:cNvSpPr>
          <p:nvPr/>
        </p:nvSpPr>
        <p:spPr bwMode="auto">
          <a:xfrm>
            <a:off x="1500166" y="2928935"/>
            <a:ext cx="7358062" cy="3214710"/>
          </a:xfrm>
          <a:prstGeom prst="rect">
            <a:avLst/>
          </a:prstGeom>
          <a:solidFill>
            <a:srgbClr val="DDF2FF">
              <a:alpha val="69803"/>
            </a:srgb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p>
            <a:endParaRPr lang="de-DE"/>
          </a:p>
        </p:txBody>
      </p:sp>
      <p:sp>
        <p:nvSpPr>
          <p:cNvPr id="23555" name="Rechteck 2"/>
          <p:cNvSpPr>
            <a:spLocks noChangeArrowheads="1"/>
          </p:cNvSpPr>
          <p:nvPr/>
        </p:nvSpPr>
        <p:spPr bwMode="auto">
          <a:xfrm>
            <a:off x="1428728" y="1928802"/>
            <a:ext cx="742953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400" b="1" i="1" dirty="0"/>
              <a:t>In etwa markiert die Revolution von </a:t>
            </a:r>
            <a:r>
              <a:rPr lang="de-DE" sz="1400" b="1" i="1" dirty="0" smtClean="0"/>
              <a:t>1848/49 auch </a:t>
            </a:r>
            <a:r>
              <a:rPr lang="de-DE" sz="1400" b="1" i="1" dirty="0"/>
              <a:t>die Scheidelinie zwischen Frühindustrialisierung </a:t>
            </a:r>
            <a:r>
              <a:rPr lang="de-DE" sz="1400" b="1" i="1" dirty="0" smtClean="0"/>
              <a:t>und </a:t>
            </a:r>
            <a:r>
              <a:rPr lang="de-DE" sz="1400" b="1" i="1" dirty="0"/>
              <a:t>der Industriellen Revolution. </a:t>
            </a:r>
            <a:r>
              <a:rPr lang="de-DE" sz="1400" b="1" i="1" dirty="0" smtClean="0"/>
              <a:t>Die gesellschaftliche Produktion pro Einwohner nahm seit </a:t>
            </a:r>
            <a:r>
              <a:rPr lang="de-DE" sz="1400" b="1" i="1" dirty="0"/>
              <a:t>dieser Zeit </a:t>
            </a:r>
            <a:r>
              <a:rPr lang="de-DE" sz="1400" b="1" i="1" dirty="0" smtClean="0"/>
              <a:t>gegenüber der </a:t>
            </a:r>
            <a:r>
              <a:rPr lang="de-DE" sz="1400" b="1" i="1" dirty="0"/>
              <a:t>vorindustriellen Zeit um das </a:t>
            </a:r>
            <a:r>
              <a:rPr lang="de-DE" sz="1400" b="1" i="1" dirty="0">
                <a:solidFill>
                  <a:srgbClr val="C00000"/>
                </a:solidFill>
              </a:rPr>
              <a:t>zehnfach</a:t>
            </a:r>
            <a:r>
              <a:rPr lang="de-DE" sz="1400" b="1" i="1" dirty="0"/>
              <a:t>e zu.</a:t>
            </a:r>
          </a:p>
        </p:txBody>
      </p:sp>
      <p:sp>
        <p:nvSpPr>
          <p:cNvPr id="23556" name="Rechteck 1"/>
          <p:cNvSpPr>
            <a:spLocks noChangeArrowheads="1"/>
          </p:cNvSpPr>
          <p:nvPr/>
        </p:nvSpPr>
        <p:spPr bwMode="auto">
          <a:xfrm>
            <a:off x="1428728" y="1643050"/>
            <a:ext cx="30956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de-DE" b="1" dirty="0"/>
              <a:t>Die industrielle Revolution</a:t>
            </a:r>
          </a:p>
        </p:txBody>
      </p:sp>
      <p:sp>
        <p:nvSpPr>
          <p:cNvPr id="23557" name="Rechteck 1"/>
          <p:cNvSpPr>
            <a:spLocks noChangeArrowheads="1"/>
          </p:cNvSpPr>
          <p:nvPr/>
        </p:nvSpPr>
        <p:spPr bwMode="auto">
          <a:xfrm>
            <a:off x="5643570" y="3071810"/>
            <a:ext cx="3143272"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600" b="1" dirty="0"/>
              <a:t>Die Kehrseite</a:t>
            </a:r>
          </a:p>
          <a:p>
            <a:r>
              <a:rPr lang="de-DE" sz="1200" b="1" dirty="0"/>
              <a:t>Bis zu 13 Stunden Arbeit täglich in dunklen, dreckigen Hallen. </a:t>
            </a:r>
            <a:r>
              <a:rPr lang="de-DE" sz="1200" b="1" dirty="0">
                <a:solidFill>
                  <a:srgbClr val="C00000"/>
                </a:solidFill>
              </a:rPr>
              <a:t>Unfälle und Krankheiten waren alltäglich</a:t>
            </a:r>
            <a:r>
              <a:rPr lang="de-DE" sz="1200" b="1" dirty="0">
                <a:solidFill>
                  <a:srgbClr val="FF0000"/>
                </a:solidFill>
              </a:rPr>
              <a:t>. </a:t>
            </a:r>
            <a:endParaRPr lang="de-DE" sz="1200" b="1" dirty="0" smtClean="0">
              <a:solidFill>
                <a:srgbClr val="FF0000"/>
              </a:solidFill>
            </a:endParaRPr>
          </a:p>
          <a:p>
            <a:endParaRPr lang="de-DE" sz="1200" b="1" dirty="0" smtClean="0">
              <a:solidFill>
                <a:srgbClr val="FF0000"/>
              </a:solidFill>
            </a:endParaRPr>
          </a:p>
          <a:p>
            <a:r>
              <a:rPr lang="de-DE" sz="1200" b="1" dirty="0" smtClean="0"/>
              <a:t>In </a:t>
            </a:r>
            <a:r>
              <a:rPr lang="de-DE" sz="1200" b="1" dirty="0"/>
              <a:t>vielen Branchen wie etwa der gerade entstehenden Chemieindustrie gab es keinen Arbeitsschutz oder Gesundheitsschutz </a:t>
            </a:r>
          </a:p>
        </p:txBody>
      </p:sp>
      <p:sp>
        <p:nvSpPr>
          <p:cNvPr id="36870" name="Rechteck 2"/>
          <p:cNvSpPr>
            <a:spLocks noChangeArrowheads="1"/>
          </p:cNvSpPr>
          <p:nvPr/>
        </p:nvSpPr>
        <p:spPr bwMode="auto">
          <a:xfrm>
            <a:off x="5643570" y="4857760"/>
            <a:ext cx="3167062" cy="1231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de-DE" sz="1200" b="1" dirty="0"/>
              <a:t>Die </a:t>
            </a:r>
            <a:r>
              <a:rPr lang="de-DE" sz="1400" b="1" dirty="0"/>
              <a:t>Arbeitsbedingungen </a:t>
            </a:r>
          </a:p>
          <a:p>
            <a:r>
              <a:rPr lang="de-DE" sz="1200" b="1" dirty="0"/>
              <a:t>in den Fabriken sind unvorstellbar </a:t>
            </a:r>
            <a:r>
              <a:rPr lang="de-DE" sz="1200" b="1" dirty="0" smtClean="0"/>
              <a:t>hart</a:t>
            </a:r>
            <a:r>
              <a:rPr lang="de-DE" sz="1200" b="1" dirty="0"/>
              <a:t>:</a:t>
            </a:r>
          </a:p>
          <a:p>
            <a:r>
              <a:rPr lang="de-DE" sz="1200" b="1" dirty="0"/>
              <a:t>Wenig Platz, oft keine Toiletten, schlechte </a:t>
            </a:r>
            <a:endParaRPr lang="de-DE" sz="1200" b="1" dirty="0" smtClean="0"/>
          </a:p>
          <a:p>
            <a:r>
              <a:rPr lang="de-DE" sz="1200" b="1" dirty="0" smtClean="0"/>
              <a:t>Luft </a:t>
            </a:r>
            <a:r>
              <a:rPr lang="de-DE" sz="1200" b="1" dirty="0"/>
              <a:t>durch Abgase und keinerlei Lüftung des Raumes </a:t>
            </a:r>
            <a:r>
              <a:rPr lang="de-DE" sz="1200" b="1" dirty="0" smtClean="0"/>
              <a:t>waren </a:t>
            </a:r>
            <a:r>
              <a:rPr lang="de-DE" sz="1200" b="1" dirty="0">
                <a:solidFill>
                  <a:srgbClr val="C00000"/>
                </a:solidFill>
              </a:rPr>
              <a:t>normale</a:t>
            </a:r>
            <a:r>
              <a:rPr lang="de-DE" sz="1200" b="1" dirty="0"/>
              <a:t> Arbeitsverhältnisse</a:t>
            </a:r>
          </a:p>
          <a:p>
            <a:r>
              <a:rPr lang="de-DE" sz="1200" b="1" dirty="0"/>
              <a:t> </a:t>
            </a:r>
          </a:p>
        </p:txBody>
      </p:sp>
      <p:pic>
        <p:nvPicPr>
          <p:cNvPr id="15" name="Picture 2"/>
          <p:cNvPicPr>
            <a:picLocks noChangeAspect="1" noChangeArrowheads="1"/>
          </p:cNvPicPr>
          <p:nvPr/>
        </p:nvPicPr>
        <p:blipFill>
          <a:blip r:embed="rId4"/>
          <a:srcRect/>
          <a:stretch>
            <a:fillRect/>
          </a:stretch>
        </p:blipFill>
        <p:spPr bwMode="auto">
          <a:xfrm>
            <a:off x="857224" y="3143248"/>
            <a:ext cx="4552950" cy="25812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3561" name="Rechteck 15"/>
          <p:cNvSpPr>
            <a:spLocks noChangeArrowheads="1"/>
          </p:cNvSpPr>
          <p:nvPr/>
        </p:nvSpPr>
        <p:spPr bwMode="auto">
          <a:xfrm>
            <a:off x="-714375" y="2428875"/>
            <a:ext cx="3929063" cy="26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de-DE" sz="1100" b="1"/>
              <a:t>.</a:t>
            </a:r>
            <a:endParaRPr lang="de-DE" sz="1100"/>
          </a:p>
        </p:txBody>
      </p:sp>
      <p:sp>
        <p:nvSpPr>
          <p:cNvPr id="36875" name="Rechteck 17"/>
          <p:cNvSpPr>
            <a:spLocks noChangeArrowheads="1"/>
          </p:cNvSpPr>
          <p:nvPr/>
        </p:nvSpPr>
        <p:spPr bwMode="auto">
          <a:xfrm>
            <a:off x="2357422" y="5786454"/>
            <a:ext cx="3143248"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a:r>
              <a:rPr lang="de-DE" sz="900" b="1" dirty="0"/>
              <a:t>Bild: Unfall in einer Maschinenfabrik, Holzstich 1889.</a:t>
            </a:r>
            <a:endParaRPr lang="de-DE" sz="900" dirty="0"/>
          </a:p>
        </p:txBody>
      </p:sp>
    </p:spTree>
    <p:extLst>
      <p:ext uri="{BB962C8B-B14F-4D97-AF65-F5344CB8AC3E}">
        <p14:creationId xmlns="" xmlns:p14="http://schemas.microsoft.com/office/powerpoint/2010/main" val="3817302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6866"/>
                                        </p:tgtEl>
                                        <p:attrNameLst>
                                          <p:attrName>style.visibility</p:attrName>
                                        </p:attrNameLst>
                                      </p:cBhvr>
                                      <p:to>
                                        <p:strVal val="visible"/>
                                      </p:to>
                                    </p:set>
                                    <p:anim calcmode="lin" valueType="num">
                                      <p:cBhvr>
                                        <p:cTn id="12" dur="1000" fill="hold"/>
                                        <p:tgtEl>
                                          <p:spTgt spid="36866"/>
                                        </p:tgtEl>
                                        <p:attrNameLst>
                                          <p:attrName>ppt_w</p:attrName>
                                        </p:attrNameLst>
                                      </p:cBhvr>
                                      <p:tavLst>
                                        <p:tav tm="0">
                                          <p:val>
                                            <p:strVal val="#ppt_w*0.70"/>
                                          </p:val>
                                        </p:tav>
                                        <p:tav tm="100000">
                                          <p:val>
                                            <p:strVal val="#ppt_w"/>
                                          </p:val>
                                        </p:tav>
                                      </p:tavLst>
                                    </p:anim>
                                    <p:anim calcmode="lin" valueType="num">
                                      <p:cBhvr>
                                        <p:cTn id="13" dur="1000" fill="hold"/>
                                        <p:tgtEl>
                                          <p:spTgt spid="36866"/>
                                        </p:tgtEl>
                                        <p:attrNameLst>
                                          <p:attrName>ppt_h</p:attrName>
                                        </p:attrNameLst>
                                      </p:cBhvr>
                                      <p:tavLst>
                                        <p:tav tm="0">
                                          <p:val>
                                            <p:strVal val="#ppt_h"/>
                                          </p:val>
                                        </p:tav>
                                        <p:tav tm="100000">
                                          <p:val>
                                            <p:strVal val="#ppt_h"/>
                                          </p:val>
                                        </p:tav>
                                      </p:tavLst>
                                    </p:anim>
                                    <p:animEffect transition="in" filter="fade">
                                      <p:cBhvr>
                                        <p:cTn id="14" dur="1000"/>
                                        <p:tgtEl>
                                          <p:spTgt spid="36866"/>
                                        </p:tgtEl>
                                      </p:cBhvr>
                                    </p:animEffect>
                                  </p:childTnLst>
                                </p:cTn>
                              </p:par>
                            </p:childTnLst>
                          </p:cTn>
                        </p:par>
                        <p:par>
                          <p:cTn id="15" fill="hold" nodeType="afterGroup">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36875"/>
                                        </p:tgtEl>
                                        <p:attrNameLst>
                                          <p:attrName>style.visibility</p:attrName>
                                        </p:attrNameLst>
                                      </p:cBhvr>
                                      <p:to>
                                        <p:strVal val="visible"/>
                                      </p:to>
                                    </p:set>
                                    <p:anim calcmode="lin" valueType="num">
                                      <p:cBhvr additive="base">
                                        <p:cTn id="18" dur="500" fill="hold"/>
                                        <p:tgtEl>
                                          <p:spTgt spid="36875"/>
                                        </p:tgtEl>
                                        <p:attrNameLst>
                                          <p:attrName>ppt_x</p:attrName>
                                        </p:attrNameLst>
                                      </p:cBhvr>
                                      <p:tavLst>
                                        <p:tav tm="0">
                                          <p:val>
                                            <p:strVal val="1+#ppt_w/2"/>
                                          </p:val>
                                        </p:tav>
                                        <p:tav tm="100000">
                                          <p:val>
                                            <p:strVal val="#ppt_x"/>
                                          </p:val>
                                        </p:tav>
                                      </p:tavLst>
                                    </p:anim>
                                    <p:anim calcmode="lin" valueType="num">
                                      <p:cBhvr additive="base">
                                        <p:cTn id="19" dur="500" fill="hold"/>
                                        <p:tgtEl>
                                          <p:spTgt spid="36875"/>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500"/>
                            </p:stCondLst>
                            <p:childTnLst>
                              <p:par>
                                <p:cTn id="21" presetID="3" presetClass="entr" presetSubtype="10" fill="hold" grpId="0" nodeType="afterEffect">
                                  <p:stCondLst>
                                    <p:cond delay="0"/>
                                  </p:stCondLst>
                                  <p:childTnLst>
                                    <p:set>
                                      <p:cBhvr>
                                        <p:cTn id="22" dur="1" fill="hold">
                                          <p:stCondLst>
                                            <p:cond delay="0"/>
                                          </p:stCondLst>
                                        </p:cTn>
                                        <p:tgtEl>
                                          <p:spTgt spid="36870"/>
                                        </p:tgtEl>
                                        <p:attrNameLst>
                                          <p:attrName>style.visibility</p:attrName>
                                        </p:attrNameLst>
                                      </p:cBhvr>
                                      <p:to>
                                        <p:strVal val="visible"/>
                                      </p:to>
                                    </p:set>
                                    <p:animEffect transition="in" filter="blinds(horizontal)">
                                      <p:cBhvr>
                                        <p:cTn id="23"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P spid="36870" grpId="0"/>
      <p:bldP spid="368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p:cNvSpPr/>
          <p:nvPr/>
        </p:nvSpPr>
        <p:spPr bwMode="auto">
          <a:xfrm>
            <a:off x="0" y="0"/>
            <a:ext cx="2357422"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cap="flat" cmpd="sng" algn="ctr">
            <a:noFill/>
            <a:prstDash val="solid"/>
            <a:round/>
            <a:headEnd type="none" w="med" len="med"/>
            <a:tailEnd type="none" w="med" len="med"/>
          </a:ln>
          <a:effectLst/>
        </p:spPr>
        <p:txBody>
          <a:bodyPr/>
          <a:lstStyle/>
          <a:p>
            <a:pPr>
              <a:defRPr/>
            </a:pPr>
            <a:endParaRPr lang="de-DE" sz="1600">
              <a:latin typeface="Arial" charset="0"/>
              <a:cs typeface="Arial" pitchFamily="34" charset="0"/>
            </a:endParaRPr>
          </a:p>
        </p:txBody>
      </p:sp>
      <p:sp>
        <p:nvSpPr>
          <p:cNvPr id="15" name="Rechteck 14"/>
          <p:cNvSpPr/>
          <p:nvPr/>
        </p:nvSpPr>
        <p:spPr bwMode="auto">
          <a:xfrm>
            <a:off x="1714480" y="2714620"/>
            <a:ext cx="6929486" cy="3286148"/>
          </a:xfrm>
          <a:prstGeom prst="rect">
            <a:avLst/>
          </a:prstGeom>
          <a:solidFill>
            <a:srgbClr val="EBF8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de-DE" sz="1600">
              <a:latin typeface="Arial" charset="0"/>
              <a:cs typeface="Arial" pitchFamily="34" charset="0"/>
            </a:endParaRPr>
          </a:p>
        </p:txBody>
      </p:sp>
      <p:sp>
        <p:nvSpPr>
          <p:cNvPr id="5" name="Rechteck 4"/>
          <p:cNvSpPr/>
          <p:nvPr/>
        </p:nvSpPr>
        <p:spPr bwMode="auto">
          <a:xfrm>
            <a:off x="571472" y="1214422"/>
            <a:ext cx="8072494" cy="35718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hangingPunct="0">
              <a:spcBef>
                <a:spcPct val="50000"/>
              </a:spcBef>
              <a:buFontTx/>
              <a:buChar char="•"/>
              <a:defRPr/>
            </a:pPr>
            <a:endParaRPr lang="de-DE" sz="1600" b="1" dirty="0">
              <a:solidFill>
                <a:schemeClr val="tx1"/>
              </a:solidFill>
              <a:latin typeface="Tahoma" pitchFamily="34" charset="0"/>
            </a:endParaRPr>
          </a:p>
        </p:txBody>
      </p:sp>
      <p:sp>
        <p:nvSpPr>
          <p:cNvPr id="6" name="Rechteck 1"/>
          <p:cNvSpPr>
            <a:spLocks noChangeArrowheads="1"/>
          </p:cNvSpPr>
          <p:nvPr/>
        </p:nvSpPr>
        <p:spPr bwMode="auto">
          <a:xfrm>
            <a:off x="2000232" y="928670"/>
            <a:ext cx="4464050" cy="307777"/>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de-DE" sz="1400" b="1" dirty="0">
                <a:latin typeface="Times New Roman" pitchFamily="18" charset="0"/>
                <a:cs typeface="Times New Roman" pitchFamily="18" charset="0"/>
              </a:rPr>
              <a:t>…als es noch keine Arbeitnehmerrechte gab </a:t>
            </a:r>
          </a:p>
        </p:txBody>
      </p:sp>
      <p:pic>
        <p:nvPicPr>
          <p:cNvPr id="4" name="Picture 11" descr="E:\MAV Seminare\Aprather Seminare 2014\MAV Seminar_Kirche und Diakonie\th.jpg"/>
          <p:cNvPicPr>
            <a:picLocks noChangeAspect="1" noChangeArrowheads="1"/>
          </p:cNvPicPr>
          <p:nvPr/>
        </p:nvPicPr>
        <p:blipFill>
          <a:blip r:embed="rId3"/>
          <a:srcRect/>
          <a:stretch>
            <a:fillRect/>
          </a:stretch>
        </p:blipFill>
        <p:spPr bwMode="auto">
          <a:xfrm>
            <a:off x="1000100" y="928670"/>
            <a:ext cx="803275" cy="1000125"/>
          </a:xfrm>
          <a:prstGeom prst="rect">
            <a:avLst/>
          </a:prstGeom>
          <a:noFill/>
          <a:effectLst>
            <a:outerShdw blurRad="50800" dist="38100" dir="2700000" algn="tl" rotWithShape="0">
              <a:prstClr val="black">
                <a:alpha val="40000"/>
              </a:prstClr>
            </a:outerShdw>
          </a:effectLst>
        </p:spPr>
      </p:pic>
      <p:sp>
        <p:nvSpPr>
          <p:cNvPr id="22532" name="Rechteck 1"/>
          <p:cNvSpPr>
            <a:spLocks noChangeArrowheads="1"/>
          </p:cNvSpPr>
          <p:nvPr/>
        </p:nvSpPr>
        <p:spPr bwMode="auto">
          <a:xfrm>
            <a:off x="2000232" y="1643050"/>
            <a:ext cx="6429375" cy="769441"/>
          </a:xfrm>
          <a:prstGeom prst="rect">
            <a:avLst/>
          </a:prstGeom>
          <a:noFill/>
          <a:ln w="9525">
            <a:noFill/>
            <a:miter lim="800000"/>
            <a:headEnd/>
            <a:tailEnd/>
          </a:ln>
        </p:spPr>
        <p:txBody>
          <a:bodyPr>
            <a:spAutoFit/>
          </a:bodyPr>
          <a:lstStyle/>
          <a:p>
            <a:r>
              <a:rPr lang="de-DE" sz="1400" b="1" i="1" dirty="0">
                <a:cs typeface="Arial" pitchFamily="34" charset="0"/>
              </a:rPr>
              <a:t>Die preußische Gewerbeordnung aus dem Jahr </a:t>
            </a:r>
            <a:r>
              <a:rPr lang="de-DE" sz="1400" b="1" i="1" dirty="0">
                <a:solidFill>
                  <a:srgbClr val="C00000"/>
                </a:solidFill>
                <a:cs typeface="Arial" pitchFamily="34" charset="0"/>
              </a:rPr>
              <a:t>1845</a:t>
            </a:r>
            <a:r>
              <a:rPr lang="de-DE" sz="1400" b="1" i="1" dirty="0">
                <a:cs typeface="Arial" pitchFamily="34" charset="0"/>
              </a:rPr>
              <a:t> legt fest, </a:t>
            </a:r>
            <a:r>
              <a:rPr lang="de-DE" sz="1400" b="1" i="1" dirty="0" smtClean="0">
                <a:cs typeface="Arial" pitchFamily="34" charset="0"/>
              </a:rPr>
              <a:t>dass </a:t>
            </a:r>
            <a:r>
              <a:rPr lang="de-DE" sz="1400" b="1" i="1" dirty="0">
                <a:cs typeface="Arial" pitchFamily="34" charset="0"/>
              </a:rPr>
              <a:t>Arbeitsverträge </a:t>
            </a:r>
            <a:endParaRPr lang="de-DE" sz="1400" b="1" i="1" dirty="0" smtClean="0">
              <a:cs typeface="Arial" pitchFamily="34" charset="0"/>
            </a:endParaRPr>
          </a:p>
          <a:p>
            <a:r>
              <a:rPr lang="de-DE" sz="1400" b="1" i="1" dirty="0" smtClean="0">
                <a:cs typeface="Arial" pitchFamily="34" charset="0"/>
              </a:rPr>
              <a:t>Gegenstand </a:t>
            </a:r>
            <a:r>
              <a:rPr lang="de-DE" sz="1400" b="1" i="1" dirty="0">
                <a:solidFill>
                  <a:srgbClr val="C00000"/>
                </a:solidFill>
                <a:cs typeface="Arial" pitchFamily="34" charset="0"/>
              </a:rPr>
              <a:t>freier Vereinbarungen </a:t>
            </a:r>
            <a:r>
              <a:rPr lang="de-DE" sz="1400" b="1" i="1" dirty="0">
                <a:cs typeface="Arial" pitchFamily="34" charset="0"/>
              </a:rPr>
              <a:t>zwischen Unternehmern </a:t>
            </a:r>
            <a:r>
              <a:rPr lang="de-DE" sz="1400" b="1" i="1" dirty="0" smtClean="0">
                <a:cs typeface="Arial" pitchFamily="34" charset="0"/>
              </a:rPr>
              <a:t>und </a:t>
            </a:r>
            <a:r>
              <a:rPr lang="de-DE" sz="1400" b="1" i="1" dirty="0">
                <a:cs typeface="Arial" pitchFamily="34" charset="0"/>
              </a:rPr>
              <a:t>Arbeitern sind. </a:t>
            </a:r>
            <a:endParaRPr lang="de-DE" sz="1400" b="1" i="1" dirty="0" smtClean="0">
              <a:cs typeface="Arial" pitchFamily="34" charset="0"/>
            </a:endParaRPr>
          </a:p>
          <a:p>
            <a:r>
              <a:rPr lang="de-DE" sz="1200" b="1" i="1" dirty="0" smtClean="0">
                <a:solidFill>
                  <a:srgbClr val="C00000"/>
                </a:solidFill>
                <a:cs typeface="Arial" pitchFamily="34" charset="0"/>
              </a:rPr>
              <a:t>                                                                                             </a:t>
            </a:r>
            <a:r>
              <a:rPr lang="de-DE" sz="1600" b="1" i="1" dirty="0" smtClean="0">
                <a:solidFill>
                  <a:srgbClr val="C00000"/>
                </a:solidFill>
                <a:cs typeface="Arial" pitchFamily="34" charset="0"/>
              </a:rPr>
              <a:t>Streiks </a:t>
            </a:r>
            <a:r>
              <a:rPr lang="de-DE" sz="1600" b="1" i="1" dirty="0">
                <a:solidFill>
                  <a:srgbClr val="C00000"/>
                </a:solidFill>
                <a:cs typeface="Arial" pitchFamily="34" charset="0"/>
              </a:rPr>
              <a:t>der Arbeiter sind verboten</a:t>
            </a:r>
            <a:r>
              <a:rPr lang="de-DE" sz="1400" b="1" i="1" dirty="0">
                <a:cs typeface="Arial" pitchFamily="34" charset="0"/>
              </a:rPr>
              <a:t>.</a:t>
            </a:r>
          </a:p>
        </p:txBody>
      </p:sp>
      <p:sp>
        <p:nvSpPr>
          <p:cNvPr id="22533" name="Rechteck 16"/>
          <p:cNvSpPr>
            <a:spLocks noChangeArrowheads="1"/>
          </p:cNvSpPr>
          <p:nvPr/>
        </p:nvSpPr>
        <p:spPr bwMode="auto">
          <a:xfrm>
            <a:off x="2000232" y="1214421"/>
            <a:ext cx="5786478" cy="307975"/>
          </a:xfrm>
          <a:prstGeom prst="rect">
            <a:avLst/>
          </a:prstGeom>
          <a:noFill/>
          <a:ln w="9525">
            <a:noFill/>
            <a:miter lim="800000"/>
            <a:headEnd/>
            <a:tailEnd/>
          </a:ln>
        </p:spPr>
        <p:txBody>
          <a:bodyPr wrap="square">
            <a:spAutoFit/>
          </a:bodyPr>
          <a:lstStyle/>
          <a:p>
            <a:r>
              <a:rPr lang="de-DE" sz="1400" b="1" dirty="0">
                <a:latin typeface="Times New Roman" pitchFamily="18" charset="0"/>
                <a:cs typeface="Times New Roman" pitchFamily="18" charset="0"/>
              </a:rPr>
              <a:t>Die Arbeiter </a:t>
            </a:r>
            <a:r>
              <a:rPr lang="de-DE" sz="1400" b="1" dirty="0" smtClean="0">
                <a:latin typeface="Times New Roman" pitchFamily="18" charset="0"/>
                <a:cs typeface="Times New Roman" pitchFamily="18" charset="0"/>
              </a:rPr>
              <a:t>sollen </a:t>
            </a:r>
            <a:r>
              <a:rPr lang="de-DE" sz="1400" b="1" dirty="0">
                <a:latin typeface="Times New Roman" pitchFamily="18" charset="0"/>
                <a:cs typeface="Times New Roman" pitchFamily="18" charset="0"/>
              </a:rPr>
              <a:t>fleißig, bescheiden, ordentlich und </a:t>
            </a:r>
            <a:r>
              <a:rPr lang="de-DE" sz="1400" b="1" dirty="0">
                <a:solidFill>
                  <a:srgbClr val="C00000"/>
                </a:solidFill>
                <a:latin typeface="Times New Roman" pitchFamily="18" charset="0"/>
                <a:cs typeface="Times New Roman" pitchFamily="18" charset="0"/>
              </a:rPr>
              <a:t>gottesfürchtig </a:t>
            </a:r>
            <a:r>
              <a:rPr lang="de-DE" sz="1400" b="1" dirty="0">
                <a:latin typeface="Times New Roman" pitchFamily="18" charset="0"/>
                <a:cs typeface="Times New Roman" pitchFamily="18" charset="0"/>
              </a:rPr>
              <a:t>sein </a:t>
            </a:r>
          </a:p>
        </p:txBody>
      </p:sp>
      <p:sp>
        <p:nvSpPr>
          <p:cNvPr id="22535" name="Rechteck 18"/>
          <p:cNvSpPr>
            <a:spLocks noChangeArrowheads="1"/>
          </p:cNvSpPr>
          <p:nvPr/>
        </p:nvSpPr>
        <p:spPr bwMode="auto">
          <a:xfrm>
            <a:off x="5357818" y="2928934"/>
            <a:ext cx="3214710" cy="307777"/>
          </a:xfrm>
          <a:prstGeom prst="rect">
            <a:avLst/>
          </a:prstGeom>
          <a:noFill/>
          <a:ln w="9525">
            <a:noFill/>
            <a:miter lim="800000"/>
            <a:headEnd/>
            <a:tailEnd/>
          </a:ln>
        </p:spPr>
        <p:txBody>
          <a:bodyPr wrap="square">
            <a:spAutoFit/>
          </a:bodyPr>
          <a:lstStyle/>
          <a:p>
            <a:r>
              <a:rPr lang="de-DE" sz="1400" b="1" dirty="0">
                <a:cs typeface="Arial" pitchFamily="34" charset="0"/>
              </a:rPr>
              <a:t>Es herrschte strenge Arbeitsdisziplin</a:t>
            </a:r>
            <a:r>
              <a:rPr lang="de-DE" sz="1200" b="1" dirty="0" smtClean="0">
                <a:cs typeface="Arial" pitchFamily="34" charset="0"/>
              </a:rPr>
              <a:t>.</a:t>
            </a:r>
            <a:endParaRPr lang="de-DE" sz="1200" b="1" dirty="0">
              <a:cs typeface="Arial" pitchFamily="34" charset="0"/>
            </a:endParaRPr>
          </a:p>
        </p:txBody>
      </p:sp>
      <p:sp>
        <p:nvSpPr>
          <p:cNvPr id="35848" name="Rechteck 19"/>
          <p:cNvSpPr>
            <a:spLocks noChangeArrowheads="1"/>
          </p:cNvSpPr>
          <p:nvPr/>
        </p:nvSpPr>
        <p:spPr bwMode="auto">
          <a:xfrm>
            <a:off x="5357818" y="3286124"/>
            <a:ext cx="3286148" cy="1415772"/>
          </a:xfrm>
          <a:prstGeom prst="rect">
            <a:avLst/>
          </a:prstGeom>
          <a:noFill/>
          <a:ln w="9525">
            <a:noFill/>
            <a:miter lim="800000"/>
            <a:headEnd/>
            <a:tailEnd/>
          </a:ln>
        </p:spPr>
        <p:txBody>
          <a:bodyPr wrap="square">
            <a:spAutoFit/>
          </a:bodyPr>
          <a:lstStyle/>
          <a:p>
            <a:r>
              <a:rPr lang="de-DE" sz="1400" b="1" dirty="0">
                <a:cs typeface="Arial" pitchFamily="34" charset="0"/>
              </a:rPr>
              <a:t>Der Arbeitslohn </a:t>
            </a:r>
          </a:p>
          <a:p>
            <a:r>
              <a:rPr lang="de-DE" sz="1200" b="1" dirty="0">
                <a:cs typeface="Arial" pitchFamily="34" charset="0"/>
              </a:rPr>
              <a:t>konnte bei zehnminütigem Zuspätkommen </a:t>
            </a:r>
          </a:p>
          <a:p>
            <a:r>
              <a:rPr lang="de-DE" sz="1200" b="1" dirty="0">
                <a:cs typeface="Arial" pitchFamily="34" charset="0"/>
              </a:rPr>
              <a:t>um einen </a:t>
            </a:r>
            <a:r>
              <a:rPr lang="de-DE" sz="1200" b="1" dirty="0">
                <a:solidFill>
                  <a:srgbClr val="C00000"/>
                </a:solidFill>
                <a:cs typeface="Arial" pitchFamily="34" charset="0"/>
              </a:rPr>
              <a:t>halben Tageslohn </a:t>
            </a:r>
            <a:r>
              <a:rPr lang="de-DE" sz="1200" b="1" dirty="0">
                <a:cs typeface="Arial" pitchFamily="34" charset="0"/>
              </a:rPr>
              <a:t>gekürzt werden. </a:t>
            </a:r>
          </a:p>
          <a:p>
            <a:r>
              <a:rPr lang="de-DE" sz="1200" b="1" dirty="0">
                <a:cs typeface="Arial" pitchFamily="34" charset="0"/>
              </a:rPr>
              <a:t>Bei fehlerhafter Arbeitsleistung oder </a:t>
            </a:r>
          </a:p>
          <a:p>
            <a:r>
              <a:rPr lang="de-DE" sz="1200" b="1" dirty="0">
                <a:cs typeface="Arial" pitchFamily="34" charset="0"/>
              </a:rPr>
              <a:t>Werkzeugbruch wurde Lohnabzug verhängt. </a:t>
            </a:r>
          </a:p>
          <a:p>
            <a:r>
              <a:rPr lang="de-DE" sz="1200" b="1" dirty="0">
                <a:cs typeface="Arial" pitchFamily="34" charset="0"/>
              </a:rPr>
              <a:t>Üblich waren auch Verlängerung der täglichen </a:t>
            </a:r>
          </a:p>
          <a:p>
            <a:r>
              <a:rPr lang="de-DE" sz="1200" b="1" dirty="0">
                <a:cs typeface="Arial" pitchFamily="34" charset="0"/>
              </a:rPr>
              <a:t>Arbeitszeit (bis zu 18 Stunden)</a:t>
            </a:r>
          </a:p>
        </p:txBody>
      </p:sp>
      <p:pic>
        <p:nvPicPr>
          <p:cNvPr id="22" name="Picture 2" descr="C:\Users\Gisbert\Desktop\Borsig_1847.jpg"/>
          <p:cNvPicPr>
            <a:picLocks noChangeAspect="1" noChangeArrowheads="1"/>
          </p:cNvPicPr>
          <p:nvPr/>
        </p:nvPicPr>
        <p:blipFill>
          <a:blip r:embed="rId4"/>
          <a:srcRect/>
          <a:stretch>
            <a:fillRect/>
          </a:stretch>
        </p:blipFill>
        <p:spPr bwMode="auto">
          <a:xfrm>
            <a:off x="861761" y="2928934"/>
            <a:ext cx="4170589" cy="2714644"/>
          </a:xfrm>
          <a:prstGeom prst="rect">
            <a:avLst/>
          </a:prstGeom>
          <a:ln>
            <a:noFill/>
          </a:ln>
          <a:effectLst>
            <a:outerShdw blurRad="292100" dist="139700" dir="2700000" algn="tl" rotWithShape="0">
              <a:srgbClr val="333333">
                <a:alpha val="65000"/>
              </a:srgbClr>
            </a:outerShdw>
          </a:effectLst>
        </p:spPr>
      </p:pic>
      <p:sp>
        <p:nvSpPr>
          <p:cNvPr id="35850" name="Rechteck 5"/>
          <p:cNvSpPr>
            <a:spLocks noChangeArrowheads="1"/>
          </p:cNvSpPr>
          <p:nvPr/>
        </p:nvSpPr>
        <p:spPr bwMode="auto">
          <a:xfrm>
            <a:off x="2428860" y="5643578"/>
            <a:ext cx="2714644" cy="230832"/>
          </a:xfrm>
          <a:prstGeom prst="rect">
            <a:avLst/>
          </a:prstGeom>
          <a:noFill/>
          <a:ln w="9525">
            <a:noFill/>
            <a:miter lim="800000"/>
            <a:headEnd/>
            <a:tailEnd/>
          </a:ln>
        </p:spPr>
        <p:txBody>
          <a:bodyPr wrap="square">
            <a:spAutoFit/>
          </a:bodyPr>
          <a:lstStyle/>
          <a:p>
            <a:pPr algn="r"/>
            <a:r>
              <a:rPr lang="de-DE" sz="900" b="1" dirty="0" err="1">
                <a:cs typeface="Arial" pitchFamily="34" charset="0"/>
              </a:rPr>
              <a:t>Lokomotivfabrik</a:t>
            </a:r>
            <a:r>
              <a:rPr lang="de-DE" sz="900" b="1" dirty="0">
                <a:cs typeface="Arial" pitchFamily="34" charset="0"/>
              </a:rPr>
              <a:t> von August </a:t>
            </a:r>
            <a:r>
              <a:rPr lang="de-DE" sz="900" b="1" dirty="0" err="1">
                <a:cs typeface="Arial" pitchFamily="34" charset="0"/>
              </a:rPr>
              <a:t>Borsig</a:t>
            </a:r>
            <a:r>
              <a:rPr lang="de-DE" sz="900" b="1" dirty="0">
                <a:cs typeface="Arial" pitchFamily="34" charset="0"/>
              </a:rPr>
              <a:t>  um 1847 </a:t>
            </a:r>
          </a:p>
        </p:txBody>
      </p:sp>
      <p:sp>
        <p:nvSpPr>
          <p:cNvPr id="16" name="Rechteck 15"/>
          <p:cNvSpPr/>
          <p:nvPr/>
        </p:nvSpPr>
        <p:spPr>
          <a:xfrm>
            <a:off x="142875" y="0"/>
            <a:ext cx="142875" cy="6858000"/>
          </a:xfrm>
          <a:prstGeom prst="rect">
            <a:avLst/>
          </a:prstGeom>
          <a:gradFill flip="none" rotWithShape="1">
            <a:gsLst>
              <a:gs pos="0">
                <a:srgbClr val="A20000">
                  <a:shade val="30000"/>
                  <a:satMod val="115000"/>
                </a:srgbClr>
              </a:gs>
              <a:gs pos="50000">
                <a:srgbClr val="A20000">
                  <a:shade val="67500"/>
                  <a:satMod val="115000"/>
                </a:srgbClr>
              </a:gs>
              <a:gs pos="100000">
                <a:srgbClr val="A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 name="Rechteck 2"/>
          <p:cNvSpPr>
            <a:spLocks noChangeArrowheads="1"/>
          </p:cNvSpPr>
          <p:nvPr/>
        </p:nvSpPr>
        <p:spPr bwMode="auto">
          <a:xfrm>
            <a:off x="5357818" y="4714884"/>
            <a:ext cx="3167062" cy="1046440"/>
          </a:xfrm>
          <a:prstGeom prst="rect">
            <a:avLst/>
          </a:prstGeom>
          <a:noFill/>
          <a:ln w="9525">
            <a:noFill/>
            <a:miter lim="800000"/>
            <a:headEnd/>
            <a:tailEnd/>
          </a:ln>
        </p:spPr>
        <p:txBody>
          <a:bodyPr>
            <a:spAutoFit/>
          </a:bodyPr>
          <a:lstStyle/>
          <a:p>
            <a:r>
              <a:rPr lang="de-DE" sz="1200" b="1" dirty="0"/>
              <a:t>Die </a:t>
            </a:r>
            <a:r>
              <a:rPr lang="de-DE" sz="1400" b="1" dirty="0"/>
              <a:t>Arbeitsbedingungen </a:t>
            </a:r>
          </a:p>
          <a:p>
            <a:r>
              <a:rPr lang="de-DE" sz="1200" b="1" dirty="0"/>
              <a:t>in den Fabriken sind unvorstellbar </a:t>
            </a:r>
            <a:r>
              <a:rPr lang="de-DE" sz="1200" b="1" dirty="0" smtClean="0"/>
              <a:t>hart</a:t>
            </a:r>
            <a:r>
              <a:rPr lang="de-DE" sz="1200" b="1" dirty="0"/>
              <a:t>:</a:t>
            </a:r>
          </a:p>
          <a:p>
            <a:r>
              <a:rPr lang="de-DE" sz="1200" b="1" dirty="0"/>
              <a:t>Wenig Platz, oft keine Toiletten, schlechte Luft durch Abgase und keinerlei Lüftung des Raumes </a:t>
            </a:r>
            <a:r>
              <a:rPr lang="de-DE" sz="1200" b="1" dirty="0" smtClean="0"/>
              <a:t>waren </a:t>
            </a:r>
            <a:r>
              <a:rPr lang="de-DE" sz="1200" b="1" dirty="0">
                <a:solidFill>
                  <a:srgbClr val="C00000"/>
                </a:solidFill>
              </a:rPr>
              <a:t>normale</a:t>
            </a:r>
            <a:r>
              <a:rPr lang="de-DE" sz="1200" b="1" dirty="0"/>
              <a:t> </a:t>
            </a:r>
            <a:r>
              <a:rPr lang="de-DE" sz="1200" b="1" dirty="0" smtClean="0"/>
              <a:t>Arbeitsverhältnisse</a:t>
            </a:r>
            <a:endParaRPr lang="de-DE" sz="1200" b="1" dirty="0"/>
          </a:p>
        </p:txBody>
      </p:sp>
      <p:sp>
        <p:nvSpPr>
          <p:cNvPr id="19" name="Rechteck 16"/>
          <p:cNvSpPr>
            <a:spLocks noChangeArrowheads="1"/>
          </p:cNvSpPr>
          <p:nvPr/>
        </p:nvSpPr>
        <p:spPr bwMode="auto">
          <a:xfrm>
            <a:off x="3000364" y="6072206"/>
            <a:ext cx="5929327"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600" b="1" dirty="0"/>
              <a:t>1872 liegt die durchschnittliche </a:t>
            </a:r>
            <a:r>
              <a:rPr lang="de-DE" sz="1600" b="1" dirty="0">
                <a:solidFill>
                  <a:srgbClr val="C00000"/>
                </a:solidFill>
              </a:rPr>
              <a:t>Wochenarbeitszeit bei 72 </a:t>
            </a:r>
            <a:r>
              <a:rPr lang="de-DE" sz="1600" b="1" dirty="0" smtClean="0">
                <a:solidFill>
                  <a:srgbClr val="C00000"/>
                </a:solidFill>
              </a:rPr>
              <a:t>Stunden</a:t>
            </a:r>
            <a:r>
              <a:rPr lang="de-DE" sz="1600" b="1" dirty="0" smtClean="0"/>
              <a:t> </a:t>
            </a:r>
            <a:endParaRPr lang="de-DE" sz="1600" b="1" dirty="0"/>
          </a:p>
        </p:txBody>
      </p:sp>
    </p:spTree>
    <p:extLst>
      <p:ext uri="{BB962C8B-B14F-4D97-AF65-F5344CB8AC3E}">
        <p14:creationId xmlns="" xmlns:p14="http://schemas.microsoft.com/office/powerpoint/2010/main" val="105104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p:cTn id="7" dur="1000" fill="hold"/>
                                        <p:tgtEl>
                                          <p:spTgt spid="22533"/>
                                        </p:tgtEl>
                                        <p:attrNameLst>
                                          <p:attrName>ppt_w</p:attrName>
                                        </p:attrNameLst>
                                      </p:cBhvr>
                                      <p:tavLst>
                                        <p:tav tm="0">
                                          <p:val>
                                            <p:strVal val="#ppt_w*0.70"/>
                                          </p:val>
                                        </p:tav>
                                        <p:tav tm="100000">
                                          <p:val>
                                            <p:strVal val="#ppt_w"/>
                                          </p:val>
                                        </p:tav>
                                      </p:tavLst>
                                    </p:anim>
                                    <p:anim calcmode="lin" valueType="num">
                                      <p:cBhvr>
                                        <p:cTn id="8" dur="1000" fill="hold"/>
                                        <p:tgtEl>
                                          <p:spTgt spid="22533"/>
                                        </p:tgtEl>
                                        <p:attrNameLst>
                                          <p:attrName>ppt_h</p:attrName>
                                        </p:attrNameLst>
                                      </p:cBhvr>
                                      <p:tavLst>
                                        <p:tav tm="0">
                                          <p:val>
                                            <p:strVal val="#ppt_h"/>
                                          </p:val>
                                        </p:tav>
                                        <p:tav tm="100000">
                                          <p:val>
                                            <p:strVal val="#ppt_h"/>
                                          </p:val>
                                        </p:tav>
                                      </p:tavLst>
                                    </p:anim>
                                    <p:animEffect transition="in" filter="fade">
                                      <p:cBhvr>
                                        <p:cTn id="9" dur="1000"/>
                                        <p:tgtEl>
                                          <p:spTgt spid="22533"/>
                                        </p:tgtEl>
                                      </p:cBhvr>
                                    </p:animEffect>
                                  </p:childTnLst>
                                </p:cTn>
                              </p:par>
                              <p:par>
                                <p:cTn id="10" presetID="55"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strVal val="#ppt_w*0.70"/>
                                          </p:val>
                                        </p:tav>
                                        <p:tav tm="100000">
                                          <p:val>
                                            <p:strVal val="#ppt_w"/>
                                          </p:val>
                                        </p:tav>
                                      </p:tavLst>
                                    </p:anim>
                                    <p:anim calcmode="lin" valueType="num">
                                      <p:cBhvr>
                                        <p:cTn id="13" dur="1000" fill="hold"/>
                                        <p:tgtEl>
                                          <p:spTgt spid="22"/>
                                        </p:tgtEl>
                                        <p:attrNameLst>
                                          <p:attrName>ppt_h</p:attrName>
                                        </p:attrNameLst>
                                      </p:cBhvr>
                                      <p:tavLst>
                                        <p:tav tm="0">
                                          <p:val>
                                            <p:strVal val="#ppt_h"/>
                                          </p:val>
                                        </p:tav>
                                        <p:tav tm="100000">
                                          <p:val>
                                            <p:strVal val="#ppt_h"/>
                                          </p:val>
                                        </p:tav>
                                      </p:tavLst>
                                    </p:anim>
                                    <p:animEffect transition="in" filter="fade">
                                      <p:cBhvr>
                                        <p:cTn id="14" dur="1000"/>
                                        <p:tgtEl>
                                          <p:spTgt spid="22"/>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strVal val="#ppt_w*0.70"/>
                                          </p:val>
                                        </p:tav>
                                        <p:tav tm="100000">
                                          <p:val>
                                            <p:strVal val="#ppt_w"/>
                                          </p:val>
                                        </p:tav>
                                      </p:tavLst>
                                    </p:anim>
                                    <p:anim calcmode="lin" valueType="num">
                                      <p:cBhvr>
                                        <p:cTn id="19" dur="1000" fill="hold"/>
                                        <p:tgtEl>
                                          <p:spTgt spid="19"/>
                                        </p:tgtEl>
                                        <p:attrNameLst>
                                          <p:attrName>ppt_h</p:attrName>
                                        </p:attrNameLst>
                                      </p:cBhvr>
                                      <p:tavLst>
                                        <p:tav tm="0">
                                          <p:val>
                                            <p:strVal val="#ppt_h"/>
                                          </p:val>
                                        </p:tav>
                                        <p:tav tm="100000">
                                          <p:val>
                                            <p:strVal val="#ppt_h"/>
                                          </p:val>
                                        </p:tav>
                                      </p:tavLst>
                                    </p:anim>
                                    <p:animEffect transition="in" filter="fade">
                                      <p:cBhvr>
                                        <p:cTn id="2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19" grpId="0"/>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9102</Words>
  <Application>Microsoft Office PowerPoint</Application>
  <PresentationFormat>Bildschirmpräsentation (4:3)</PresentationFormat>
  <Paragraphs>1461</Paragraphs>
  <Slides>76</Slides>
  <Notes>16</Notes>
  <HiddenSlides>0</HiddenSlides>
  <MMClips>0</MMClips>
  <ScaleCrop>false</ScaleCrop>
  <HeadingPairs>
    <vt:vector size="4" baseType="variant">
      <vt:variant>
        <vt:lpstr>Design</vt:lpstr>
      </vt:variant>
      <vt:variant>
        <vt:i4>1</vt:i4>
      </vt:variant>
      <vt:variant>
        <vt:lpstr>Folientitel</vt:lpstr>
      </vt:variant>
      <vt:variant>
        <vt:i4>76</vt:i4>
      </vt:variant>
    </vt:vector>
  </HeadingPairs>
  <TitlesOfParts>
    <vt:vector size="77" baseType="lpstr">
      <vt:lpstr>Larissa-Design</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Folie 42</vt:lpstr>
      <vt:lpstr>Folie 43</vt:lpstr>
      <vt:lpstr>Folie 44</vt:lpstr>
      <vt:lpstr>Folie 45</vt:lpstr>
      <vt:lpstr>Folie 46</vt:lpstr>
      <vt:lpstr>Folie 47</vt:lpstr>
      <vt:lpstr>Folie 48</vt:lpstr>
      <vt:lpstr>Folie 49</vt:lpstr>
      <vt:lpstr>Folie 50</vt:lpstr>
      <vt:lpstr>Folie 51</vt:lpstr>
      <vt:lpstr>Folie 52</vt:lpstr>
      <vt:lpstr>Folie 53</vt:lpstr>
      <vt:lpstr>Folie 54</vt:lpstr>
      <vt:lpstr>Folie 55</vt:lpstr>
      <vt:lpstr>Folie 56</vt:lpstr>
      <vt:lpstr>Folie 57</vt:lpstr>
      <vt:lpstr>Folie 58</vt:lpstr>
      <vt:lpstr>Folie 59</vt:lpstr>
      <vt:lpstr>Folie 60</vt:lpstr>
      <vt:lpstr>Folie 61</vt:lpstr>
      <vt:lpstr>Folie 62</vt:lpstr>
      <vt:lpstr>Folie 63</vt:lpstr>
      <vt:lpstr>Folie 64</vt:lpstr>
      <vt:lpstr>Folie 65</vt:lpstr>
      <vt:lpstr>Folie 66</vt:lpstr>
      <vt:lpstr>Folie 67</vt:lpstr>
      <vt:lpstr>Folie 68</vt:lpstr>
      <vt:lpstr>Folie 69</vt:lpstr>
      <vt:lpstr>Folie 70</vt:lpstr>
      <vt:lpstr>Folie 71</vt:lpstr>
      <vt:lpstr>Folie 72</vt:lpstr>
      <vt:lpstr>Folie 73</vt:lpstr>
      <vt:lpstr>Folie 74</vt:lpstr>
      <vt:lpstr>Folie 75</vt:lpstr>
      <vt:lpstr>Folie 76</vt:lpstr>
    </vt:vector>
  </TitlesOfParts>
  <Company>keine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Gisbert</dc:creator>
  <cp:lastModifiedBy>Gisbert</cp:lastModifiedBy>
  <cp:revision>557</cp:revision>
  <dcterms:created xsi:type="dcterms:W3CDTF">2017-07-23T12:51:29Z</dcterms:created>
  <dcterms:modified xsi:type="dcterms:W3CDTF">2018-06-21T15:35:46Z</dcterms:modified>
</cp:coreProperties>
</file>